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9" r:id="rId2"/>
    <p:sldId id="257" r:id="rId3"/>
    <p:sldId id="264" r:id="rId4"/>
    <p:sldId id="265" r:id="rId5"/>
    <p:sldId id="266" r:id="rId6"/>
    <p:sldId id="268" r:id="rId7"/>
    <p:sldId id="269" r:id="rId8"/>
    <p:sldId id="270" r:id="rId9"/>
    <p:sldId id="271" r:id="rId10"/>
    <p:sldId id="272" r:id="rId11"/>
    <p:sldId id="274" r:id="rId12"/>
    <p:sldId id="275" r:id="rId13"/>
    <p:sldId id="276" r:id="rId14"/>
    <p:sldId id="273" r:id="rId15"/>
    <p:sldId id="277" r:id="rId16"/>
    <p:sldId id="278" r:id="rId17"/>
    <p:sldId id="280"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A5539-A350-4C23-B3FE-A26549EEF6D7}" type="datetimeFigureOut">
              <a:rPr lang="ru-RU" smtClean="0"/>
              <a:t>30.09.2021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5E2E1E-D2F0-4A84-BBE6-7728957A0070}" type="slidenum">
              <a:rPr lang="ru-RU" smtClean="0"/>
              <a:t>‹#›</a:t>
            </a:fld>
            <a:endParaRPr lang="ru-RU"/>
          </a:p>
        </p:txBody>
      </p:sp>
    </p:spTree>
    <p:extLst>
      <p:ext uri="{BB962C8B-B14F-4D97-AF65-F5344CB8AC3E}">
        <p14:creationId xmlns:p14="http://schemas.microsoft.com/office/powerpoint/2010/main" val="2087017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ln>
            <a:miter lim="800000"/>
            <a:headEnd/>
            <a:tailEnd/>
          </a:ln>
        </p:spPr>
        <p:txBody>
          <a:bodyPr/>
          <a:lstStyle/>
          <a:p>
            <a:pPr>
              <a:defRPr/>
            </a:pPr>
            <a:r>
              <a:rPr lang="ru-RU" smtClean="0"/>
              <a:t>МИНИСТЕРСТВО ОБРАЗОВАНИЯ И НАУКИ РЕСПУБЛИКИ КАЗАХСТАН</a:t>
            </a:r>
          </a:p>
        </p:txBody>
      </p:sp>
      <p:sp>
        <p:nvSpPr>
          <p:cNvPr id="512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47B791-8625-4357-8609-050B085F3F01}" type="slidenum">
              <a:rPr lang="ru-RU" altLang="ru-RU" smtClean="0"/>
              <a:pPr>
                <a:spcBef>
                  <a:spcPct val="0"/>
                </a:spcBef>
              </a:pPr>
              <a:t>1</a:t>
            </a:fld>
            <a:endParaRPr lang="ru-RU" altLang="ru-RU" smtClean="0"/>
          </a:p>
        </p:txBody>
      </p:sp>
      <p:sp>
        <p:nvSpPr>
          <p:cNvPr id="5124" name="Rectangle 2"/>
          <p:cNvSpPr>
            <a:spLocks noGrp="1" noRot="1" noChangeAspect="1" noChangeArrowheads="1" noTextEdit="1"/>
          </p:cNvSpPr>
          <p:nvPr>
            <p:ph type="sldImg"/>
          </p:nvPr>
        </p:nvSpPr>
        <p:spPr>
          <a:ln/>
        </p:spPr>
      </p:sp>
      <p:sp>
        <p:nvSpPr>
          <p:cNvPr id="51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710178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EF6265B-426A-47B6-8221-1237F4DE6420}" type="datetimeFigureOut">
              <a:rPr lang="ru-RU" smtClean="0"/>
              <a:t>30.09.2021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2624625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F6265B-426A-47B6-8221-1237F4DE6420}" type="datetimeFigureOut">
              <a:rPr lang="ru-RU" smtClean="0"/>
              <a:t>30.09.2021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2516169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F6265B-426A-47B6-8221-1237F4DE6420}" type="datetimeFigureOut">
              <a:rPr lang="ru-RU" smtClean="0"/>
              <a:t>30.09.2021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319771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F6265B-426A-47B6-8221-1237F4DE6420}" type="datetimeFigureOut">
              <a:rPr lang="ru-RU" smtClean="0"/>
              <a:t>30.09.2021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256698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EF6265B-426A-47B6-8221-1237F4DE6420}" type="datetimeFigureOut">
              <a:rPr lang="ru-RU" smtClean="0"/>
              <a:t>30.09.2021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1045796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EF6265B-426A-47B6-8221-1237F4DE6420}" type="datetimeFigureOut">
              <a:rPr lang="ru-RU" smtClean="0"/>
              <a:t>30.09.2021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378863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EF6265B-426A-47B6-8221-1237F4DE6420}" type="datetimeFigureOut">
              <a:rPr lang="ru-RU" smtClean="0"/>
              <a:t>30.09.2021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847485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F6265B-426A-47B6-8221-1237F4DE6420}" type="datetimeFigureOut">
              <a:rPr lang="ru-RU" smtClean="0"/>
              <a:t>30.09.2021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218920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EF6265B-426A-47B6-8221-1237F4DE6420}" type="datetimeFigureOut">
              <a:rPr lang="ru-RU" smtClean="0"/>
              <a:t>30.09.2021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3129234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EF6265B-426A-47B6-8221-1237F4DE6420}" type="datetimeFigureOut">
              <a:rPr lang="ru-RU" smtClean="0"/>
              <a:t>30.09.2021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878381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EF6265B-426A-47B6-8221-1237F4DE6420}" type="datetimeFigureOut">
              <a:rPr lang="ru-RU" smtClean="0"/>
              <a:t>30.09.2021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172459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6265B-426A-47B6-8221-1237F4DE6420}" type="datetimeFigureOut">
              <a:rPr lang="ru-RU" smtClean="0"/>
              <a:t>30.09.2021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493D6-D53D-4588-83B0-329DCF8D4934}" type="slidenum">
              <a:rPr lang="ru-RU" smtClean="0"/>
              <a:t>‹#›</a:t>
            </a:fld>
            <a:endParaRPr lang="ru-RU"/>
          </a:p>
        </p:txBody>
      </p:sp>
    </p:spTree>
    <p:extLst>
      <p:ext uri="{BB962C8B-B14F-4D97-AF65-F5344CB8AC3E}">
        <p14:creationId xmlns:p14="http://schemas.microsoft.com/office/powerpoint/2010/main" val="2749095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multitran.com/m.exe?l1=2&amp;l2=1&amp;s='%D1%81%D0%BE%D0%BB%D1%8E%D1%86%D0%B8%D0%BE%D0%BD%D0%B8%D1%80%D0%BE%D0%B2%D0%B0%D0%BD%D0%B8%D0%B5'-%D0%B2%D0%B8%D0%B4+%D1%82%D0%B5%D1%80%D0%BC%D0%BE%D0%BE%D0%B1%D1%80%D0%B0%D0%B1%D0%BE%D1%82%D0%BA%D0%B8,+%D0%BF%D1%80%D0%BE%D0%B2%D0%BE%D0%B4%D0%B8%D0%BC%D0%BE%D0%B9+%D1%87%D1%83%D1%82%D1%8C+%D0%BD%D0%B8%D0%B6%D0%B5+%D0%BB%D0%B8%D0%BA%D0%B2%D0%B8%D0%B4%D1%83%D1%81%D0%B0+%D1%81+%D1%86%D0%B5%D0%BB%D1%8C%D1%8E+%D0%B3%D0%BE%D0%BC%D0%BE%D0%B3%D0%B5%D0%BD%D0%B8%D0%B7%D0%B0%D1%86%D0%B8%D0%B8+%D0%BC%D0%B0%D1%82%D0%B5%D1%80%D0%B8%D0%B0%D0%BB%D0%B0.+%D0%94%D0%B5%D1%82%D0%B0%D0%BB%D0%B8+%D1%81%D1%82%D0%B0%D0%BD%D0%BE%D0%B2%D1%8F%D1%82%D1%81%D1%8F+%D0%B1%D0%BE%D0%BB%D0%B5%D0%B5+%D0%BF%D0%BB%D0%B0%D1%81%D1%82%D0%B8%D1%87%D0%BD%D1%8B%D0%BC%D0%B8.&amp;split=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1837115" y="2814349"/>
            <a:ext cx="9053368" cy="1874029"/>
          </a:xfrm>
          <a:effectLst>
            <a:outerShdw dist="53882" dir="2700000" algn="ctr" rotWithShape="0">
              <a:srgbClr val="CCECFF"/>
            </a:outerShdw>
          </a:effectLst>
        </p:spPr>
        <p:txBody>
          <a:bodyPr rtlCol="0">
            <a:normAutofit fontScale="90000"/>
          </a:bodyPr>
          <a:lstStyle/>
          <a:p>
            <a:pPr>
              <a:defRPr/>
            </a:pPr>
            <a:r>
              <a:rPr lang="ru-RU" dirty="0"/>
              <a:t>Введение в практикум по  экстрактивной </a:t>
            </a:r>
            <a:r>
              <a:rPr lang="ru-RU" dirty="0" smtClean="0"/>
              <a:t>металлургии</a:t>
            </a:r>
            <a:br>
              <a:rPr lang="ru-RU" dirty="0" smtClean="0"/>
            </a:br>
            <a:r>
              <a:rPr lang="en-US" dirty="0" smtClean="0"/>
              <a:t>Introduction to extractive metallurgy practice unit</a:t>
            </a:r>
            <a:endParaRPr lang="ru-RU" sz="3200" b="1" dirty="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100" name="Rectangle 4"/>
          <p:cNvSpPr>
            <a:spLocks noChangeArrowheads="1"/>
          </p:cNvSpPr>
          <p:nvPr/>
        </p:nvSpPr>
        <p:spPr bwMode="auto">
          <a:xfrm>
            <a:off x="1992314" y="55564"/>
            <a:ext cx="8224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tabLst>
                <a:tab pos="2970213" algn="ctr"/>
                <a:tab pos="5940425"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970213" algn="ctr"/>
                <a:tab pos="5940425"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970213" algn="ctr"/>
                <a:tab pos="5940425"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970213" algn="ctr"/>
                <a:tab pos="5940425"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970213" algn="ctr"/>
                <a:tab pos="5940425"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970213" algn="ctr"/>
                <a:tab pos="5940425"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970213" algn="ctr"/>
                <a:tab pos="5940425"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970213" algn="ctr"/>
                <a:tab pos="5940425"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970213" algn="ctr"/>
                <a:tab pos="5940425" algn="r"/>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800">
                <a:latin typeface="Arial" panose="020B0604020202020204" pitchFamily="34" charset="0"/>
              </a:rPr>
              <a:t>М И Н И С Т Е Р С Т В О      О Б Р А З О В А Н И Я    И    Н А У К И     Р Е С П У Б Л И К И     К А З А Х С Т А Н                     </a:t>
            </a:r>
          </a:p>
          <a:p>
            <a:pPr algn="ctr" eaLnBrk="1" hangingPunct="1">
              <a:spcBef>
                <a:spcPct val="0"/>
              </a:spcBef>
              <a:buFontTx/>
              <a:buNone/>
            </a:pPr>
            <a:r>
              <a:rPr lang="en-US" altLang="ru-RU" sz="800">
                <a:latin typeface="Arial" panose="020B0604020202020204" pitchFamily="34" charset="0"/>
              </a:rPr>
              <a:t>SATBAYEV UNIVERSITY</a:t>
            </a:r>
            <a:endParaRPr lang="ru-RU" altLang="ru-RU" sz="800">
              <a:latin typeface="Arial" panose="020B0604020202020204" pitchFamily="34" charset="0"/>
            </a:endParaRPr>
          </a:p>
        </p:txBody>
      </p:sp>
      <p:sp>
        <p:nvSpPr>
          <p:cNvPr id="4101" name="Rectangle 5"/>
          <p:cNvSpPr>
            <a:spLocks noChangeArrowheads="1"/>
          </p:cNvSpPr>
          <p:nvPr/>
        </p:nvSpPr>
        <p:spPr bwMode="auto">
          <a:xfrm>
            <a:off x="2279650" y="549276"/>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u="sng">
                <a:latin typeface="Arial" panose="020B0604020202020204" pitchFamily="34" charset="0"/>
              </a:rPr>
              <a:t>Металлургические процессы, теплотехника и технологии специальных материалов</a:t>
            </a:r>
            <a:br>
              <a:rPr lang="ru-RU" altLang="ru-RU" sz="1400" u="sng">
                <a:latin typeface="Arial" panose="020B0604020202020204" pitchFamily="34" charset="0"/>
              </a:rPr>
            </a:br>
            <a:r>
              <a:rPr lang="ru-RU" altLang="ru-RU" sz="1200">
                <a:latin typeface="Arial" panose="020B0604020202020204" pitchFamily="34" charset="0"/>
              </a:rPr>
              <a:t>(кафедра)</a:t>
            </a:r>
            <a:br>
              <a:rPr lang="ru-RU" altLang="ru-RU" sz="1200">
                <a:latin typeface="Arial" panose="020B0604020202020204" pitchFamily="34" charset="0"/>
              </a:rPr>
            </a:br>
            <a:r>
              <a:rPr lang="ru-RU" altLang="ru-RU" sz="1200">
                <a:latin typeface="Arial" panose="020B0604020202020204" pitchFamily="34" charset="0"/>
              </a:rPr>
              <a:t/>
            </a:r>
            <a:br>
              <a:rPr lang="ru-RU" altLang="ru-RU" sz="1200">
                <a:latin typeface="Arial" panose="020B0604020202020204" pitchFamily="34" charset="0"/>
              </a:rPr>
            </a:br>
            <a:r>
              <a:rPr lang="ru-RU" altLang="ru-RU" sz="1600" b="1">
                <a:latin typeface="Arial" panose="020B0604020202020204" pitchFamily="34" charset="0"/>
              </a:rPr>
              <a:t>Специальные главы металлургической инженерии</a:t>
            </a:r>
            <a:r>
              <a:rPr lang="ru-RU" altLang="ru-RU" sz="1600">
                <a:latin typeface="Arial" panose="020B0604020202020204" pitchFamily="34" charset="0"/>
              </a:rPr>
              <a:t/>
            </a:r>
            <a:br>
              <a:rPr lang="ru-RU" altLang="ru-RU" sz="1600">
                <a:latin typeface="Arial" panose="020B0604020202020204" pitchFamily="34" charset="0"/>
              </a:rPr>
            </a:br>
            <a:r>
              <a:rPr lang="ru-RU" altLang="ru-RU" sz="1200">
                <a:latin typeface="Arial" panose="020B0604020202020204" pitchFamily="34" charset="0"/>
              </a:rPr>
              <a:t>(дисциплина)</a:t>
            </a:r>
            <a:r>
              <a:rPr lang="ru-RU" altLang="ru-RU" sz="1200">
                <a:solidFill>
                  <a:schemeClr val="accent2"/>
                </a:solidFill>
                <a:latin typeface="Arial" panose="020B0604020202020204" pitchFamily="34" charset="0"/>
              </a:rPr>
              <a:t/>
            </a:r>
            <a:br>
              <a:rPr lang="ru-RU" altLang="ru-RU" sz="1200">
                <a:solidFill>
                  <a:schemeClr val="accent2"/>
                </a:solidFill>
                <a:latin typeface="Arial" panose="020B0604020202020204" pitchFamily="34" charset="0"/>
              </a:rPr>
            </a:br>
            <a:endParaRPr lang="ru-RU" altLang="ru-RU" sz="1200">
              <a:solidFill>
                <a:schemeClr val="accent2"/>
              </a:solidFill>
              <a:latin typeface="Arial" panose="020B0604020202020204" pitchFamily="34" charset="0"/>
            </a:endParaRPr>
          </a:p>
        </p:txBody>
      </p:sp>
      <p:sp>
        <p:nvSpPr>
          <p:cNvPr id="4102" name="Rectangle 7"/>
          <p:cNvSpPr>
            <a:spLocks noChangeArrowheads="1"/>
          </p:cNvSpPr>
          <p:nvPr/>
        </p:nvSpPr>
        <p:spPr bwMode="auto">
          <a:xfrm>
            <a:off x="3105209" y="5077836"/>
            <a:ext cx="64008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ru-RU" altLang="ru-RU" sz="2000" dirty="0" smtClean="0">
                <a:latin typeface="Arial" panose="020B0604020202020204" pitchFamily="34" charset="0"/>
              </a:rPr>
              <a:t>Практическое занятие </a:t>
            </a:r>
            <a:r>
              <a:rPr lang="ru-RU" altLang="ru-RU" sz="2000" dirty="0">
                <a:latin typeface="Arial" panose="020B0604020202020204" pitchFamily="34" charset="0"/>
              </a:rPr>
              <a:t>№ </a:t>
            </a:r>
            <a:r>
              <a:rPr lang="ru-RU" altLang="ru-RU" sz="2000" dirty="0" smtClean="0">
                <a:latin typeface="Arial" panose="020B0604020202020204" pitchFamily="34" charset="0"/>
              </a:rPr>
              <a:t>1</a:t>
            </a:r>
            <a:endParaRPr lang="ru-RU" altLang="ru-RU" sz="2000" dirty="0">
              <a:latin typeface="Arial" panose="020B0604020202020204" pitchFamily="34" charset="0"/>
            </a:endParaRPr>
          </a:p>
          <a:p>
            <a:pPr algn="ctr" eaLnBrk="1" hangingPunct="1">
              <a:buFontTx/>
              <a:buNone/>
            </a:pPr>
            <a:r>
              <a:rPr lang="ru-RU" altLang="ru-RU" sz="2000" u="sng" dirty="0">
                <a:latin typeface="Arial" panose="020B0604020202020204" pitchFamily="34" charset="0"/>
              </a:rPr>
              <a:t> </a:t>
            </a:r>
            <a:r>
              <a:rPr lang="ru-RU" altLang="ru-RU" sz="2000" u="sng" dirty="0" smtClean="0">
                <a:latin typeface="Arial" panose="020B0604020202020204" pitchFamily="34" charset="0"/>
              </a:rPr>
              <a:t>1 </a:t>
            </a:r>
            <a:r>
              <a:rPr lang="ru-RU" altLang="ru-RU" sz="2000" dirty="0" smtClean="0">
                <a:latin typeface="Arial" panose="020B0604020202020204" pitchFamily="34" charset="0"/>
              </a:rPr>
              <a:t> академический час</a:t>
            </a:r>
            <a:endParaRPr lang="ru-RU" altLang="ru-RU" sz="1000" dirty="0">
              <a:latin typeface="Arial" panose="020B0604020202020204" pitchFamily="34" charset="0"/>
            </a:endParaRPr>
          </a:p>
        </p:txBody>
      </p:sp>
    </p:spTree>
    <p:extLst>
      <p:ext uri="{BB962C8B-B14F-4D97-AF65-F5344CB8AC3E}">
        <p14:creationId xmlns:p14="http://schemas.microsoft.com/office/powerpoint/2010/main" val="392745632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17990"/>
            <a:ext cx="10515600" cy="1325563"/>
          </a:xfrm>
        </p:spPr>
        <p:txBody>
          <a:bodyPr/>
          <a:lstStyle/>
          <a:p>
            <a:r>
              <a:rPr lang="en-US" b="1" dirty="0">
                <a:solidFill>
                  <a:srgbClr val="0070C0"/>
                </a:solidFill>
                <a:latin typeface="Arial" panose="020B0604020202020204" pitchFamily="34" charset="0"/>
                <a:cs typeface="Arial" panose="020B0604020202020204" pitchFamily="34" charset="0"/>
              </a:rPr>
              <a:t>Invariant reactions (</a:t>
            </a:r>
            <a:r>
              <a:rPr lang="en-US" b="1" dirty="0" err="1">
                <a:solidFill>
                  <a:srgbClr val="0070C0"/>
                </a:solidFill>
                <a:latin typeface="Arial" panose="020B0604020202020204" pitchFamily="34" charset="0"/>
                <a:cs typeface="Arial" panose="020B0604020202020204" pitchFamily="34" charset="0"/>
              </a:rPr>
              <a:t>contd</a:t>
            </a:r>
            <a:r>
              <a:rPr lang="en-US" b="1" dirty="0">
                <a:solidFill>
                  <a:srgbClr val="0070C0"/>
                </a:solidFill>
                <a:latin typeface="Arial" panose="020B0604020202020204" pitchFamily="34" charset="0"/>
                <a:cs typeface="Arial" panose="020B0604020202020204" pitchFamily="34" charset="0"/>
              </a:rPr>
              <a:t>….)</a:t>
            </a:r>
            <a:endParaRPr lang="ru-RU" b="1" dirty="0">
              <a:solidFill>
                <a:srgbClr val="0070C0"/>
              </a:solidFill>
              <a:latin typeface="Arial" panose="020B0604020202020204" pitchFamily="34" charset="0"/>
              <a:cs typeface="Arial" panose="020B0604020202020204" pitchFamily="34" charset="0"/>
            </a:endParaRPr>
          </a:p>
        </p:txBody>
      </p:sp>
      <p:pic>
        <p:nvPicPr>
          <p:cNvPr id="4" name="Объект 3"/>
          <p:cNvPicPr>
            <a:picLocks noGrp="1" noChangeAspect="1"/>
          </p:cNvPicPr>
          <p:nvPr>
            <p:ph idx="1"/>
          </p:nvPr>
        </p:nvPicPr>
        <p:blipFill>
          <a:blip r:embed="rId2"/>
          <a:stretch>
            <a:fillRect/>
          </a:stretch>
        </p:blipFill>
        <p:spPr>
          <a:xfrm>
            <a:off x="838200" y="1276866"/>
            <a:ext cx="10011032" cy="55811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3879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222815" y="365125"/>
            <a:ext cx="9746369" cy="5690931"/>
          </a:xfrm>
          <a:prstGeom prst="rect">
            <a:avLst/>
          </a:prstGeom>
        </p:spPr>
      </p:pic>
    </p:spTree>
    <p:extLst>
      <p:ext uri="{BB962C8B-B14F-4D97-AF65-F5344CB8AC3E}">
        <p14:creationId xmlns:p14="http://schemas.microsoft.com/office/powerpoint/2010/main" val="3964593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21276"/>
            <a:ext cx="10515600" cy="5855687"/>
          </a:xfrm>
        </p:spPr>
        <p:txBody>
          <a:bodyPr>
            <a:normAutofit fontScale="62500" lnSpcReduction="20000"/>
          </a:bodyPr>
          <a:lstStyle/>
          <a:p>
            <a:pPr marL="0" indent="0">
              <a:buNone/>
            </a:pPr>
            <a:r>
              <a:rPr lang="ru-RU" b="1" u="sng" dirty="0" err="1">
                <a:solidFill>
                  <a:srgbClr val="C00000"/>
                </a:solidFill>
                <a:latin typeface="Arial" panose="020B0604020202020204" pitchFamily="34" charset="0"/>
                <a:cs typeface="Arial" panose="020B0604020202020204" pitchFamily="34" charset="0"/>
              </a:rPr>
              <a:t>Congruent</a:t>
            </a:r>
            <a:r>
              <a:rPr lang="ru-RU" b="1" u="sng" dirty="0">
                <a:solidFill>
                  <a:srgbClr val="C00000"/>
                </a:solidFill>
                <a:latin typeface="Arial" panose="020B0604020202020204" pitchFamily="34" charset="0"/>
                <a:cs typeface="Arial" panose="020B0604020202020204" pitchFamily="34" charset="0"/>
              </a:rPr>
              <a:t>, </a:t>
            </a:r>
            <a:r>
              <a:rPr lang="ru-RU" b="1" u="sng" dirty="0" err="1">
                <a:solidFill>
                  <a:srgbClr val="C00000"/>
                </a:solidFill>
                <a:latin typeface="Arial" panose="020B0604020202020204" pitchFamily="34" charset="0"/>
                <a:cs typeface="Arial" panose="020B0604020202020204" pitchFamily="34" charset="0"/>
              </a:rPr>
              <a:t>Incongruent</a:t>
            </a:r>
            <a:r>
              <a:rPr lang="ru-RU" b="1" u="sng" dirty="0">
                <a:solidFill>
                  <a:srgbClr val="C00000"/>
                </a:solidFill>
                <a:latin typeface="Arial" panose="020B0604020202020204" pitchFamily="34" charset="0"/>
                <a:cs typeface="Arial" panose="020B0604020202020204" pitchFamily="34" charset="0"/>
              </a:rPr>
              <a:t> </a:t>
            </a:r>
            <a:r>
              <a:rPr lang="ru-RU" b="1" u="sng" dirty="0" err="1">
                <a:solidFill>
                  <a:srgbClr val="C00000"/>
                </a:solidFill>
                <a:latin typeface="Arial" panose="020B0604020202020204" pitchFamily="34" charset="0"/>
                <a:cs typeface="Arial" panose="020B0604020202020204" pitchFamily="34" charset="0"/>
              </a:rPr>
              <a:t>transformations</a:t>
            </a:r>
            <a:endParaRPr lang="ru-RU" b="1" u="sng" dirty="0">
              <a:solidFill>
                <a:srgbClr val="C00000"/>
              </a:solidFill>
              <a:latin typeface="Arial" panose="020B0604020202020204" pitchFamily="34" charset="0"/>
              <a:cs typeface="Arial" panose="020B0604020202020204" pitchFamily="34" charset="0"/>
            </a:endParaRPr>
          </a:p>
          <a:p>
            <a:pPr marL="0" lvl="0" indent="0" fontAlgn="base">
              <a:buNone/>
            </a:pPr>
            <a:r>
              <a:rPr lang="en-US" dirty="0">
                <a:latin typeface="Arial" panose="020B0604020202020204" pitchFamily="34" charset="0"/>
                <a:cs typeface="Arial" panose="020B0604020202020204" pitchFamily="34" charset="0"/>
              </a:rPr>
              <a:t>Phase transformations are two kinds – congruent and incongruent.</a:t>
            </a:r>
            <a:endParaRPr lang="ru-RU" dirty="0">
              <a:latin typeface="Arial" panose="020B0604020202020204" pitchFamily="34" charset="0"/>
              <a:cs typeface="Arial" panose="020B0604020202020204" pitchFamily="34" charset="0"/>
            </a:endParaRPr>
          </a:p>
          <a:p>
            <a:pPr marL="0" lvl="0" indent="0" fontAlgn="base">
              <a:buNone/>
            </a:pPr>
            <a:r>
              <a:rPr lang="en-US" i="1" u="sng" dirty="0">
                <a:solidFill>
                  <a:srgbClr val="C00000"/>
                </a:solidFill>
                <a:latin typeface="Arial" panose="020B0604020202020204" pitchFamily="34" charset="0"/>
                <a:cs typeface="Arial" panose="020B0604020202020204" pitchFamily="34" charset="0"/>
              </a:rPr>
              <a:t>Congruent transformation </a:t>
            </a:r>
            <a:r>
              <a:rPr lang="en-US" dirty="0">
                <a:latin typeface="Arial" panose="020B0604020202020204" pitchFamily="34" charset="0"/>
                <a:cs typeface="Arial" panose="020B0604020202020204" pitchFamily="34" charset="0"/>
              </a:rPr>
              <a:t>involves no compositional changes. It usually occurs at a temperature.</a:t>
            </a:r>
            <a:endParaRPr lang="ru-RU" dirty="0">
              <a:latin typeface="Arial" panose="020B0604020202020204" pitchFamily="34" charset="0"/>
              <a:cs typeface="Arial" panose="020B0604020202020204" pitchFamily="34" charset="0"/>
            </a:endParaRPr>
          </a:p>
          <a:p>
            <a:pPr marL="457200" lvl="1" indent="0" fontAlgn="base">
              <a:buNone/>
            </a:pPr>
            <a:r>
              <a:rPr lang="en-US" dirty="0">
                <a:latin typeface="Arial" panose="020B0604020202020204" pitchFamily="34" charset="0"/>
                <a:cs typeface="Arial" panose="020B0604020202020204" pitchFamily="34" charset="0"/>
              </a:rPr>
              <a:t>g.:	Allotropic	transformations,	melting	of	pure	a substance.</a:t>
            </a:r>
            <a:endParaRPr lang="ru-RU" dirty="0">
              <a:latin typeface="Arial" panose="020B0604020202020204" pitchFamily="34" charset="0"/>
              <a:cs typeface="Arial" panose="020B0604020202020204" pitchFamily="34" charset="0"/>
            </a:endParaRPr>
          </a:p>
          <a:p>
            <a:pPr marL="0" lvl="0" indent="0" fontAlgn="base">
              <a:buNone/>
            </a:pPr>
            <a:r>
              <a:rPr lang="en-US" dirty="0">
                <a:latin typeface="Arial" panose="020B0604020202020204" pitchFamily="34" charset="0"/>
                <a:cs typeface="Arial" panose="020B0604020202020204" pitchFamily="34" charset="0"/>
              </a:rPr>
              <a:t>During </a:t>
            </a:r>
            <a:r>
              <a:rPr lang="en-US" i="1" u="sng" dirty="0">
                <a:solidFill>
                  <a:srgbClr val="C00000"/>
                </a:solidFill>
                <a:latin typeface="Arial" panose="020B0604020202020204" pitchFamily="34" charset="0"/>
                <a:cs typeface="Arial" panose="020B0604020202020204" pitchFamily="34" charset="0"/>
              </a:rPr>
              <a:t>incongruent transformations</a:t>
            </a:r>
            <a:r>
              <a:rPr lang="en-US" dirty="0">
                <a:latin typeface="Arial" panose="020B0604020202020204" pitchFamily="34" charset="0"/>
                <a:cs typeface="Arial" panose="020B0604020202020204" pitchFamily="34" charset="0"/>
              </a:rPr>
              <a:t>, at least one phase will undergo compositional change.</a:t>
            </a:r>
            <a:endParaRPr lang="ru-RU" dirty="0">
              <a:latin typeface="Arial" panose="020B0604020202020204" pitchFamily="34" charset="0"/>
              <a:cs typeface="Arial" panose="020B0604020202020204" pitchFamily="34" charset="0"/>
            </a:endParaRPr>
          </a:p>
          <a:p>
            <a:pPr marL="457200" lvl="1" indent="0" fontAlgn="base">
              <a:buNone/>
            </a:pPr>
            <a:r>
              <a:rPr lang="en-US" dirty="0">
                <a:latin typeface="Arial" panose="020B0604020202020204" pitchFamily="34" charset="0"/>
                <a:cs typeface="Arial" panose="020B0604020202020204" pitchFamily="34" charset="0"/>
              </a:rPr>
              <a:t>g.: All invariant reactions, melting of </a:t>
            </a:r>
            <a:r>
              <a:rPr lang="en-US" dirty="0" err="1">
                <a:latin typeface="Arial" panose="020B0604020202020204" pitchFamily="34" charset="0"/>
                <a:cs typeface="Arial" panose="020B0604020202020204" pitchFamily="34" charset="0"/>
              </a:rPr>
              <a:t>isomorphous</a:t>
            </a:r>
            <a:r>
              <a:rPr lang="en-US" dirty="0">
                <a:latin typeface="Arial" panose="020B0604020202020204" pitchFamily="34" charset="0"/>
                <a:cs typeface="Arial" panose="020B0604020202020204" pitchFamily="34" charset="0"/>
              </a:rPr>
              <a:t> alloy.</a:t>
            </a:r>
            <a:endParaRPr lang="ru-RU" dirty="0">
              <a:latin typeface="Arial" panose="020B0604020202020204" pitchFamily="34" charset="0"/>
              <a:cs typeface="Arial" panose="020B0604020202020204" pitchFamily="34" charset="0"/>
            </a:endParaRPr>
          </a:p>
          <a:p>
            <a:pPr marL="0" lvl="0" indent="0" fontAlgn="base">
              <a:buNone/>
            </a:pPr>
            <a:r>
              <a:rPr lang="en-US" dirty="0">
                <a:latin typeface="Arial" panose="020B0604020202020204" pitchFamily="34" charset="0"/>
                <a:cs typeface="Arial" panose="020B0604020202020204" pitchFamily="34" charset="0"/>
              </a:rPr>
              <a:t>Intermediate phases are sometimes classified on the basis of whether they melt congruently or incongruently.</a:t>
            </a:r>
            <a:endParaRPr lang="ru-RU" dirty="0">
              <a:latin typeface="Arial" panose="020B0604020202020204" pitchFamily="34" charset="0"/>
              <a:cs typeface="Arial" panose="020B0604020202020204" pitchFamily="34" charset="0"/>
            </a:endParaRPr>
          </a:p>
          <a:p>
            <a:pPr marL="457200" lvl="1" indent="0" fontAlgn="base">
              <a:buNone/>
            </a:pPr>
            <a:r>
              <a:rPr lang="en-US" dirty="0">
                <a:latin typeface="Arial" panose="020B0604020202020204" pitchFamily="34" charset="0"/>
                <a:cs typeface="Arial" panose="020B0604020202020204" pitchFamily="34" charset="0"/>
              </a:rPr>
              <a:t>g.: MgNi2, for example, melts congruently whereas Mg2Ni melts incongruently since it undergoes </a:t>
            </a:r>
            <a:r>
              <a:rPr lang="en-US" dirty="0" err="1">
                <a:latin typeface="Arial" panose="020B0604020202020204" pitchFamily="34" charset="0"/>
                <a:cs typeface="Arial" panose="020B0604020202020204" pitchFamily="34" charset="0"/>
              </a:rPr>
              <a:t>peritectic</a:t>
            </a:r>
            <a:r>
              <a:rPr lang="en-US" dirty="0">
                <a:latin typeface="Arial" panose="020B0604020202020204" pitchFamily="34" charset="0"/>
                <a:cs typeface="Arial" panose="020B0604020202020204" pitchFamily="34" charset="0"/>
              </a:rPr>
              <a:t> decomposition.</a:t>
            </a:r>
            <a:endParaRPr lang="ru-RU" dirty="0">
              <a:latin typeface="Arial" panose="020B0604020202020204" pitchFamily="34" charset="0"/>
              <a:cs typeface="Arial" panose="020B0604020202020204" pitchFamily="34" charset="0"/>
            </a:endParaRPr>
          </a:p>
          <a:p>
            <a:pPr marL="0" indent="0">
              <a:buNone/>
            </a:pPr>
            <a:r>
              <a:rPr lang="ru-RU" b="1" u="sng" dirty="0" err="1">
                <a:solidFill>
                  <a:srgbClr val="0070C0"/>
                </a:solidFill>
                <a:latin typeface="Arial" panose="020B0604020202020204" pitchFamily="34" charset="0"/>
                <a:cs typeface="Arial" panose="020B0604020202020204" pitchFamily="34" charset="0"/>
              </a:rPr>
              <a:t>Precipitation</a:t>
            </a:r>
            <a:r>
              <a:rPr lang="ru-RU" b="1" u="sng" dirty="0">
                <a:solidFill>
                  <a:srgbClr val="0070C0"/>
                </a:solidFill>
                <a:latin typeface="Arial" panose="020B0604020202020204" pitchFamily="34" charset="0"/>
                <a:cs typeface="Arial" panose="020B0604020202020204" pitchFamily="34" charset="0"/>
              </a:rPr>
              <a:t> – </a:t>
            </a:r>
            <a:r>
              <a:rPr lang="ru-RU" b="1" u="sng" dirty="0" err="1">
                <a:solidFill>
                  <a:srgbClr val="0070C0"/>
                </a:solidFill>
                <a:latin typeface="Arial" panose="020B0604020202020204" pitchFamily="34" charset="0"/>
                <a:cs typeface="Arial" panose="020B0604020202020204" pitchFamily="34" charset="0"/>
              </a:rPr>
              <a:t>Strengthening</a:t>
            </a:r>
            <a:r>
              <a:rPr lang="ru-RU" b="1" u="sng" dirty="0">
                <a:solidFill>
                  <a:srgbClr val="0070C0"/>
                </a:solidFill>
                <a:latin typeface="Arial" panose="020B0604020202020204" pitchFamily="34" charset="0"/>
                <a:cs typeface="Arial" panose="020B0604020202020204" pitchFamily="34" charset="0"/>
              </a:rPr>
              <a:t> – </a:t>
            </a:r>
            <a:r>
              <a:rPr lang="ru-RU" b="1" u="sng" dirty="0" err="1">
                <a:solidFill>
                  <a:srgbClr val="0070C0"/>
                </a:solidFill>
                <a:latin typeface="Arial" panose="020B0604020202020204" pitchFamily="34" charset="0"/>
                <a:cs typeface="Arial" panose="020B0604020202020204" pitchFamily="34" charset="0"/>
              </a:rPr>
              <a:t>Reactions</a:t>
            </a:r>
            <a:endParaRPr lang="ru-RU" b="1" u="sng" dirty="0">
              <a:solidFill>
                <a:srgbClr val="0070C0"/>
              </a:solidFill>
              <a:latin typeface="Arial" panose="020B0604020202020204" pitchFamily="34" charset="0"/>
              <a:cs typeface="Arial" panose="020B0604020202020204" pitchFamily="34" charset="0"/>
            </a:endParaRPr>
          </a:p>
          <a:p>
            <a:pPr marL="0" lvl="0" indent="0" fontAlgn="base">
              <a:buNone/>
            </a:pPr>
            <a:r>
              <a:rPr lang="en-US" dirty="0">
                <a:latin typeface="Arial" panose="020B0604020202020204" pitchFamily="34" charset="0"/>
                <a:cs typeface="Arial" panose="020B0604020202020204" pitchFamily="34" charset="0"/>
              </a:rPr>
              <a:t>A material can be strengthened by obstructing movement of dislocations. </a:t>
            </a:r>
            <a:r>
              <a:rPr lang="ru-RU" dirty="0" err="1">
                <a:latin typeface="Arial" panose="020B0604020202020204" pitchFamily="34" charset="0"/>
                <a:cs typeface="Arial" panose="020B0604020202020204" pitchFamily="34" charset="0"/>
              </a:rPr>
              <a:t>Second</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phase</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particles</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are</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effective</a:t>
            </a:r>
            <a:r>
              <a:rPr lang="ru-RU" dirty="0">
                <a:latin typeface="Arial" panose="020B0604020202020204" pitchFamily="34" charset="0"/>
                <a:cs typeface="Arial" panose="020B0604020202020204" pitchFamily="34" charset="0"/>
              </a:rPr>
              <a:t>.</a:t>
            </a:r>
          </a:p>
          <a:p>
            <a:pPr marL="0" lvl="0" indent="0" fontAlgn="base">
              <a:buNone/>
            </a:pPr>
            <a:r>
              <a:rPr lang="en-US" dirty="0">
                <a:latin typeface="Arial" panose="020B0604020202020204" pitchFamily="34" charset="0"/>
                <a:cs typeface="Arial" panose="020B0604020202020204" pitchFamily="34" charset="0"/>
              </a:rPr>
              <a:t>Second phase particles are introduced mainly by two means – direct mixing and consolidation, or by precipitation.</a:t>
            </a:r>
            <a:endParaRPr lang="ru-RU" dirty="0">
              <a:latin typeface="Arial" panose="020B0604020202020204" pitchFamily="34" charset="0"/>
              <a:cs typeface="Arial" panose="020B0604020202020204" pitchFamily="34" charset="0"/>
            </a:endParaRPr>
          </a:p>
          <a:p>
            <a:pPr marL="0" lvl="0" indent="0" fontAlgn="base">
              <a:buNone/>
            </a:pPr>
            <a:r>
              <a:rPr lang="en-US" dirty="0">
                <a:latin typeface="Arial" panose="020B0604020202020204" pitchFamily="34" charset="0"/>
                <a:cs typeface="Arial" panose="020B0604020202020204" pitchFamily="34" charset="0"/>
              </a:rPr>
              <a:t>Most important </a:t>
            </a:r>
            <a:r>
              <a:rPr lang="en-US" i="1" dirty="0">
                <a:latin typeface="Arial" panose="020B0604020202020204" pitchFamily="34" charset="0"/>
                <a:cs typeface="Arial" panose="020B0604020202020204" pitchFamily="34" charset="0"/>
              </a:rPr>
              <a:t>pre-requisite </a:t>
            </a:r>
            <a:r>
              <a:rPr lang="en-US" dirty="0">
                <a:latin typeface="Arial" panose="020B0604020202020204" pitchFamily="34" charset="0"/>
                <a:cs typeface="Arial" panose="020B0604020202020204" pitchFamily="34" charset="0"/>
              </a:rPr>
              <a:t>for precipitation strengthening: there must be a terminal solid solution which has a decreasing solid solubility as the temperature decreases.</a:t>
            </a:r>
            <a:endParaRPr lang="ru-RU"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E.g.: Au-Cu in which maximum solid solubility of Cu in Al is 5.65% at 548 C that decreases with decreasing temperature.</a:t>
            </a:r>
            <a:endParaRPr lang="ru-RU" dirty="0">
              <a:latin typeface="Arial" panose="020B0604020202020204" pitchFamily="34" charset="0"/>
              <a:cs typeface="Arial" panose="020B0604020202020204" pitchFamily="34" charset="0"/>
            </a:endParaRPr>
          </a:p>
          <a:p>
            <a:pPr marL="0" lvl="0" indent="0" fontAlgn="base">
              <a:buNone/>
            </a:pPr>
            <a:r>
              <a:rPr lang="en-US" dirty="0">
                <a:latin typeface="Arial" panose="020B0604020202020204" pitchFamily="34" charset="0"/>
                <a:cs typeface="Arial" panose="020B0604020202020204" pitchFamily="34" charset="0"/>
              </a:rPr>
              <a:t>Three basic steps in precipitation strengthening: </a:t>
            </a:r>
            <a:r>
              <a:rPr lang="en-US" i="1" dirty="0" err="1">
                <a:latin typeface="Arial" panose="020B0604020202020204" pitchFamily="34" charset="0"/>
                <a:cs typeface="Arial" panose="020B0604020202020204" pitchFamily="34" charset="0"/>
              </a:rPr>
              <a:t>solutionizing</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quenching </a:t>
            </a:r>
            <a:r>
              <a:rPr lang="en-US" dirty="0">
                <a:latin typeface="Arial" panose="020B0604020202020204" pitchFamily="34" charset="0"/>
                <a:cs typeface="Arial" panose="020B0604020202020204" pitchFamily="34" charset="0"/>
              </a:rPr>
              <a:t>and </a:t>
            </a:r>
            <a:r>
              <a:rPr lang="en-US" i="1" dirty="0">
                <a:latin typeface="Arial" panose="020B0604020202020204" pitchFamily="34" charset="0"/>
                <a:cs typeface="Arial" panose="020B0604020202020204" pitchFamily="34" charset="0"/>
              </a:rPr>
              <a:t>aging</a:t>
            </a:r>
            <a:r>
              <a:rPr lang="en-US"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788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03654"/>
            <a:ext cx="8256373" cy="5773309"/>
          </a:xfrm>
        </p:spPr>
        <p:txBody>
          <a:bodyPr>
            <a:normAutofit fontScale="92500" lnSpcReduction="10000"/>
          </a:bodyPr>
          <a:lstStyle/>
          <a:p>
            <a:pPr marL="0" lvl="0" indent="0" algn="just" fontAlgn="base">
              <a:buNone/>
            </a:pPr>
            <a:r>
              <a:rPr lang="en-US" sz="2400" u="sng" dirty="0" err="1">
                <a:solidFill>
                  <a:srgbClr val="0070C0"/>
                </a:solidFill>
                <a:latin typeface="Arial" panose="020B0604020202020204" pitchFamily="34" charset="0"/>
                <a:cs typeface="Arial" panose="020B0604020202020204" pitchFamily="34" charset="0"/>
              </a:rPr>
              <a:t>Solutionizing</a:t>
            </a:r>
            <a:r>
              <a:rPr lang="en-US" sz="2400" u="sng" dirty="0">
                <a:solidFill>
                  <a:srgbClr val="0070C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(solution heat treatment), where the alloy is heated to a temperature between solvus and solidus temperatures and kept there till a uniform solid-solution structure is produced</a:t>
            </a:r>
            <a:r>
              <a:rPr lang="en-US" sz="2400" dirty="0" smtClean="0">
                <a:latin typeface="Arial" panose="020B0604020202020204" pitchFamily="34" charset="0"/>
                <a:cs typeface="Arial" panose="020B0604020202020204" pitchFamily="34" charset="0"/>
              </a:rPr>
              <a:t>.</a:t>
            </a:r>
            <a:endParaRPr lang="ru-RU" sz="2400" dirty="0" smtClean="0">
              <a:latin typeface="Arial" panose="020B0604020202020204" pitchFamily="34" charset="0"/>
              <a:cs typeface="Arial" panose="020B0604020202020204" pitchFamily="34" charset="0"/>
            </a:endParaRPr>
          </a:p>
          <a:p>
            <a:pPr marL="0" lvl="0" indent="0" fontAlgn="base">
              <a:buNone/>
            </a:pPr>
            <a:r>
              <a:rPr lang="ru-RU" sz="1700" i="1" dirty="0">
                <a:latin typeface="Arial" panose="020B0604020202020204" pitchFamily="34" charset="0"/>
                <a:cs typeface="Arial" panose="020B0604020202020204" pitchFamily="34" charset="0"/>
                <a:hlinkClick r:id="rId2"/>
              </a:rPr>
              <a:t>'</a:t>
            </a:r>
            <a:r>
              <a:rPr lang="ru-RU" sz="1700" i="1" dirty="0" err="1">
                <a:latin typeface="Arial" panose="020B0604020202020204" pitchFamily="34" charset="0"/>
                <a:cs typeface="Arial" panose="020B0604020202020204" pitchFamily="34" charset="0"/>
                <a:hlinkClick r:id="rId2"/>
              </a:rPr>
              <a:t>солюционирование</a:t>
            </a:r>
            <a:r>
              <a:rPr lang="ru-RU" sz="1700" i="1" dirty="0">
                <a:latin typeface="Arial" panose="020B0604020202020204" pitchFamily="34" charset="0"/>
                <a:cs typeface="Arial" panose="020B0604020202020204" pitchFamily="34" charset="0"/>
                <a:hlinkClick r:id="rId2"/>
              </a:rPr>
              <a:t>'-вид термообработки, проводимой чуть ниже ликвидуса с целью гомогенизации материала. Детали становятся более пластичными</a:t>
            </a:r>
            <a:endParaRPr lang="ru-RU" sz="1700" i="1" dirty="0">
              <a:latin typeface="Arial" panose="020B0604020202020204" pitchFamily="34" charset="0"/>
              <a:cs typeface="Arial" panose="020B0604020202020204" pitchFamily="34" charset="0"/>
            </a:endParaRPr>
          </a:p>
          <a:p>
            <a:pPr marL="0" lvl="0" indent="0" fontAlgn="base">
              <a:buNone/>
            </a:pPr>
            <a:endParaRPr lang="ru-RU" sz="2400" u="sng" dirty="0">
              <a:solidFill>
                <a:srgbClr val="0070C0"/>
              </a:solidFill>
              <a:latin typeface="Arial" panose="020B0604020202020204" pitchFamily="34" charset="0"/>
              <a:cs typeface="Arial" panose="020B0604020202020204" pitchFamily="34" charset="0"/>
            </a:endParaRPr>
          </a:p>
          <a:p>
            <a:pPr marL="0" lvl="0" indent="0" fontAlgn="base">
              <a:buNone/>
            </a:pPr>
            <a:r>
              <a:rPr lang="en-US" sz="2400" u="sng" dirty="0" smtClean="0">
                <a:solidFill>
                  <a:srgbClr val="0070C0"/>
                </a:solidFill>
                <a:latin typeface="Arial" panose="020B0604020202020204" pitchFamily="34" charset="0"/>
                <a:cs typeface="Arial" panose="020B0604020202020204" pitchFamily="34" charset="0"/>
              </a:rPr>
              <a:t>Quenching</a:t>
            </a:r>
            <a:r>
              <a:rPr lang="en-US" sz="2400" dirty="0">
                <a:latin typeface="Arial" panose="020B0604020202020204" pitchFamily="34" charset="0"/>
                <a:cs typeface="Arial" panose="020B0604020202020204" pitchFamily="34" charset="0"/>
              </a:rPr>
              <a:t>, where the sample is rapidly cooled to a lower temperature (room temperature). </a:t>
            </a:r>
            <a:endParaRPr lang="en-US" sz="2400" dirty="0" smtClean="0">
              <a:latin typeface="Arial" panose="020B0604020202020204" pitchFamily="34" charset="0"/>
              <a:cs typeface="Arial" panose="020B0604020202020204" pitchFamily="34" charset="0"/>
            </a:endParaRPr>
          </a:p>
          <a:p>
            <a:pPr marL="0" lvl="0" indent="0" fontAlgn="base">
              <a:buNone/>
            </a:pPr>
            <a:r>
              <a:rPr lang="ru-RU" sz="2400" dirty="0" err="1" smtClean="0">
                <a:latin typeface="Arial" panose="020B0604020202020204" pitchFamily="34" charset="0"/>
                <a:cs typeface="Arial" panose="020B0604020202020204" pitchFamily="34" charset="0"/>
              </a:rPr>
              <a:t>Resultant</a:t>
            </a:r>
            <a:r>
              <a:rPr lang="ru-RU" sz="2400" dirty="0" smtClean="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product</a:t>
            </a:r>
            <a:r>
              <a:rPr lang="ru-RU" sz="2400" dirty="0">
                <a:latin typeface="Arial" panose="020B0604020202020204" pitchFamily="34" charset="0"/>
                <a:cs typeface="Arial" panose="020B0604020202020204" pitchFamily="34" charset="0"/>
              </a:rPr>
              <a:t> – </a:t>
            </a:r>
            <a:r>
              <a:rPr lang="ru-RU" sz="2400" dirty="0" err="1">
                <a:latin typeface="Arial" panose="020B0604020202020204" pitchFamily="34" charset="0"/>
                <a:cs typeface="Arial" panose="020B0604020202020204" pitchFamily="34" charset="0"/>
              </a:rPr>
              <a:t>supersaturated</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solid</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solution</a:t>
            </a:r>
            <a:r>
              <a:rPr lang="ru-RU" sz="2400" dirty="0">
                <a:latin typeface="Arial" panose="020B0604020202020204" pitchFamily="34" charset="0"/>
                <a:cs typeface="Arial" panose="020B0604020202020204" pitchFamily="34" charset="0"/>
              </a:rPr>
              <a:t>.</a:t>
            </a:r>
          </a:p>
          <a:p>
            <a:pPr marL="0" lvl="0" indent="0" fontAlgn="base">
              <a:buNone/>
            </a:pPr>
            <a:endParaRPr lang="ru-RU" sz="2400" u="sng" dirty="0" smtClean="0">
              <a:solidFill>
                <a:srgbClr val="0070C0"/>
              </a:solidFill>
              <a:latin typeface="Arial" panose="020B0604020202020204" pitchFamily="34" charset="0"/>
              <a:cs typeface="Arial" panose="020B0604020202020204" pitchFamily="34" charset="0"/>
            </a:endParaRPr>
          </a:p>
          <a:p>
            <a:pPr marL="0" lvl="0" indent="0" fontAlgn="base">
              <a:buNone/>
            </a:pPr>
            <a:r>
              <a:rPr lang="en-US" sz="2400" u="sng" dirty="0" smtClean="0">
                <a:solidFill>
                  <a:srgbClr val="0070C0"/>
                </a:solidFill>
                <a:latin typeface="Arial" panose="020B0604020202020204" pitchFamily="34" charset="0"/>
                <a:cs typeface="Arial" panose="020B0604020202020204" pitchFamily="34" charset="0"/>
              </a:rPr>
              <a:t>Aging</a:t>
            </a:r>
            <a:r>
              <a:rPr lang="en-US" sz="2400" u="sng"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the last but critical step. During this heat treatment step finely dispersed precipitate particle will form. Aging the alloy at room temperature is called natural aging, whereas at elevated temperatures is called artificial aging. Most alloys require artificial aging, and aging temperature is usually between 15-25% of temperature difference between room temperature and solution heat treatment temperature.</a:t>
            </a:r>
            <a:endParaRPr lang="ru-RU" sz="2400" dirty="0">
              <a:latin typeface="Arial" panose="020B0604020202020204" pitchFamily="34" charset="0"/>
              <a:cs typeface="Arial" panose="020B0604020202020204" pitchFamily="34" charset="0"/>
            </a:endParaRPr>
          </a:p>
          <a:p>
            <a:pPr marL="0" indent="0">
              <a:buNone/>
            </a:pP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6340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350520" marR="43180" indent="-350520">
              <a:lnSpc>
                <a:spcPct val="107000"/>
              </a:lnSpc>
              <a:spcAft>
                <a:spcPts val="0"/>
              </a:spcAft>
            </a:pPr>
            <a:r>
              <a:rPr lang="ru-RU" u="sng" dirty="0" err="1">
                <a:solidFill>
                  <a:srgbClr val="3333CC"/>
                </a:solidFill>
                <a:uFill>
                  <a:solidFill>
                    <a:srgbClr val="3333CC"/>
                  </a:solidFill>
                </a:uFill>
                <a:latin typeface="Times New Roman" panose="02020603050405020304" pitchFamily="18" charset="0"/>
                <a:ea typeface="Times New Roman" panose="02020603050405020304" pitchFamily="18" charset="0"/>
              </a:rPr>
              <a:t>Precipitation</a:t>
            </a:r>
            <a:r>
              <a:rPr lang="ru-RU" u="sng" dirty="0">
                <a:solidFill>
                  <a:srgbClr val="3333CC"/>
                </a:solidFill>
                <a:uFill>
                  <a:solidFill>
                    <a:srgbClr val="3333CC"/>
                  </a:solidFill>
                </a:uFill>
                <a:latin typeface="Times New Roman" panose="02020603050405020304" pitchFamily="18" charset="0"/>
                <a:ea typeface="Times New Roman" panose="02020603050405020304" pitchFamily="18" charset="0"/>
              </a:rPr>
              <a:t> – </a:t>
            </a:r>
            <a:r>
              <a:rPr lang="ru-RU" u="sng" dirty="0" err="1">
                <a:solidFill>
                  <a:srgbClr val="3333CC"/>
                </a:solidFill>
                <a:uFill>
                  <a:solidFill>
                    <a:srgbClr val="3333CC"/>
                  </a:solidFill>
                </a:uFill>
                <a:latin typeface="Times New Roman" panose="02020603050405020304" pitchFamily="18" charset="0"/>
                <a:ea typeface="Times New Roman" panose="02020603050405020304" pitchFamily="18" charset="0"/>
              </a:rPr>
              <a:t>Strengthening</a:t>
            </a:r>
            <a:r>
              <a:rPr lang="ru-RU" u="sng" dirty="0">
                <a:solidFill>
                  <a:srgbClr val="3333CC"/>
                </a:solidFill>
                <a:uFill>
                  <a:solidFill>
                    <a:srgbClr val="3333CC"/>
                  </a:solidFill>
                </a:uFill>
                <a:latin typeface="Times New Roman" panose="02020603050405020304" pitchFamily="18" charset="0"/>
                <a:ea typeface="Times New Roman" panose="02020603050405020304" pitchFamily="18" charset="0"/>
              </a:rPr>
              <a:t> – </a:t>
            </a:r>
            <a:r>
              <a:rPr lang="ru-RU" u="sng" dirty="0" err="1">
                <a:solidFill>
                  <a:srgbClr val="3333CC"/>
                </a:solidFill>
                <a:uFill>
                  <a:solidFill>
                    <a:srgbClr val="3333CC"/>
                  </a:solidFill>
                </a:uFill>
                <a:latin typeface="Times New Roman" panose="02020603050405020304" pitchFamily="18" charset="0"/>
                <a:ea typeface="Times New Roman" panose="02020603050405020304" pitchFamily="18" charset="0"/>
              </a:rPr>
              <a:t>Reactions</a:t>
            </a:r>
            <a:r>
              <a:rPr lang="ru-RU" u="sng" dirty="0">
                <a:solidFill>
                  <a:srgbClr val="3333CC"/>
                </a:solidFill>
                <a:uFill>
                  <a:solidFill>
                    <a:srgbClr val="3333CC"/>
                  </a:solidFill>
                </a:uFill>
                <a:latin typeface="Times New Roman" panose="02020603050405020304" pitchFamily="18" charset="0"/>
                <a:ea typeface="Times New Roman" panose="02020603050405020304" pitchFamily="18" charset="0"/>
              </a:rPr>
              <a:t> </a:t>
            </a:r>
            <a:r>
              <a:rPr lang="ru-RU" u="sng" baseline="-25000" dirty="0">
                <a:solidFill>
                  <a:srgbClr val="3333CC"/>
                </a:solidFill>
                <a:uFill>
                  <a:solidFill>
                    <a:srgbClr val="3333CC"/>
                  </a:solidFill>
                </a:uFill>
                <a:latin typeface="Times New Roman" panose="02020603050405020304" pitchFamily="18" charset="0"/>
                <a:ea typeface="Times New Roman" panose="02020603050405020304" pitchFamily="18" charset="0"/>
              </a:rPr>
              <a:t>(</a:t>
            </a:r>
            <a:r>
              <a:rPr lang="ru-RU" u="sng" baseline="-25000" dirty="0" err="1">
                <a:solidFill>
                  <a:srgbClr val="3333CC"/>
                </a:solidFill>
                <a:uFill>
                  <a:solidFill>
                    <a:srgbClr val="3333CC"/>
                  </a:solidFill>
                </a:uFill>
                <a:latin typeface="Times New Roman" panose="02020603050405020304" pitchFamily="18" charset="0"/>
                <a:ea typeface="Times New Roman" panose="02020603050405020304" pitchFamily="18" charset="0"/>
              </a:rPr>
              <a:t>contd</a:t>
            </a:r>
            <a:r>
              <a:rPr lang="ru-RU" u="sng" baseline="-25000" dirty="0">
                <a:solidFill>
                  <a:srgbClr val="3333CC"/>
                </a:solidFill>
                <a:uFill>
                  <a:solidFill>
                    <a:srgbClr val="3333CC"/>
                  </a:solidFill>
                </a:uFill>
                <a:latin typeface="Times New Roman" panose="02020603050405020304" pitchFamily="18" charset="0"/>
                <a:ea typeface="Times New Roman" panose="02020603050405020304" pitchFamily="18" charset="0"/>
              </a:rPr>
              <a:t>….)</a:t>
            </a:r>
            <a:r>
              <a:rPr lang="ru-RU" sz="3600" dirty="0">
                <a:solidFill>
                  <a:srgbClr val="000000"/>
                </a:solidFill>
                <a:latin typeface="Times New Roman" panose="02020603050405020304" pitchFamily="18" charset="0"/>
                <a:ea typeface="Times New Roman" panose="02020603050405020304" pitchFamily="18" charset="0"/>
              </a:rPr>
              <a:t/>
            </a:r>
            <a:br>
              <a:rPr lang="ru-RU" sz="3600" dirty="0">
                <a:solidFill>
                  <a:srgbClr val="000000"/>
                </a:solidFill>
                <a:latin typeface="Times New Roman" panose="02020603050405020304" pitchFamily="18" charset="0"/>
                <a:ea typeface="Times New Roman" panose="02020603050405020304" pitchFamily="18" charset="0"/>
              </a:rPr>
            </a:br>
            <a:endParaRPr lang="ru-RU" dirty="0"/>
          </a:p>
        </p:txBody>
      </p:sp>
      <p:pic>
        <p:nvPicPr>
          <p:cNvPr id="4" name="Объект 3"/>
          <p:cNvPicPr>
            <a:picLocks noGrp="1" noChangeAspect="1"/>
          </p:cNvPicPr>
          <p:nvPr>
            <p:ph idx="1"/>
          </p:nvPr>
        </p:nvPicPr>
        <p:blipFill>
          <a:blip r:embed="rId2"/>
          <a:stretch>
            <a:fillRect/>
          </a:stretch>
        </p:blipFill>
        <p:spPr>
          <a:xfrm>
            <a:off x="7421633" y="1150123"/>
            <a:ext cx="4343231" cy="2902893"/>
          </a:xfrm>
          <a:prstGeom prst="rect">
            <a:avLst/>
          </a:prstGeom>
          <a:ln>
            <a:noFill/>
          </a:ln>
          <a:effectLst>
            <a:outerShdw blurRad="190500" algn="tl" rotWithShape="0">
              <a:srgbClr val="000000">
                <a:alpha val="70000"/>
              </a:srgbClr>
            </a:outerShdw>
          </a:effectLst>
        </p:spPr>
      </p:pic>
      <p:sp>
        <p:nvSpPr>
          <p:cNvPr id="5" name="Прямоугольник 4"/>
          <p:cNvSpPr/>
          <p:nvPr/>
        </p:nvSpPr>
        <p:spPr>
          <a:xfrm>
            <a:off x="268362" y="1250328"/>
            <a:ext cx="6812692" cy="53245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buFont typeface="Arial" panose="020B0604020202020204" pitchFamily="34" charset="0"/>
              <a:buChar char="•"/>
            </a:pPr>
            <a:r>
              <a:rPr lang="en-US" sz="2000" dirty="0" smtClean="0">
                <a:solidFill>
                  <a:srgbClr val="0070C0"/>
                </a:solidFill>
                <a:latin typeface="Arial" panose="020B0604020202020204" pitchFamily="34" charset="0"/>
                <a:cs typeface="Arial" panose="020B0604020202020204" pitchFamily="34" charset="0"/>
              </a:rPr>
              <a:t>Al-4%Cu </a:t>
            </a:r>
            <a:r>
              <a:rPr lang="en-US" sz="2000" dirty="0">
                <a:solidFill>
                  <a:srgbClr val="0070C0"/>
                </a:solidFill>
                <a:latin typeface="Arial" panose="020B0604020202020204" pitchFamily="34" charset="0"/>
                <a:cs typeface="Arial" panose="020B0604020202020204" pitchFamily="34" charset="0"/>
              </a:rPr>
              <a:t>alloy </a:t>
            </a:r>
            <a:r>
              <a:rPr lang="en-US" sz="2000" i="1" dirty="0">
                <a:latin typeface="Arial" panose="020B0604020202020204" pitchFamily="34" charset="0"/>
                <a:cs typeface="Arial" panose="020B0604020202020204" pitchFamily="34" charset="0"/>
              </a:rPr>
              <a:t>when cooled slowly from </a:t>
            </a:r>
            <a:r>
              <a:rPr lang="en-US" sz="2000" i="1" dirty="0" err="1">
                <a:latin typeface="Arial" panose="020B0604020202020204" pitchFamily="34" charset="0"/>
                <a:cs typeface="Arial" panose="020B0604020202020204" pitchFamily="34" charset="0"/>
              </a:rPr>
              <a:t>solutionizing</a:t>
            </a:r>
            <a:r>
              <a:rPr lang="en-US" sz="2000" i="1" dirty="0">
                <a:latin typeface="Arial" panose="020B0604020202020204" pitchFamily="34" charset="0"/>
                <a:cs typeface="Arial" panose="020B0604020202020204" pitchFamily="34" charset="0"/>
              </a:rPr>
              <a:t> temperature, produces </a:t>
            </a:r>
            <a:r>
              <a:rPr lang="en-US" sz="2000" i="1" dirty="0">
                <a:solidFill>
                  <a:srgbClr val="0070C0"/>
                </a:solidFill>
                <a:latin typeface="Arial" panose="020B0604020202020204" pitchFamily="34" charset="0"/>
                <a:cs typeface="Arial" panose="020B0604020202020204" pitchFamily="34" charset="0"/>
              </a:rPr>
              <a:t>coarse grains </a:t>
            </a:r>
            <a:r>
              <a:rPr lang="en-US" sz="2000" i="1" dirty="0" smtClean="0">
                <a:solidFill>
                  <a:srgbClr val="0070C0"/>
                </a:solidFill>
                <a:latin typeface="Arial" panose="020B0604020202020204" pitchFamily="34" charset="0"/>
                <a:cs typeface="Arial" panose="020B0604020202020204" pitchFamily="34" charset="0"/>
              </a:rPr>
              <a:t>(</a:t>
            </a:r>
            <a:r>
              <a:rPr lang="ru-RU" sz="2000" i="1" dirty="0" smtClean="0">
                <a:solidFill>
                  <a:srgbClr val="0070C0"/>
                </a:solidFill>
                <a:latin typeface="Arial" panose="020B0604020202020204" pitchFamily="34" charset="0"/>
                <a:cs typeface="Arial" panose="020B0604020202020204" pitchFamily="34" charset="0"/>
              </a:rPr>
              <a:t>крупное зерно)</a:t>
            </a:r>
            <a:r>
              <a:rPr lang="en-US" sz="2000" i="1" dirty="0" smtClean="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moderate strengthening.</a:t>
            </a:r>
          </a:p>
          <a:p>
            <a:pPr marL="285750" indent="-28575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For </a:t>
            </a:r>
            <a:r>
              <a:rPr lang="en-US" sz="2000" dirty="0">
                <a:latin typeface="Arial" panose="020B0604020202020204" pitchFamily="34" charset="0"/>
                <a:cs typeface="Arial" panose="020B0604020202020204" pitchFamily="34" charset="0"/>
              </a:rPr>
              <a:t>precipitation strengthening, it is quenched, and aged!</a:t>
            </a:r>
          </a:p>
          <a:p>
            <a:pPr marL="285750" indent="-28575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Following </a:t>
            </a:r>
            <a:r>
              <a:rPr lang="en-US" sz="2000" dirty="0">
                <a:latin typeface="Arial" panose="020B0604020202020204" pitchFamily="34" charset="0"/>
                <a:cs typeface="Arial" panose="020B0604020202020204" pitchFamily="34" charset="0"/>
              </a:rPr>
              <a:t>sequential reactions takes place during aging:</a:t>
            </a:r>
          </a:p>
          <a:p>
            <a:pPr marL="285750" indent="-285750" algn="just">
              <a:buFont typeface="Arial" panose="020B0604020202020204" pitchFamily="34" charset="0"/>
              <a:buChar char="•"/>
            </a:pPr>
            <a:r>
              <a:rPr lang="en-US" sz="2000" dirty="0">
                <a:latin typeface="Arial" panose="020B0604020202020204" pitchFamily="34" charset="0"/>
                <a:cs typeface="Arial" panose="020B0604020202020204" pitchFamily="34" charset="0"/>
              </a:rPr>
              <a:t>Supersaturated </a:t>
            </a:r>
            <a:r>
              <a:rPr lang="el-GR" sz="2000" dirty="0">
                <a:solidFill>
                  <a:srgbClr val="0070C0"/>
                </a:solidFill>
                <a:latin typeface="Arial" panose="020B0604020202020204" pitchFamily="34" charset="0"/>
                <a:cs typeface="Arial" panose="020B0604020202020204" pitchFamily="34" charset="0"/>
              </a:rPr>
              <a:t>α → </a:t>
            </a:r>
            <a:r>
              <a:rPr lang="en-US" sz="2000" dirty="0">
                <a:solidFill>
                  <a:srgbClr val="0070C0"/>
                </a:solidFill>
                <a:latin typeface="Arial" panose="020B0604020202020204" pitchFamily="34" charset="0"/>
                <a:cs typeface="Arial" panose="020B0604020202020204" pitchFamily="34" charset="0"/>
              </a:rPr>
              <a:t>GP1 zones → GP2 zones (</a:t>
            </a:r>
            <a:r>
              <a:rPr lang="el-GR" sz="2000" dirty="0">
                <a:solidFill>
                  <a:srgbClr val="0070C0"/>
                </a:solidFill>
                <a:latin typeface="Arial" panose="020B0604020202020204" pitchFamily="34" charset="0"/>
                <a:cs typeface="Arial" panose="020B0604020202020204" pitchFamily="34" charset="0"/>
              </a:rPr>
              <a:t>θ” </a:t>
            </a:r>
            <a:r>
              <a:rPr lang="en-US" sz="2000" dirty="0">
                <a:solidFill>
                  <a:srgbClr val="0070C0"/>
                </a:solidFill>
                <a:latin typeface="Arial" panose="020B0604020202020204" pitchFamily="34" charset="0"/>
                <a:cs typeface="Arial" panose="020B0604020202020204" pitchFamily="34" charset="0"/>
              </a:rPr>
              <a:t>phase) → </a:t>
            </a:r>
            <a:r>
              <a:rPr lang="el-GR" sz="2000" dirty="0">
                <a:solidFill>
                  <a:srgbClr val="0070C0"/>
                </a:solidFill>
                <a:latin typeface="Arial" panose="020B0604020202020204" pitchFamily="34" charset="0"/>
                <a:cs typeface="Arial" panose="020B0604020202020204" pitchFamily="34" charset="0"/>
              </a:rPr>
              <a:t>θ’ </a:t>
            </a:r>
            <a:r>
              <a:rPr lang="en-US" sz="2000" dirty="0">
                <a:solidFill>
                  <a:srgbClr val="0070C0"/>
                </a:solidFill>
                <a:latin typeface="Arial" panose="020B0604020202020204" pitchFamily="34" charset="0"/>
                <a:cs typeface="Arial" panose="020B0604020202020204" pitchFamily="34" charset="0"/>
              </a:rPr>
              <a:t>phase → </a:t>
            </a:r>
            <a:r>
              <a:rPr lang="el-GR" sz="2000" dirty="0">
                <a:solidFill>
                  <a:srgbClr val="0070C0"/>
                </a:solidFill>
                <a:latin typeface="Arial" panose="020B0604020202020204" pitchFamily="34" charset="0"/>
                <a:cs typeface="Arial" panose="020B0604020202020204" pitchFamily="34" charset="0"/>
              </a:rPr>
              <a:t>θ </a:t>
            </a:r>
            <a:r>
              <a:rPr lang="en-US" sz="2000" dirty="0">
                <a:solidFill>
                  <a:srgbClr val="0070C0"/>
                </a:solidFill>
                <a:latin typeface="Arial" panose="020B0604020202020204" pitchFamily="34" charset="0"/>
                <a:cs typeface="Arial" panose="020B0604020202020204" pitchFamily="34" charset="0"/>
              </a:rPr>
              <a:t>phase (CuAl2</a:t>
            </a:r>
            <a:r>
              <a:rPr lang="en-US" sz="2000" dirty="0" smtClean="0">
                <a:solidFill>
                  <a:srgbClr val="0070C0"/>
                </a:solidFill>
                <a:latin typeface="Arial" panose="020B0604020202020204" pitchFamily="34" charset="0"/>
                <a:cs typeface="Arial" panose="020B0604020202020204" pitchFamily="34" charset="0"/>
              </a:rPr>
              <a:t>)</a:t>
            </a:r>
            <a:endParaRPr lang="ru-RU" sz="2000" dirty="0" smtClean="0">
              <a:solidFill>
                <a:srgbClr val="0070C0"/>
              </a:solidFill>
              <a:latin typeface="Arial" panose="020B0604020202020204" pitchFamily="34" charset="0"/>
              <a:cs typeface="Arial" panose="020B0604020202020204" pitchFamily="34" charset="0"/>
            </a:endParaRPr>
          </a:p>
          <a:p>
            <a:pPr marL="342900" lvl="0" indent="-342900" algn="just" fontAlgn="base">
              <a:buFont typeface="Arial" panose="020B0604020202020204" pitchFamily="34" charset="0"/>
              <a:buChar char="•"/>
            </a:pPr>
            <a:r>
              <a:rPr lang="en-US" sz="2000" dirty="0">
                <a:latin typeface="Arial" panose="020B0604020202020204" pitchFamily="34" charset="0"/>
                <a:cs typeface="Arial" panose="020B0604020202020204" pitchFamily="34" charset="0"/>
              </a:rPr>
              <a:t>Al-4%Cu alloy when cooled slowly from </a:t>
            </a:r>
            <a:r>
              <a:rPr lang="en-US" sz="2000" dirty="0" err="1">
                <a:latin typeface="Arial" panose="020B0604020202020204" pitchFamily="34" charset="0"/>
                <a:cs typeface="Arial" panose="020B0604020202020204" pitchFamily="34" charset="0"/>
              </a:rPr>
              <a:t>solutionizing</a:t>
            </a:r>
            <a:r>
              <a:rPr lang="en-US" sz="2000" dirty="0">
                <a:latin typeface="Arial" panose="020B0604020202020204" pitchFamily="34" charset="0"/>
                <a:cs typeface="Arial" panose="020B0604020202020204" pitchFamily="34" charset="0"/>
              </a:rPr>
              <a:t> temperature, produces coarse grains – moderate strengthening.</a:t>
            </a:r>
            <a:endParaRPr lang="ru-RU" sz="2000" dirty="0">
              <a:latin typeface="Arial" panose="020B0604020202020204" pitchFamily="34" charset="0"/>
              <a:cs typeface="Arial" panose="020B0604020202020204" pitchFamily="34" charset="0"/>
            </a:endParaRPr>
          </a:p>
          <a:p>
            <a:pPr marL="342900" lvl="0" indent="-342900" algn="just" fontAlgn="base">
              <a:buFont typeface="Arial" panose="020B0604020202020204" pitchFamily="34" charset="0"/>
              <a:buChar char="•"/>
            </a:pPr>
            <a:r>
              <a:rPr lang="en-US" sz="2000" dirty="0">
                <a:latin typeface="Arial" panose="020B0604020202020204" pitchFamily="34" charset="0"/>
                <a:cs typeface="Arial" panose="020B0604020202020204" pitchFamily="34" charset="0"/>
              </a:rPr>
              <a:t>For precipitation strengthening, it is quenched, and aged!</a:t>
            </a:r>
            <a:endParaRPr lang="ru-RU" sz="2000" dirty="0">
              <a:latin typeface="Arial" panose="020B0604020202020204" pitchFamily="34" charset="0"/>
              <a:cs typeface="Arial" panose="020B0604020202020204" pitchFamily="34" charset="0"/>
            </a:endParaRPr>
          </a:p>
          <a:p>
            <a:pPr marL="342900" lvl="0" indent="-342900" algn="just" fontAlgn="base">
              <a:buFont typeface="Arial" panose="020B0604020202020204" pitchFamily="34" charset="0"/>
              <a:buChar char="•"/>
            </a:pPr>
            <a:r>
              <a:rPr lang="en-US" sz="2000" dirty="0">
                <a:latin typeface="Arial" panose="020B0604020202020204" pitchFamily="34" charset="0"/>
                <a:cs typeface="Arial" panose="020B0604020202020204" pitchFamily="34" charset="0"/>
              </a:rPr>
              <a:t>Following sequential reactions takes place during aging:</a:t>
            </a:r>
            <a:endParaRPr lang="ru-RU"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Supersaturated </a:t>
            </a:r>
            <a:r>
              <a:rPr lang="ru-RU" sz="2000" b="1" i="1" dirty="0">
                <a:latin typeface="Arial" panose="020B0604020202020204" pitchFamily="34" charset="0"/>
                <a:cs typeface="Arial" panose="020B0604020202020204" pitchFamily="34" charset="0"/>
              </a:rPr>
              <a:t>α </a:t>
            </a:r>
            <a:r>
              <a:rPr lang="en-US" sz="2000" dirty="0">
                <a:latin typeface="Arial" panose="020B0604020202020204" pitchFamily="34" charset="0"/>
                <a:cs typeface="Arial" panose="020B0604020202020204" pitchFamily="34" charset="0"/>
              </a:rPr>
              <a:t>→ GP1 zones → GP2 zones (</a:t>
            </a:r>
            <a:r>
              <a:rPr lang="ru-RU" sz="2000" b="1" i="1" dirty="0">
                <a:latin typeface="Arial" panose="020B0604020202020204" pitchFamily="34" charset="0"/>
                <a:cs typeface="Arial" panose="020B0604020202020204" pitchFamily="34" charset="0"/>
              </a:rPr>
              <a:t>θ</a:t>
            </a:r>
            <a:r>
              <a:rPr lang="en-US" sz="2000" b="1"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phase) → </a:t>
            </a:r>
            <a:r>
              <a:rPr lang="ru-RU" sz="2000" b="1" i="1" dirty="0">
                <a:latin typeface="Arial" panose="020B0604020202020204" pitchFamily="34" charset="0"/>
                <a:cs typeface="Arial" panose="020B0604020202020204" pitchFamily="34" charset="0"/>
              </a:rPr>
              <a:t>θ</a:t>
            </a:r>
            <a:r>
              <a:rPr lang="en-US" sz="2000" b="1"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phase → </a:t>
            </a:r>
            <a:r>
              <a:rPr lang="ru-RU" sz="2000" b="1" i="1" dirty="0">
                <a:latin typeface="Arial" panose="020B0604020202020204" pitchFamily="34" charset="0"/>
                <a:cs typeface="Arial" panose="020B0604020202020204" pitchFamily="34" charset="0"/>
              </a:rPr>
              <a:t>θ </a:t>
            </a:r>
            <a:r>
              <a:rPr lang="en-US" sz="2000" dirty="0">
                <a:latin typeface="Arial" panose="020B0604020202020204" pitchFamily="34" charset="0"/>
                <a:cs typeface="Arial" panose="020B0604020202020204" pitchFamily="34" charset="0"/>
              </a:rPr>
              <a:t>phase (CuAl</a:t>
            </a:r>
            <a:r>
              <a:rPr lang="en-US" sz="2000" baseline="-25000" dirty="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a:t>
            </a:r>
            <a:endParaRPr lang="en-US" sz="2000" dirty="0">
              <a:solidFill>
                <a:srgbClr val="0070C0"/>
              </a:solidFill>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3"/>
          <a:stretch>
            <a:fillRect/>
          </a:stretch>
        </p:blipFill>
        <p:spPr>
          <a:xfrm>
            <a:off x="7685903" y="4258963"/>
            <a:ext cx="4078960" cy="22489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16228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732790" indent="-6350">
              <a:lnSpc>
                <a:spcPct val="106000"/>
              </a:lnSpc>
              <a:spcAft>
                <a:spcPts val="60"/>
              </a:spcAft>
            </a:pPr>
            <a:r>
              <a:rPr lang="en-US" sz="3600" b="1" u="sng" dirty="0">
                <a:solidFill>
                  <a:srgbClr val="3333CC"/>
                </a:solidFill>
                <a:uFill>
                  <a:solidFill>
                    <a:srgbClr val="3333CC"/>
                  </a:solidFill>
                </a:uFill>
                <a:latin typeface="Times New Roman" panose="02020603050405020304" pitchFamily="18" charset="0"/>
                <a:ea typeface="Times New Roman" panose="02020603050405020304" pitchFamily="18" charset="0"/>
              </a:rPr>
              <a:t>Fe-C binary system – Phase transformations</a:t>
            </a:r>
            <a:r>
              <a:rPr lang="ru-RU" sz="3600" b="1" u="sng" dirty="0">
                <a:solidFill>
                  <a:srgbClr val="3333CC"/>
                </a:solidFill>
                <a:uFill>
                  <a:solidFill>
                    <a:srgbClr val="3333CC"/>
                  </a:solidFill>
                </a:uFill>
                <a:latin typeface="Times New Roman" panose="02020603050405020304" pitchFamily="18" charset="0"/>
                <a:ea typeface="Times New Roman" panose="02020603050405020304" pitchFamily="18" charset="0"/>
              </a:rPr>
              <a:t/>
            </a:r>
            <a:br>
              <a:rPr lang="ru-RU" sz="3600" b="1" u="sng" dirty="0">
                <a:solidFill>
                  <a:srgbClr val="3333CC"/>
                </a:solidFill>
                <a:uFill>
                  <a:solidFill>
                    <a:srgbClr val="3333CC"/>
                  </a:solidFill>
                </a:uFill>
                <a:latin typeface="Times New Roman" panose="02020603050405020304" pitchFamily="18" charset="0"/>
                <a:ea typeface="Times New Roman" panose="02020603050405020304" pitchFamily="18" charset="0"/>
              </a:rPr>
            </a:br>
            <a:endParaRPr lang="ru-RU" sz="3600" dirty="0"/>
          </a:p>
        </p:txBody>
      </p:sp>
      <p:pic>
        <p:nvPicPr>
          <p:cNvPr id="4" name="Объект 3"/>
          <p:cNvPicPr>
            <a:picLocks noGrp="1" noChangeAspect="1"/>
          </p:cNvPicPr>
          <p:nvPr>
            <p:ph idx="1"/>
          </p:nvPr>
        </p:nvPicPr>
        <p:blipFill>
          <a:blip r:embed="rId2"/>
          <a:stretch>
            <a:fillRect/>
          </a:stretch>
        </p:blipFill>
        <p:spPr>
          <a:xfrm>
            <a:off x="2044710" y="1690688"/>
            <a:ext cx="6959245" cy="4671323"/>
          </a:xfrm>
          <a:prstGeom prst="rect">
            <a:avLst/>
          </a:prstGeom>
        </p:spPr>
      </p:pic>
    </p:spTree>
    <p:extLst>
      <p:ext uri="{BB962C8B-B14F-4D97-AF65-F5344CB8AC3E}">
        <p14:creationId xmlns:p14="http://schemas.microsoft.com/office/powerpoint/2010/main" val="4018401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70C0"/>
                </a:solidFill>
                <a:latin typeface="Arial" panose="020B0604020202020204" pitchFamily="34" charset="0"/>
                <a:cs typeface="Arial" panose="020B0604020202020204" pitchFamily="34" charset="0"/>
              </a:rPr>
              <a:t>Exercise</a:t>
            </a:r>
            <a:endParaRPr lang="ru-RU" dirty="0">
              <a:solidFill>
                <a:srgbClr val="0070C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38200" y="1295272"/>
            <a:ext cx="10515600" cy="5102397"/>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1600" b="1" dirty="0" smtClean="0">
                <a:latin typeface="Arial" panose="020B0604020202020204" pitchFamily="34" charset="0"/>
                <a:cs typeface="Arial" panose="020B0604020202020204" pitchFamily="34" charset="0"/>
              </a:rPr>
              <a:t>1) Draw </a:t>
            </a:r>
            <a:r>
              <a:rPr lang="en-US" sz="1600" b="1" dirty="0">
                <a:latin typeface="Arial" panose="020B0604020202020204" pitchFamily="34" charset="0"/>
                <a:cs typeface="Arial" panose="020B0604020202020204" pitchFamily="34" charset="0"/>
              </a:rPr>
              <a:t>a </a:t>
            </a:r>
            <a:r>
              <a:rPr lang="en-US" sz="1600" b="1" dirty="0" smtClean="0">
                <a:latin typeface="Arial" panose="020B0604020202020204" pitchFamily="34" charset="0"/>
                <a:cs typeface="Arial" panose="020B0604020202020204" pitchFamily="34" charset="0"/>
              </a:rPr>
              <a:t>melting </a:t>
            </a:r>
            <a:r>
              <a:rPr lang="en-US" sz="1600" b="1" dirty="0">
                <a:latin typeface="Arial" panose="020B0604020202020204" pitchFamily="34" charset="0"/>
                <a:cs typeface="Arial" panose="020B0604020202020204" pitchFamily="34" charset="0"/>
              </a:rPr>
              <a:t>diagram of the A - B system, if known:</a:t>
            </a: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1600" b="1" dirty="0" smtClean="0">
                <a:latin typeface="Arial" panose="020B0604020202020204" pitchFamily="34" charset="0"/>
                <a:cs typeface="Arial" panose="020B0604020202020204" pitchFamily="34" charset="0"/>
              </a:rPr>
              <a:t>	• </a:t>
            </a:r>
            <a:r>
              <a:rPr lang="en-US" sz="1600" b="1" dirty="0">
                <a:latin typeface="Arial" panose="020B0604020202020204" pitchFamily="34" charset="0"/>
                <a:cs typeface="Arial" panose="020B0604020202020204" pitchFamily="34" charset="0"/>
              </a:rPr>
              <a:t>A and B are infinitely soluble in the liquid state;</a:t>
            </a:r>
          </a:p>
          <a:p>
            <a:pPr marL="0" indent="0">
              <a:buNone/>
            </a:pPr>
            <a:r>
              <a:rPr lang="en-US" sz="1600" b="1" dirty="0" smtClean="0">
                <a:latin typeface="Arial" panose="020B0604020202020204" pitchFamily="34" charset="0"/>
                <a:cs typeface="Arial" panose="020B0604020202020204" pitchFamily="34" charset="0"/>
              </a:rPr>
              <a:t>	• </a:t>
            </a:r>
            <a:r>
              <a:rPr lang="en-US" sz="1600" b="1" dirty="0">
                <a:latin typeface="Arial" panose="020B0604020202020204" pitchFamily="34" charset="0"/>
                <a:cs typeface="Arial" panose="020B0604020202020204" pitchFamily="34" charset="0"/>
              </a:rPr>
              <a:t>melting point </a:t>
            </a:r>
            <a:r>
              <a:rPr lang="en-US" sz="1600" b="1" dirty="0" smtClean="0">
                <a:latin typeface="Arial" panose="020B0604020202020204" pitchFamily="34" charset="0"/>
                <a:cs typeface="Arial" panose="020B0604020202020204" pitchFamily="34" charset="0"/>
              </a:rPr>
              <a:t>of A </a:t>
            </a:r>
            <a:r>
              <a:rPr lang="en-US" sz="1600" b="1" dirty="0">
                <a:latin typeface="Arial" panose="020B0604020202020204" pitchFamily="34" charset="0"/>
                <a:cs typeface="Arial" panose="020B0604020202020204" pitchFamily="34" charset="0"/>
              </a:rPr>
              <a:t>790 K;</a:t>
            </a:r>
          </a:p>
          <a:p>
            <a:pPr marL="0" indent="0">
              <a:buNone/>
            </a:pPr>
            <a:r>
              <a:rPr lang="en-US" sz="1600" b="1" dirty="0" smtClean="0">
                <a:latin typeface="Arial" panose="020B0604020202020204" pitchFamily="34" charset="0"/>
                <a:cs typeface="Arial" panose="020B0604020202020204" pitchFamily="34" charset="0"/>
              </a:rPr>
              <a:t>	• </a:t>
            </a:r>
            <a:r>
              <a:rPr lang="en-US" sz="1600" b="1" dirty="0">
                <a:latin typeface="Arial" panose="020B0604020202020204" pitchFamily="34" charset="0"/>
                <a:cs typeface="Arial" panose="020B0604020202020204" pitchFamily="34" charset="0"/>
              </a:rPr>
              <a:t>melting point </a:t>
            </a:r>
            <a:r>
              <a:rPr lang="en-US" sz="1600" b="1" dirty="0" smtClean="0">
                <a:latin typeface="Arial" panose="020B0604020202020204" pitchFamily="34" charset="0"/>
                <a:cs typeface="Arial" panose="020B0604020202020204" pitchFamily="34" charset="0"/>
              </a:rPr>
              <a:t>of B </a:t>
            </a:r>
            <a:r>
              <a:rPr lang="en-US" sz="1600" b="1" dirty="0">
                <a:latin typeface="Arial" panose="020B0604020202020204" pitchFamily="34" charset="0"/>
                <a:cs typeface="Arial" panose="020B0604020202020204" pitchFamily="34" charset="0"/>
              </a:rPr>
              <a:t>630 K;</a:t>
            </a:r>
          </a:p>
          <a:p>
            <a:pPr marL="0" indent="0">
              <a:buNone/>
            </a:pPr>
            <a:r>
              <a:rPr lang="en-US" sz="1600" b="1" dirty="0" smtClean="0">
                <a:latin typeface="Arial" panose="020B0604020202020204" pitchFamily="34" charset="0"/>
                <a:cs typeface="Arial" panose="020B0604020202020204" pitchFamily="34" charset="0"/>
              </a:rPr>
              <a:t>	• </a:t>
            </a:r>
            <a:r>
              <a:rPr lang="en-US" sz="1600" b="1" dirty="0">
                <a:latin typeface="Arial" panose="020B0604020202020204" pitchFamily="34" charset="0"/>
                <a:cs typeface="Arial" panose="020B0604020202020204" pitchFamily="34" charset="0"/>
              </a:rPr>
              <a:t>at a temperature of 420 K there is an invariant transformation, the composition of the liquid phase in the invariant transformation </a:t>
            </a:r>
            <a:r>
              <a:rPr lang="en-US" sz="1600" b="1" dirty="0" err="1">
                <a:latin typeface="Arial" panose="020B0604020202020204" pitchFamily="34" charset="0"/>
                <a:cs typeface="Arial" panose="020B0604020202020204" pitchFamily="34" charset="0"/>
              </a:rPr>
              <a:t>xA</a:t>
            </a:r>
            <a:r>
              <a:rPr lang="en-US" sz="1600" b="1" dirty="0">
                <a:latin typeface="Arial" panose="020B0604020202020204" pitchFamily="34" charset="0"/>
                <a:cs typeface="Arial" panose="020B0604020202020204" pitchFamily="34" charset="0"/>
              </a:rPr>
              <a:t> = 0.35;</a:t>
            </a:r>
          </a:p>
          <a:p>
            <a:pPr marL="0" indent="0">
              <a:buNone/>
            </a:pPr>
            <a:r>
              <a:rPr lang="en-US" sz="1600" b="1" dirty="0" smtClean="0">
                <a:latin typeface="Arial" panose="020B0604020202020204" pitchFamily="34" charset="0"/>
                <a:cs typeface="Arial" panose="020B0604020202020204" pitchFamily="34" charset="0"/>
              </a:rPr>
              <a:t>	• </a:t>
            </a:r>
            <a:r>
              <a:rPr lang="en-US" sz="1600" b="1" dirty="0">
                <a:latin typeface="Arial" panose="020B0604020202020204" pitchFamily="34" charset="0"/>
                <a:cs typeface="Arial" panose="020B0604020202020204" pitchFamily="34" charset="0"/>
              </a:rPr>
              <a:t>the minimum solubility of the components in the solid state is: A in B -</a:t>
            </a:r>
            <a:r>
              <a:rPr lang="en-US" sz="1600" b="1" dirty="0" err="1">
                <a:latin typeface="Arial" panose="020B0604020202020204" pitchFamily="34" charset="0"/>
                <a:cs typeface="Arial" panose="020B0604020202020204" pitchFamily="34" charset="0"/>
              </a:rPr>
              <a:t>xA</a:t>
            </a:r>
            <a:r>
              <a:rPr lang="en-US" sz="1600" b="1" dirty="0">
                <a:latin typeface="Arial" panose="020B0604020202020204" pitchFamily="34" charset="0"/>
                <a:cs typeface="Arial" panose="020B0604020202020204" pitchFamily="34" charset="0"/>
              </a:rPr>
              <a:t> = 0.1; </a:t>
            </a:r>
            <a:r>
              <a:rPr lang="en-US" sz="1600" b="1" dirty="0" err="1" smtClean="0">
                <a:latin typeface="Arial" panose="020B0604020202020204" pitchFamily="34" charset="0"/>
                <a:cs typeface="Arial" panose="020B0604020202020204" pitchFamily="34" charset="0"/>
              </a:rPr>
              <a:t>ВвА-хb</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 0.05;</a:t>
            </a:r>
          </a:p>
          <a:p>
            <a:pPr marL="0" indent="0">
              <a:buNone/>
            </a:pPr>
            <a:r>
              <a:rPr lang="en-US" sz="1600" b="1" dirty="0" smtClean="0">
                <a:latin typeface="Arial" panose="020B0604020202020204" pitchFamily="34" charset="0"/>
                <a:cs typeface="Arial" panose="020B0604020202020204" pitchFamily="34" charset="0"/>
              </a:rPr>
              <a:t>	• </a:t>
            </a:r>
            <a:r>
              <a:rPr lang="en-US" sz="1600" b="1" dirty="0">
                <a:latin typeface="Arial" panose="020B0604020202020204" pitchFamily="34" charset="0"/>
                <a:cs typeface="Arial" panose="020B0604020202020204" pitchFamily="34" charset="0"/>
              </a:rPr>
              <a:t>maximum solubility of components in solid state: A in B-</a:t>
            </a:r>
            <a:r>
              <a:rPr lang="en-US" sz="1600" b="1" dirty="0" err="1">
                <a:latin typeface="Arial" panose="020B0604020202020204" pitchFamily="34" charset="0"/>
                <a:cs typeface="Arial" panose="020B0604020202020204" pitchFamily="34" charset="0"/>
              </a:rPr>
              <a:t>xA</a:t>
            </a:r>
            <a:r>
              <a:rPr lang="en-US" sz="1600" b="1" dirty="0">
                <a:latin typeface="Arial" panose="020B0604020202020204" pitchFamily="34" charset="0"/>
                <a:cs typeface="Arial" panose="020B0604020202020204" pitchFamily="34" charset="0"/>
              </a:rPr>
              <a:t> = 0.2; B in A -</a:t>
            </a:r>
            <a:r>
              <a:rPr lang="en-US" sz="1600" b="1" dirty="0" err="1" smtClean="0">
                <a:latin typeface="Arial" panose="020B0604020202020204" pitchFamily="34" charset="0"/>
                <a:cs typeface="Arial" panose="020B0604020202020204" pitchFamily="34" charset="0"/>
              </a:rPr>
              <a:t>xb</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 0.15.</a:t>
            </a:r>
            <a:endParaRPr lang="ru-RU"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96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70C0"/>
                </a:solidFill>
                <a:latin typeface="Arial" panose="020B0604020202020204" pitchFamily="34" charset="0"/>
                <a:cs typeface="Arial" panose="020B0604020202020204" pitchFamily="34" charset="0"/>
              </a:rPr>
              <a:t>Exercise 2</a:t>
            </a:r>
            <a:endParaRPr lang="ru-RU" dirty="0">
              <a:solidFill>
                <a:srgbClr val="0070C0"/>
              </a:solidFill>
              <a:latin typeface="Arial" panose="020B0604020202020204" pitchFamily="34" charset="0"/>
              <a:cs typeface="Arial" panose="020B0604020202020204" pitchFamily="34" charset="0"/>
            </a:endParaRPr>
          </a:p>
        </p:txBody>
      </p:sp>
      <p:sp>
        <p:nvSpPr>
          <p:cNvPr id="5" name="Прямоугольник 4"/>
          <p:cNvSpPr/>
          <p:nvPr/>
        </p:nvSpPr>
        <p:spPr>
          <a:xfrm>
            <a:off x="932469" y="1651974"/>
            <a:ext cx="6534665" cy="923330"/>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What component and in what amount will crystallize out if 5 kg of the melt containing 85 </a:t>
            </a:r>
            <a:r>
              <a:rPr lang="en-US" dirty="0" err="1">
                <a:latin typeface="Arial" panose="020B0604020202020204" pitchFamily="34" charset="0"/>
                <a:cs typeface="Arial" panose="020B0604020202020204" pitchFamily="34" charset="0"/>
              </a:rPr>
              <a:t>mol</a:t>
            </a:r>
            <a:r>
              <a:rPr lang="en-US" dirty="0">
                <a:latin typeface="Arial" panose="020B0604020202020204" pitchFamily="34" charset="0"/>
                <a:cs typeface="Arial" panose="020B0604020202020204" pitchFamily="34" charset="0"/>
              </a:rPr>
              <a:t>% Ag (the fusibility diagram is shown in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cooled to 1070K?</a:t>
            </a:r>
            <a:endParaRPr lang="ru-RU" dirty="0">
              <a:latin typeface="Arial" panose="020B0604020202020204" pitchFamily="34" charset="0"/>
              <a:cs typeface="Arial" panose="020B0604020202020204" pitchFamily="34" charset="0"/>
            </a:endParaRPr>
          </a:p>
        </p:txBody>
      </p:sp>
      <p:pic>
        <p:nvPicPr>
          <p:cNvPr id="1026" name="Picture 2" descr="Диаграмма плавкости"/>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61402" y="1651974"/>
            <a:ext cx="4334036" cy="3529626"/>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9224381" y="5728772"/>
            <a:ext cx="2685030" cy="369332"/>
          </a:xfrm>
          <a:prstGeom prst="rect">
            <a:avLst/>
          </a:prstGeom>
        </p:spPr>
        <p:txBody>
          <a:bodyPr wrap="none">
            <a:spAutoFit/>
          </a:bodyPr>
          <a:lstStyle/>
          <a:p>
            <a:r>
              <a:rPr lang="en-US" dirty="0" smtClean="0"/>
              <a:t>Fig.12 Cu-Ag state diagram</a:t>
            </a:r>
            <a:endParaRPr lang="ru-RU" dirty="0"/>
          </a:p>
        </p:txBody>
      </p:sp>
    </p:spTree>
    <p:extLst>
      <p:ext uri="{BB962C8B-B14F-4D97-AF65-F5344CB8AC3E}">
        <p14:creationId xmlns:p14="http://schemas.microsoft.com/office/powerpoint/2010/main" val="166164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366" y="208606"/>
            <a:ext cx="10515600" cy="1325563"/>
          </a:xfrm>
        </p:spPr>
        <p:txBody>
          <a:bodyPr>
            <a:normAutofit/>
          </a:bodyPr>
          <a:lstStyle/>
          <a:p>
            <a:pPr>
              <a:spcAft>
                <a:spcPts val="0"/>
              </a:spcAft>
            </a:pPr>
            <a:r>
              <a:rPr lang="en-US" sz="2800" b="1" dirty="0" smtClean="0">
                <a:latin typeface="Times New Roman" panose="02020603050405020304" pitchFamily="18" charset="0"/>
                <a:ea typeface="Calibri" panose="020F0502020204030204" pitchFamily="34" charset="0"/>
              </a:rPr>
              <a:t>Practical </a:t>
            </a:r>
            <a:r>
              <a:rPr lang="en-US" sz="2800" b="1" dirty="0">
                <a:latin typeface="Times New Roman" panose="02020603050405020304" pitchFamily="18" charset="0"/>
                <a:ea typeface="Calibri" panose="020F0502020204030204" pitchFamily="34" charset="0"/>
              </a:rPr>
              <a:t>Lesson </a:t>
            </a:r>
            <a:r>
              <a:rPr lang="en-US" sz="2800" b="1" dirty="0" smtClean="0">
                <a:latin typeface="Times New Roman" panose="02020603050405020304" pitchFamily="18" charset="0"/>
                <a:ea typeface="Calibri" panose="020F0502020204030204" pitchFamily="34" charset="0"/>
              </a:rPr>
              <a:t>#1.   </a:t>
            </a:r>
            <a:r>
              <a:rPr lang="en-US" sz="2800" dirty="0">
                <a:latin typeface="Times New Roman" panose="02020603050405020304" pitchFamily="18" charset="0"/>
                <a:ea typeface="Times New Roman" panose="02020603050405020304" pitchFamily="18" charset="0"/>
              </a:rPr>
              <a:t> </a:t>
            </a:r>
            <a:r>
              <a:rPr lang="ru-RU" sz="2400" dirty="0">
                <a:latin typeface="Times New Roman" panose="02020603050405020304" pitchFamily="18" charset="0"/>
                <a:ea typeface="Times New Roman" panose="02020603050405020304" pitchFamily="18" charset="0"/>
              </a:rPr>
              <a:t/>
            </a:r>
            <a:br>
              <a:rPr lang="ru-RU" sz="2400" dirty="0">
                <a:latin typeface="Times New Roman" panose="02020603050405020304" pitchFamily="18" charset="0"/>
                <a:ea typeface="Times New Roman" panose="02020603050405020304" pitchFamily="18" charset="0"/>
              </a:rPr>
            </a:br>
            <a:endParaRPr lang="ru-RU" sz="2800" i="1" dirty="0"/>
          </a:p>
        </p:txBody>
      </p:sp>
      <p:sp>
        <p:nvSpPr>
          <p:cNvPr id="3" name="Объект 2"/>
          <p:cNvSpPr>
            <a:spLocks noGrp="1"/>
          </p:cNvSpPr>
          <p:nvPr>
            <p:ph idx="1"/>
          </p:nvPr>
        </p:nvSpPr>
        <p:spPr>
          <a:xfrm>
            <a:off x="403366" y="1027906"/>
            <a:ext cx="9547942" cy="5830094"/>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ru-RU" sz="1400" b="1" u="sng" dirty="0" err="1">
                <a:solidFill>
                  <a:srgbClr val="0070C0"/>
                </a:solidFill>
                <a:latin typeface="Arial" panose="020B0604020202020204" pitchFamily="34" charset="0"/>
                <a:cs typeface="Arial" panose="020B0604020202020204" pitchFamily="34" charset="0"/>
              </a:rPr>
              <a:t>Mixtures</a:t>
            </a:r>
            <a:r>
              <a:rPr lang="ru-RU" sz="1400" b="1" u="sng" dirty="0">
                <a:solidFill>
                  <a:srgbClr val="0070C0"/>
                </a:solidFill>
                <a:latin typeface="Arial" panose="020B0604020202020204" pitchFamily="34" charset="0"/>
                <a:cs typeface="Arial" panose="020B0604020202020204" pitchFamily="34" charset="0"/>
              </a:rPr>
              <a:t> – </a:t>
            </a:r>
            <a:r>
              <a:rPr lang="ru-RU" sz="1400" b="1" u="sng" dirty="0" err="1">
                <a:solidFill>
                  <a:srgbClr val="0070C0"/>
                </a:solidFill>
                <a:latin typeface="Arial" panose="020B0604020202020204" pitchFamily="34" charset="0"/>
                <a:cs typeface="Arial" panose="020B0604020202020204" pitchFamily="34" charset="0"/>
              </a:rPr>
              <a:t>Solutions</a:t>
            </a:r>
            <a:r>
              <a:rPr lang="ru-RU" sz="1400" b="1" u="sng" dirty="0">
                <a:solidFill>
                  <a:srgbClr val="0070C0"/>
                </a:solidFill>
                <a:latin typeface="Arial" panose="020B0604020202020204" pitchFamily="34" charset="0"/>
                <a:cs typeface="Arial" panose="020B0604020202020204" pitchFamily="34" charset="0"/>
              </a:rPr>
              <a:t> – </a:t>
            </a:r>
            <a:r>
              <a:rPr lang="ru-RU" sz="1400" b="1" u="sng" dirty="0" err="1">
                <a:solidFill>
                  <a:srgbClr val="0070C0"/>
                </a:solidFill>
                <a:latin typeface="Arial" panose="020B0604020202020204" pitchFamily="34" charset="0"/>
                <a:cs typeface="Arial" panose="020B0604020202020204" pitchFamily="34" charset="0"/>
              </a:rPr>
              <a:t>Phases</a:t>
            </a:r>
            <a:endParaRPr lang="ru-RU" sz="1400" b="1" u="sng" dirty="0">
              <a:solidFill>
                <a:srgbClr val="0070C0"/>
              </a:solidFill>
              <a:latin typeface="Arial" panose="020B0604020202020204" pitchFamily="34" charset="0"/>
              <a:cs typeface="Arial" panose="020B0604020202020204" pitchFamily="34" charset="0"/>
            </a:endParaRPr>
          </a:p>
          <a:p>
            <a:pPr marL="0" lvl="0" indent="0" fontAlgn="base">
              <a:buNone/>
            </a:pPr>
            <a:r>
              <a:rPr lang="en-US" sz="1400" b="1" dirty="0">
                <a:latin typeface="Arial" panose="020B0604020202020204" pitchFamily="34" charset="0"/>
                <a:cs typeface="Arial" panose="020B0604020202020204" pitchFamily="34" charset="0"/>
              </a:rPr>
              <a:t>Almost all materials have more than one phase in them.</a:t>
            </a:r>
            <a:endParaRPr lang="ru-RU" sz="1400" b="1" dirty="0">
              <a:latin typeface="Arial" panose="020B0604020202020204" pitchFamily="34" charset="0"/>
              <a:cs typeface="Arial" panose="020B0604020202020204" pitchFamily="34" charset="0"/>
            </a:endParaRPr>
          </a:p>
          <a:p>
            <a:pPr marL="0" indent="0">
              <a:buNone/>
            </a:pPr>
            <a:r>
              <a:rPr lang="en-US" sz="1400" b="1" dirty="0">
                <a:latin typeface="Arial" panose="020B0604020202020204" pitchFamily="34" charset="0"/>
                <a:cs typeface="Arial" panose="020B0604020202020204" pitchFamily="34" charset="0"/>
              </a:rPr>
              <a:t>Thus engineering materials attain their special properties.</a:t>
            </a:r>
            <a:endParaRPr lang="ru-RU" sz="1400" b="1" dirty="0">
              <a:latin typeface="Arial" panose="020B0604020202020204" pitchFamily="34" charset="0"/>
              <a:cs typeface="Arial" panose="020B0604020202020204" pitchFamily="34" charset="0"/>
            </a:endParaRPr>
          </a:p>
          <a:p>
            <a:pPr marL="0" lvl="0" indent="0" fontAlgn="base">
              <a:buNone/>
            </a:pPr>
            <a:r>
              <a:rPr lang="en-US" sz="1400" b="1" dirty="0">
                <a:latin typeface="Arial" panose="020B0604020202020204" pitchFamily="34" charset="0"/>
                <a:cs typeface="Arial" panose="020B0604020202020204" pitchFamily="34" charset="0"/>
              </a:rPr>
              <a:t>Macroscopic basic unit of a material is called component. It refers to a independent chemical species. The components of a system may be elements, ions or compounds.</a:t>
            </a:r>
            <a:endParaRPr lang="ru-RU" sz="1400" b="1" dirty="0">
              <a:latin typeface="Arial" panose="020B0604020202020204" pitchFamily="34" charset="0"/>
              <a:cs typeface="Arial" panose="020B0604020202020204" pitchFamily="34" charset="0"/>
            </a:endParaRPr>
          </a:p>
          <a:p>
            <a:pPr marL="0" lvl="0" indent="0" fontAlgn="base">
              <a:buNone/>
            </a:pPr>
            <a:r>
              <a:rPr lang="en-US" sz="1400" b="1" dirty="0">
                <a:latin typeface="Arial" panose="020B0604020202020204" pitchFamily="34" charset="0"/>
                <a:cs typeface="Arial" panose="020B0604020202020204" pitchFamily="34" charset="0"/>
              </a:rPr>
              <a:t>A </a:t>
            </a:r>
            <a:r>
              <a:rPr lang="en-US" sz="1400" b="1" i="1" u="sng" dirty="0">
                <a:latin typeface="Arial" panose="020B0604020202020204" pitchFamily="34" charset="0"/>
                <a:cs typeface="Arial" panose="020B0604020202020204" pitchFamily="34" charset="0"/>
              </a:rPr>
              <a:t>phase </a:t>
            </a:r>
            <a:r>
              <a:rPr lang="en-US" sz="1400" b="1" dirty="0">
                <a:latin typeface="Arial" panose="020B0604020202020204" pitchFamily="34" charset="0"/>
                <a:cs typeface="Arial" panose="020B0604020202020204" pitchFamily="34" charset="0"/>
              </a:rPr>
              <a:t>can be defined as a homogeneous portion of a system that has </a:t>
            </a:r>
            <a:r>
              <a:rPr lang="en-US" sz="1400" b="1" u="sng" dirty="0">
                <a:solidFill>
                  <a:srgbClr val="0070C0"/>
                </a:solidFill>
                <a:latin typeface="Arial" panose="020B0604020202020204" pitchFamily="34" charset="0"/>
                <a:cs typeface="Arial" panose="020B0604020202020204" pitchFamily="34" charset="0"/>
              </a:rPr>
              <a:t>uniform physical and chemical </a:t>
            </a:r>
            <a:r>
              <a:rPr lang="en-US" sz="1400" b="1" u="sng" dirty="0" smtClean="0">
                <a:solidFill>
                  <a:srgbClr val="0070C0"/>
                </a:solidFill>
                <a:latin typeface="Arial" panose="020B0604020202020204" pitchFamily="34" charset="0"/>
                <a:cs typeface="Arial" panose="020B0604020202020204" pitchFamily="34" charset="0"/>
              </a:rPr>
              <a:t>characteristics</a:t>
            </a:r>
            <a:r>
              <a:rPr lang="en-US" sz="1400" b="1" dirty="0" smtClean="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i.e. it is a physically distinct from other phases, chemically homogeneous and mechanically separable portion of a system.</a:t>
            </a:r>
            <a:endParaRPr lang="ru-RU" sz="1400" b="1" dirty="0">
              <a:latin typeface="Arial" panose="020B0604020202020204" pitchFamily="34" charset="0"/>
              <a:cs typeface="Arial" panose="020B0604020202020204" pitchFamily="34" charset="0"/>
            </a:endParaRPr>
          </a:p>
          <a:p>
            <a:pPr marL="0" lvl="0" indent="0" fontAlgn="base">
              <a:buNone/>
            </a:pPr>
            <a:r>
              <a:rPr lang="en-US" sz="1400" b="1" dirty="0">
                <a:latin typeface="Arial" panose="020B0604020202020204" pitchFamily="34" charset="0"/>
                <a:cs typeface="Arial" panose="020B0604020202020204" pitchFamily="34" charset="0"/>
              </a:rPr>
              <a:t>A component can exist in many phases.</a:t>
            </a:r>
            <a:endParaRPr lang="ru-RU" sz="1400" b="1" dirty="0">
              <a:latin typeface="Arial" panose="020B0604020202020204" pitchFamily="34" charset="0"/>
              <a:cs typeface="Arial" panose="020B0604020202020204" pitchFamily="34" charset="0"/>
            </a:endParaRPr>
          </a:p>
          <a:p>
            <a:pPr marL="0" indent="0">
              <a:buNone/>
            </a:pPr>
            <a:r>
              <a:rPr lang="en-US" sz="1400" b="1" dirty="0">
                <a:latin typeface="Arial" panose="020B0604020202020204" pitchFamily="34" charset="0"/>
                <a:cs typeface="Arial" panose="020B0604020202020204" pitchFamily="34" charset="0"/>
              </a:rPr>
              <a:t>E.g.: Water exists as ice, liquid water, and water vapor. Carbon exists as graphite and </a:t>
            </a:r>
            <a:r>
              <a:rPr lang="en-US" sz="1400" b="1" u="sng" dirty="0">
                <a:solidFill>
                  <a:srgbClr val="0070C0"/>
                </a:solidFill>
                <a:latin typeface="Arial" panose="020B0604020202020204" pitchFamily="34" charset="0"/>
                <a:cs typeface="Arial" panose="020B0604020202020204" pitchFamily="34" charset="0"/>
              </a:rPr>
              <a:t>diamond.</a:t>
            </a:r>
            <a:endParaRPr lang="ru-RU" sz="1400" b="1" u="sng" dirty="0">
              <a:solidFill>
                <a:srgbClr val="0070C0"/>
              </a:solidFill>
              <a:latin typeface="Arial" panose="020B0604020202020204" pitchFamily="34" charset="0"/>
              <a:cs typeface="Arial" panose="020B0604020202020204" pitchFamily="34" charset="0"/>
            </a:endParaRPr>
          </a:p>
          <a:p>
            <a:pPr marL="0" indent="0">
              <a:buNone/>
            </a:pPr>
            <a:r>
              <a:rPr lang="ru-RU" sz="1400" b="1" u="sng" dirty="0" err="1">
                <a:solidFill>
                  <a:srgbClr val="0070C0"/>
                </a:solidFill>
                <a:latin typeface="Arial" panose="020B0604020202020204" pitchFamily="34" charset="0"/>
                <a:cs typeface="Arial" panose="020B0604020202020204" pitchFamily="34" charset="0"/>
              </a:rPr>
              <a:t>Mixtures</a:t>
            </a:r>
            <a:r>
              <a:rPr lang="ru-RU" sz="1400" b="1" u="sng" dirty="0">
                <a:solidFill>
                  <a:srgbClr val="0070C0"/>
                </a:solidFill>
                <a:latin typeface="Arial" panose="020B0604020202020204" pitchFamily="34" charset="0"/>
                <a:cs typeface="Arial" panose="020B0604020202020204" pitchFamily="34" charset="0"/>
              </a:rPr>
              <a:t> – </a:t>
            </a:r>
            <a:r>
              <a:rPr lang="ru-RU" sz="1400" b="1" u="sng" dirty="0" err="1">
                <a:solidFill>
                  <a:srgbClr val="0070C0"/>
                </a:solidFill>
                <a:latin typeface="Arial" panose="020B0604020202020204" pitchFamily="34" charset="0"/>
                <a:cs typeface="Arial" panose="020B0604020202020204" pitchFamily="34" charset="0"/>
              </a:rPr>
              <a:t>Solutions</a:t>
            </a:r>
            <a:r>
              <a:rPr lang="ru-RU" sz="1400" b="1" u="sng" dirty="0">
                <a:solidFill>
                  <a:srgbClr val="0070C0"/>
                </a:solidFill>
                <a:latin typeface="Arial" panose="020B0604020202020204" pitchFamily="34" charset="0"/>
                <a:cs typeface="Arial" panose="020B0604020202020204" pitchFamily="34" charset="0"/>
              </a:rPr>
              <a:t> – </a:t>
            </a:r>
            <a:r>
              <a:rPr lang="ru-RU" sz="1400" b="1" u="sng" dirty="0" err="1">
                <a:solidFill>
                  <a:srgbClr val="0070C0"/>
                </a:solidFill>
                <a:latin typeface="Arial" panose="020B0604020202020204" pitchFamily="34" charset="0"/>
                <a:cs typeface="Arial" panose="020B0604020202020204" pitchFamily="34" charset="0"/>
              </a:rPr>
              <a:t>Phases</a:t>
            </a:r>
            <a:r>
              <a:rPr lang="ru-RU" sz="1400" b="1" u="sng" dirty="0">
                <a:solidFill>
                  <a:srgbClr val="0070C0"/>
                </a:solidFill>
                <a:latin typeface="Arial" panose="020B0604020202020204" pitchFamily="34" charset="0"/>
                <a:cs typeface="Arial" panose="020B0604020202020204" pitchFamily="34" charset="0"/>
              </a:rPr>
              <a:t> </a:t>
            </a:r>
            <a:r>
              <a:rPr lang="ru-RU" sz="1400" b="1" u="sng" baseline="-25000" dirty="0">
                <a:solidFill>
                  <a:srgbClr val="0070C0"/>
                </a:solidFill>
                <a:latin typeface="Arial" panose="020B0604020202020204" pitchFamily="34" charset="0"/>
                <a:cs typeface="Arial" panose="020B0604020202020204" pitchFamily="34" charset="0"/>
              </a:rPr>
              <a:t>(</a:t>
            </a:r>
            <a:r>
              <a:rPr lang="ru-RU" sz="1400" b="1" u="sng" baseline="-25000" dirty="0" err="1">
                <a:solidFill>
                  <a:srgbClr val="0070C0"/>
                </a:solidFill>
                <a:latin typeface="Arial" panose="020B0604020202020204" pitchFamily="34" charset="0"/>
                <a:cs typeface="Arial" panose="020B0604020202020204" pitchFamily="34" charset="0"/>
              </a:rPr>
              <a:t>contd</a:t>
            </a:r>
            <a:r>
              <a:rPr lang="ru-RU" sz="1400" b="1" u="sng" baseline="-25000" dirty="0">
                <a:solidFill>
                  <a:srgbClr val="0070C0"/>
                </a:solidFill>
                <a:latin typeface="Arial" panose="020B0604020202020204" pitchFamily="34" charset="0"/>
                <a:cs typeface="Arial" panose="020B0604020202020204" pitchFamily="34" charset="0"/>
              </a:rPr>
              <a:t>…)</a:t>
            </a:r>
            <a:endParaRPr lang="ru-RU" sz="1400" b="1" u="sng" dirty="0">
              <a:solidFill>
                <a:srgbClr val="0070C0"/>
              </a:solidFill>
              <a:latin typeface="Arial" panose="020B0604020202020204" pitchFamily="34" charset="0"/>
              <a:cs typeface="Arial" panose="020B0604020202020204" pitchFamily="34" charset="0"/>
            </a:endParaRPr>
          </a:p>
          <a:p>
            <a:pPr marL="0" lvl="0" indent="0" fontAlgn="base">
              <a:buNone/>
            </a:pPr>
            <a:r>
              <a:rPr lang="en-US" sz="1400" b="1" dirty="0">
                <a:latin typeface="Arial" panose="020B0604020202020204" pitchFamily="34" charset="0"/>
                <a:cs typeface="Arial" panose="020B0604020202020204" pitchFamily="34" charset="0"/>
              </a:rPr>
              <a:t>When two phases are present in a system, it is not necessary that there be a difference in both physical and chemical properties; </a:t>
            </a:r>
            <a:r>
              <a:rPr lang="en-US" sz="1400" b="1" u="sng" dirty="0">
                <a:solidFill>
                  <a:srgbClr val="0070C0"/>
                </a:solidFill>
                <a:latin typeface="Arial" panose="020B0604020202020204" pitchFamily="34" charset="0"/>
                <a:cs typeface="Arial" panose="020B0604020202020204" pitchFamily="34" charset="0"/>
              </a:rPr>
              <a:t>a disparity </a:t>
            </a:r>
            <a:r>
              <a:rPr lang="en-US" sz="1400" b="1" dirty="0">
                <a:latin typeface="Arial" panose="020B0604020202020204" pitchFamily="34" charset="0"/>
                <a:cs typeface="Arial" panose="020B0604020202020204" pitchFamily="34" charset="0"/>
              </a:rPr>
              <a:t>in one or the other set of properties is sufficient.</a:t>
            </a:r>
            <a:endParaRPr lang="ru-RU" sz="1400" b="1" dirty="0">
              <a:latin typeface="Arial" panose="020B0604020202020204" pitchFamily="34" charset="0"/>
              <a:cs typeface="Arial" panose="020B0604020202020204" pitchFamily="34" charset="0"/>
            </a:endParaRPr>
          </a:p>
          <a:p>
            <a:pPr marL="0" lvl="0" indent="0" fontAlgn="base">
              <a:buNone/>
            </a:pPr>
            <a:r>
              <a:rPr lang="en-US" sz="1400" b="1" i="1" dirty="0">
                <a:solidFill>
                  <a:srgbClr val="0070C0"/>
                </a:solidFill>
                <a:latin typeface="Arial" panose="020B0604020202020204" pitchFamily="34" charset="0"/>
                <a:cs typeface="Arial" panose="020B0604020202020204" pitchFamily="34" charset="0"/>
              </a:rPr>
              <a:t>A </a:t>
            </a:r>
            <a:r>
              <a:rPr lang="en-US" sz="1400" b="1" i="1" u="sng" dirty="0">
                <a:solidFill>
                  <a:srgbClr val="0070C0"/>
                </a:solidFill>
                <a:latin typeface="Arial" panose="020B0604020202020204" pitchFamily="34" charset="0"/>
                <a:cs typeface="Arial" panose="020B0604020202020204" pitchFamily="34" charset="0"/>
              </a:rPr>
              <a:t>solution </a:t>
            </a:r>
            <a:r>
              <a:rPr lang="en-US" sz="1400" b="1" dirty="0">
                <a:latin typeface="Arial" panose="020B0604020202020204" pitchFamily="34" charset="0"/>
                <a:cs typeface="Arial" panose="020B0604020202020204" pitchFamily="34" charset="0"/>
              </a:rPr>
              <a:t>(liquid or solid) is phase with </a:t>
            </a:r>
            <a:r>
              <a:rPr lang="en-US" sz="1400" b="1" u="sng" dirty="0">
                <a:latin typeface="Arial" panose="020B0604020202020204" pitchFamily="34" charset="0"/>
                <a:cs typeface="Arial" panose="020B0604020202020204" pitchFamily="34" charset="0"/>
              </a:rPr>
              <a:t>more than one</a:t>
            </a:r>
            <a:r>
              <a:rPr lang="en-US" sz="1400" b="1" dirty="0">
                <a:latin typeface="Arial" panose="020B0604020202020204" pitchFamily="34" charset="0"/>
                <a:cs typeface="Arial" panose="020B0604020202020204" pitchFamily="34" charset="0"/>
              </a:rPr>
              <a:t> component; </a:t>
            </a:r>
            <a:r>
              <a:rPr lang="en-US" sz="1400" b="1" dirty="0">
                <a:solidFill>
                  <a:srgbClr val="0070C0"/>
                </a:solidFill>
                <a:latin typeface="Arial" panose="020B0604020202020204" pitchFamily="34" charset="0"/>
                <a:cs typeface="Arial" panose="020B0604020202020204" pitchFamily="34" charset="0"/>
              </a:rPr>
              <a:t>a </a:t>
            </a:r>
            <a:r>
              <a:rPr lang="en-US" sz="1400" b="1" i="1" u="sng" dirty="0">
                <a:solidFill>
                  <a:srgbClr val="0070C0"/>
                </a:solidFill>
                <a:latin typeface="Arial" panose="020B0604020202020204" pitchFamily="34" charset="0"/>
                <a:cs typeface="Arial" panose="020B0604020202020204" pitchFamily="34" charset="0"/>
              </a:rPr>
              <a:t>mixture </a:t>
            </a:r>
            <a:r>
              <a:rPr lang="en-US" sz="1400" b="1" dirty="0">
                <a:latin typeface="Arial" panose="020B0604020202020204" pitchFamily="34" charset="0"/>
                <a:cs typeface="Arial" panose="020B0604020202020204" pitchFamily="34" charset="0"/>
              </a:rPr>
              <a:t>is a material with more than one phase.</a:t>
            </a:r>
            <a:endParaRPr lang="ru-RU" sz="1400" b="1" dirty="0">
              <a:latin typeface="Arial" panose="020B0604020202020204" pitchFamily="34" charset="0"/>
              <a:cs typeface="Arial" panose="020B0604020202020204" pitchFamily="34" charset="0"/>
            </a:endParaRPr>
          </a:p>
          <a:p>
            <a:pPr marL="0" lvl="0" indent="0" fontAlgn="base">
              <a:buNone/>
            </a:pPr>
            <a:r>
              <a:rPr lang="en-US" sz="1400" b="1" dirty="0">
                <a:solidFill>
                  <a:srgbClr val="0070C0"/>
                </a:solidFill>
                <a:latin typeface="Arial" panose="020B0604020202020204" pitchFamily="34" charset="0"/>
                <a:cs typeface="Arial" panose="020B0604020202020204" pitchFamily="34" charset="0"/>
              </a:rPr>
              <a:t>Solute</a:t>
            </a:r>
            <a:r>
              <a:rPr lang="en-US" sz="1400" b="1" dirty="0">
                <a:latin typeface="Arial" panose="020B0604020202020204" pitchFamily="34" charset="0"/>
                <a:cs typeface="Arial" panose="020B0604020202020204" pitchFamily="34" charset="0"/>
              </a:rPr>
              <a:t> (minor component of two in a solution) does not change the </a:t>
            </a:r>
            <a:r>
              <a:rPr lang="en-US" sz="1400" b="1" u="sng" dirty="0">
                <a:latin typeface="Arial" panose="020B0604020202020204" pitchFamily="34" charset="0"/>
                <a:cs typeface="Arial" panose="020B0604020202020204" pitchFamily="34" charset="0"/>
              </a:rPr>
              <a:t>structural pattern of the solvent</a:t>
            </a:r>
            <a:r>
              <a:rPr lang="en-US" sz="1400" b="1" dirty="0">
                <a:latin typeface="Arial" panose="020B0604020202020204" pitchFamily="34" charset="0"/>
                <a:cs typeface="Arial" panose="020B0604020202020204" pitchFamily="34" charset="0"/>
              </a:rPr>
              <a:t>, and the </a:t>
            </a:r>
            <a:r>
              <a:rPr lang="en-US" sz="1400" b="1" dirty="0">
                <a:solidFill>
                  <a:srgbClr val="0070C0"/>
                </a:solidFill>
                <a:latin typeface="Arial" panose="020B0604020202020204" pitchFamily="34" charset="0"/>
                <a:cs typeface="Arial" panose="020B0604020202020204" pitchFamily="34" charset="0"/>
              </a:rPr>
              <a:t>composition</a:t>
            </a:r>
            <a:r>
              <a:rPr lang="en-US" sz="1400" b="1" dirty="0">
                <a:latin typeface="Arial" panose="020B0604020202020204" pitchFamily="34" charset="0"/>
                <a:cs typeface="Arial" panose="020B0604020202020204" pitchFamily="34" charset="0"/>
              </a:rPr>
              <a:t> of any solution can be varied.</a:t>
            </a:r>
            <a:endParaRPr lang="ru-RU" sz="1400" b="1" dirty="0">
              <a:latin typeface="Arial" panose="020B0604020202020204" pitchFamily="34" charset="0"/>
              <a:cs typeface="Arial" panose="020B0604020202020204" pitchFamily="34" charset="0"/>
            </a:endParaRPr>
          </a:p>
          <a:p>
            <a:pPr marL="0" lvl="0" indent="0" fontAlgn="base">
              <a:buNone/>
            </a:pPr>
            <a:r>
              <a:rPr lang="en-US" sz="1400" b="1" dirty="0">
                <a:latin typeface="Arial" panose="020B0604020202020204" pitchFamily="34" charset="0"/>
                <a:cs typeface="Arial" panose="020B0604020202020204" pitchFamily="34" charset="0"/>
              </a:rPr>
              <a:t>In mixtures, there are different phases, each with its own atomic arrangement. It is possible to have a mixture of two different solutions!</a:t>
            </a:r>
            <a:endParaRPr lang="ru-RU" sz="1400" b="1" dirty="0">
              <a:latin typeface="Arial" panose="020B0604020202020204" pitchFamily="34" charset="0"/>
              <a:cs typeface="Arial" panose="020B0604020202020204" pitchFamily="34" charset="0"/>
            </a:endParaRPr>
          </a:p>
          <a:p>
            <a:pPr marL="0" lvl="0" indent="0" algn="just" fontAlgn="base">
              <a:spcAft>
                <a:spcPts val="0"/>
              </a:spcAft>
              <a:buSzPts val="1000"/>
              <a:buNone/>
              <a:tabLst>
                <a:tab pos="457200" algn="l"/>
              </a:tabLst>
            </a:pPr>
            <a:endParaRPr lang="en-US" sz="1200" b="1" dirty="0">
              <a:solidFill>
                <a:srgbClr val="0B0B0B"/>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8165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71848" y="543696"/>
            <a:ext cx="6566523" cy="4555525"/>
          </a:xfrm>
          <a:prstGeom prst="rect">
            <a:avLst/>
          </a:prstGeom>
        </p:spPr>
      </p:pic>
      <p:pic>
        <p:nvPicPr>
          <p:cNvPr id="7" name="Рисунок 6"/>
          <p:cNvPicPr>
            <a:picLocks noChangeAspect="1"/>
          </p:cNvPicPr>
          <p:nvPr/>
        </p:nvPicPr>
        <p:blipFill>
          <a:blip r:embed="rId3"/>
          <a:stretch>
            <a:fillRect/>
          </a:stretch>
        </p:blipFill>
        <p:spPr>
          <a:xfrm>
            <a:off x="6759174" y="1126730"/>
            <a:ext cx="5432826" cy="3626504"/>
          </a:xfrm>
          <a:prstGeom prst="rect">
            <a:avLst/>
          </a:prstGeom>
        </p:spPr>
      </p:pic>
      <p:sp>
        <p:nvSpPr>
          <p:cNvPr id="8" name="Прямоугольник 7"/>
          <p:cNvSpPr/>
          <p:nvPr/>
        </p:nvSpPr>
        <p:spPr>
          <a:xfrm>
            <a:off x="6838371" y="650547"/>
            <a:ext cx="995401" cy="369332"/>
          </a:xfrm>
          <a:prstGeom prst="rect">
            <a:avLst/>
          </a:prstGeom>
        </p:spPr>
        <p:txBody>
          <a:bodyPr wrap="none">
            <a:spAutoFit/>
          </a:bodyPr>
          <a:lstStyle/>
          <a:p>
            <a:r>
              <a:rPr lang="en-US" b="1" dirty="0">
                <a:solidFill>
                  <a:srgbClr val="0070C0"/>
                </a:solidFill>
              </a:rPr>
              <a:t>Example</a:t>
            </a:r>
            <a:endParaRPr lang="ru-RU" b="1" dirty="0">
              <a:solidFill>
                <a:srgbClr val="0070C0"/>
              </a:solidFill>
            </a:endParaRPr>
          </a:p>
        </p:txBody>
      </p:sp>
    </p:spTree>
    <p:extLst>
      <p:ext uri="{BB962C8B-B14F-4D97-AF65-F5344CB8AC3E}">
        <p14:creationId xmlns:p14="http://schemas.microsoft.com/office/powerpoint/2010/main" val="25713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7583" y="0"/>
            <a:ext cx="10515600" cy="1325563"/>
          </a:xfrm>
        </p:spPr>
        <p:txBody>
          <a:bodyPr>
            <a:normAutofit/>
          </a:bodyPr>
          <a:lstStyle/>
          <a:p>
            <a:r>
              <a:rPr lang="en-US" sz="4000" b="1" u="sng"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Equilibrium phase diagram</a:t>
            </a:r>
            <a:r>
              <a:rPr lang="en-US" sz="4000" b="1" u="sng"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u="sng"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4000" b="1" u="sng"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br>
            <a:endParaRPr lang="ru-RU" sz="4000" b="1" u="sng"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03770" y="1022435"/>
            <a:ext cx="11403226" cy="5835565"/>
          </a:xfrm>
        </p:spPr>
        <p:txBody>
          <a:bodyPr>
            <a:noAutofit/>
          </a:bodyPr>
          <a:lstStyle/>
          <a:p>
            <a:pPr marL="514350" indent="-285750" algn="just" fontAlgn="base">
              <a:spcAft>
                <a:spcPts val="0"/>
              </a:spcAft>
              <a:buFont typeface="Wingdings" panose="05000000000000000000" pitchFamily="2" charset="2"/>
              <a:buChar char="ü"/>
            </a:pPr>
            <a:r>
              <a:rPr lang="en-US" sz="2400" b="1" dirty="0">
                <a:latin typeface="Times New Roman" panose="02020603050405020304" pitchFamily="18" charset="0"/>
                <a:ea typeface="Times New Roman" panose="02020603050405020304" pitchFamily="18" charset="0"/>
              </a:rPr>
              <a:t>	A diagram that depicts existence of different phases of a system under equilibrium is termed as phase diagram.</a:t>
            </a:r>
          </a:p>
          <a:p>
            <a:pPr marL="514350" indent="-285750" algn="just" fontAlgn="base">
              <a:spcAft>
                <a:spcPts val="0"/>
              </a:spcAft>
              <a:buFont typeface="Wingdings" panose="05000000000000000000" pitchFamily="2" charset="2"/>
              <a:buChar char="ü"/>
            </a:pPr>
            <a:r>
              <a:rPr lang="en-US" sz="2400" b="1" dirty="0">
                <a:latin typeface="Times New Roman" panose="02020603050405020304" pitchFamily="18" charset="0"/>
                <a:ea typeface="Times New Roman" panose="02020603050405020304" pitchFamily="18" charset="0"/>
              </a:rPr>
              <a:t>	It is actually a collection of solubility limit curves. It is also known as equilibrium or constitutional diagram.</a:t>
            </a:r>
          </a:p>
          <a:p>
            <a:pPr marL="514350" indent="-285750" algn="just" fontAlgn="base">
              <a:spcAft>
                <a:spcPts val="0"/>
              </a:spcAft>
              <a:buFont typeface="Wingdings" panose="05000000000000000000" pitchFamily="2" charset="2"/>
              <a:buChar char="ü"/>
            </a:pPr>
            <a:r>
              <a:rPr lang="en-US" sz="2400" b="1" dirty="0">
                <a:latin typeface="Times New Roman" panose="02020603050405020304" pitchFamily="18" charset="0"/>
                <a:ea typeface="Times New Roman" panose="02020603050405020304" pitchFamily="18" charset="0"/>
              </a:rPr>
              <a:t>	Equilibrium phase diagrams represent the relationships between temperature, compositions and the quantities of phases at equilibrium.</a:t>
            </a:r>
          </a:p>
          <a:p>
            <a:pPr marL="514350" indent="-285750" algn="just" fontAlgn="base">
              <a:spcAft>
                <a:spcPts val="0"/>
              </a:spcAft>
              <a:buFont typeface="Wingdings" panose="05000000000000000000" pitchFamily="2" charset="2"/>
              <a:buChar char="ü"/>
            </a:pPr>
            <a:r>
              <a:rPr lang="en-US" sz="2400" b="1" dirty="0">
                <a:latin typeface="Times New Roman" panose="02020603050405020304" pitchFamily="18" charset="0"/>
                <a:ea typeface="Times New Roman" panose="02020603050405020304" pitchFamily="18" charset="0"/>
              </a:rPr>
              <a:t>	These diagrams do not indicate the dynamics when one phase transforms into another.</a:t>
            </a:r>
          </a:p>
          <a:p>
            <a:pPr marL="514350" indent="-285750" algn="just" fontAlgn="base">
              <a:spcAft>
                <a:spcPts val="0"/>
              </a:spcAft>
              <a:buFont typeface="Wingdings" panose="05000000000000000000" pitchFamily="2" charset="2"/>
              <a:buChar char="ü"/>
            </a:pPr>
            <a:r>
              <a:rPr lang="en-US" sz="2400" b="1" dirty="0">
                <a:latin typeface="Times New Roman" panose="02020603050405020304" pitchFamily="18" charset="0"/>
                <a:ea typeface="Times New Roman" panose="02020603050405020304" pitchFamily="18" charset="0"/>
              </a:rPr>
              <a:t>	Useful terminology related to phase diagrams: </a:t>
            </a:r>
            <a:r>
              <a:rPr lang="en-US" sz="2400" b="1" dirty="0" err="1">
                <a:latin typeface="Times New Roman" panose="02020603050405020304" pitchFamily="18" charset="0"/>
                <a:ea typeface="Times New Roman" panose="02020603050405020304" pitchFamily="18" charset="0"/>
              </a:rPr>
              <a:t>liquidus</a:t>
            </a:r>
            <a:r>
              <a:rPr lang="en-US" sz="2400" b="1" dirty="0">
                <a:latin typeface="Times New Roman" panose="02020603050405020304" pitchFamily="18" charset="0"/>
                <a:ea typeface="Times New Roman" panose="02020603050405020304" pitchFamily="18" charset="0"/>
              </a:rPr>
              <a:t>, solidus, solvus, terminal solid solution, invariant reaction, intermediate solid solution, inter-metallic compound, etc.</a:t>
            </a:r>
          </a:p>
          <a:p>
            <a:pPr marL="514350" indent="-285750" algn="just" fontAlgn="base">
              <a:spcAft>
                <a:spcPts val="0"/>
              </a:spcAft>
              <a:buFont typeface="Wingdings" panose="05000000000000000000" pitchFamily="2" charset="2"/>
              <a:buChar char="ü"/>
            </a:pPr>
            <a:r>
              <a:rPr lang="en-US" sz="2400" b="1" dirty="0" smtClean="0">
                <a:latin typeface="Times New Roman" panose="02020603050405020304" pitchFamily="18" charset="0"/>
                <a:ea typeface="Times New Roman" panose="02020603050405020304" pitchFamily="18" charset="0"/>
              </a:rPr>
              <a:t>Phase </a:t>
            </a:r>
            <a:r>
              <a:rPr lang="en-US" sz="2400" b="1" dirty="0">
                <a:latin typeface="Times New Roman" panose="02020603050405020304" pitchFamily="18" charset="0"/>
                <a:ea typeface="Times New Roman" panose="02020603050405020304" pitchFamily="18" charset="0"/>
              </a:rPr>
              <a:t>diagrams are classified according to the number of component present in a particular system.</a:t>
            </a:r>
          </a:p>
        </p:txBody>
      </p:sp>
    </p:spTree>
    <p:extLst>
      <p:ext uri="{BB962C8B-B14F-4D97-AF65-F5344CB8AC3E}">
        <p14:creationId xmlns:p14="http://schemas.microsoft.com/office/powerpoint/2010/main" val="3883628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u="sng" dirty="0">
                <a:solidFill>
                  <a:schemeClr val="accent1"/>
                </a:solidFill>
                <a:latin typeface="Times New Roman" panose="02020603050405020304" pitchFamily="18" charset="0"/>
                <a:ea typeface="Times New Roman" panose="02020603050405020304" pitchFamily="18" charset="0"/>
              </a:rPr>
              <a:t> Phase diagram – Useful information</a:t>
            </a:r>
            <a:endParaRPr lang="ru-RU" dirty="0">
              <a:solidFill>
                <a:schemeClr val="accent1"/>
              </a:solidFill>
            </a:endParaRPr>
          </a:p>
        </p:txBody>
      </p:sp>
      <p:sp>
        <p:nvSpPr>
          <p:cNvPr id="3" name="Объект 2"/>
          <p:cNvSpPr>
            <a:spLocks noGrp="1"/>
          </p:cNvSpPr>
          <p:nvPr>
            <p:ph idx="1"/>
          </p:nvPr>
        </p:nvSpPr>
        <p:spPr>
          <a:xfrm>
            <a:off x="838200" y="1690687"/>
            <a:ext cx="5636741" cy="4729293"/>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1800" b="1" dirty="0">
                <a:latin typeface="Arial" panose="020B0604020202020204" pitchFamily="34" charset="0"/>
                <a:cs typeface="Arial" panose="020B0604020202020204" pitchFamily="34" charset="0"/>
              </a:rPr>
              <a:t>Important information, useful in materials development and </a:t>
            </a:r>
            <a:r>
              <a:rPr lang="en-US" sz="1800" b="1" dirty="0">
                <a:solidFill>
                  <a:srgbClr val="0070C0"/>
                </a:solidFill>
                <a:latin typeface="Arial" panose="020B0604020202020204" pitchFamily="34" charset="0"/>
                <a:cs typeface="Arial" panose="020B0604020202020204" pitchFamily="34" charset="0"/>
              </a:rPr>
              <a:t>selection</a:t>
            </a:r>
            <a:r>
              <a:rPr lang="en-US" sz="1800" b="1" dirty="0">
                <a:latin typeface="Arial" panose="020B0604020202020204" pitchFamily="34" charset="0"/>
                <a:cs typeface="Arial" panose="020B0604020202020204" pitchFamily="34" charset="0"/>
              </a:rPr>
              <a:t>, </a:t>
            </a:r>
            <a:r>
              <a:rPr lang="en-US" sz="1800" b="1" u="sng" dirty="0">
                <a:solidFill>
                  <a:srgbClr val="0070C0"/>
                </a:solidFill>
                <a:latin typeface="Arial" panose="020B0604020202020204" pitchFamily="34" charset="0"/>
                <a:cs typeface="Arial" panose="020B0604020202020204" pitchFamily="34" charset="0"/>
              </a:rPr>
              <a:t>obtainable</a:t>
            </a:r>
            <a:r>
              <a:rPr lang="en-US" sz="1800" b="1" dirty="0">
                <a:latin typeface="Arial" panose="020B0604020202020204" pitchFamily="34" charset="0"/>
                <a:cs typeface="Arial" panose="020B0604020202020204" pitchFamily="34" charset="0"/>
              </a:rPr>
              <a:t> from a phase diagram:</a:t>
            </a:r>
            <a:endParaRPr lang="ru-RU" sz="1800" b="1" dirty="0">
              <a:latin typeface="Arial" panose="020B0604020202020204" pitchFamily="34" charset="0"/>
              <a:cs typeface="Arial" panose="020B0604020202020204" pitchFamily="34" charset="0"/>
            </a:endParaRPr>
          </a:p>
          <a:p>
            <a:pPr lvl="0" fontAlgn="base">
              <a:buFont typeface="Wingdings" panose="05000000000000000000" pitchFamily="2" charset="2"/>
              <a:buChar char="ü"/>
            </a:pPr>
            <a:r>
              <a:rPr lang="en-US" sz="1800" b="1" dirty="0">
                <a:latin typeface="Arial" panose="020B0604020202020204" pitchFamily="34" charset="0"/>
                <a:cs typeface="Arial" panose="020B0604020202020204" pitchFamily="34" charset="0"/>
              </a:rPr>
              <a:t>It shows phases present at different compositions and temperatures under slow cooling (</a:t>
            </a:r>
            <a:r>
              <a:rPr lang="en-US" sz="1800" b="1" u="sng" dirty="0">
                <a:solidFill>
                  <a:srgbClr val="0070C0"/>
                </a:solidFill>
                <a:latin typeface="Arial" panose="020B0604020202020204" pitchFamily="34" charset="0"/>
                <a:cs typeface="Arial" panose="020B0604020202020204" pitchFamily="34" charset="0"/>
              </a:rPr>
              <a:t>equilibrium</a:t>
            </a:r>
            <a:r>
              <a:rPr lang="en-US" sz="1800" b="1" dirty="0">
                <a:latin typeface="Arial" panose="020B0604020202020204" pitchFamily="34" charset="0"/>
                <a:cs typeface="Arial" panose="020B0604020202020204" pitchFamily="34" charset="0"/>
              </a:rPr>
              <a:t>) conditions.</a:t>
            </a:r>
            <a:endParaRPr lang="ru-RU" sz="1800" b="1" dirty="0">
              <a:latin typeface="Arial" panose="020B0604020202020204" pitchFamily="34" charset="0"/>
              <a:cs typeface="Arial" panose="020B0604020202020204" pitchFamily="34" charset="0"/>
            </a:endParaRPr>
          </a:p>
          <a:p>
            <a:pPr lvl="0" fontAlgn="base">
              <a:buFont typeface="Wingdings" panose="05000000000000000000" pitchFamily="2" charset="2"/>
              <a:buChar char="ü"/>
            </a:pPr>
            <a:r>
              <a:rPr lang="en-US" sz="1800" b="1" dirty="0">
                <a:latin typeface="Arial" panose="020B0604020202020204" pitchFamily="34" charset="0"/>
                <a:cs typeface="Arial" panose="020B0604020202020204" pitchFamily="34" charset="0"/>
              </a:rPr>
              <a:t>It </a:t>
            </a:r>
            <a:r>
              <a:rPr lang="en-US" sz="1800" b="1" u="sng" dirty="0">
                <a:latin typeface="Arial" panose="020B0604020202020204" pitchFamily="34" charset="0"/>
                <a:cs typeface="Arial" panose="020B0604020202020204" pitchFamily="34" charset="0"/>
              </a:rPr>
              <a:t>indicates</a:t>
            </a:r>
            <a:r>
              <a:rPr lang="en-US" sz="1800" b="1" dirty="0">
                <a:latin typeface="Arial" panose="020B0604020202020204" pitchFamily="34" charset="0"/>
                <a:cs typeface="Arial" panose="020B0604020202020204" pitchFamily="34" charset="0"/>
              </a:rPr>
              <a:t> </a:t>
            </a:r>
            <a:r>
              <a:rPr lang="en-US" sz="1800" b="1" u="sng" dirty="0">
                <a:solidFill>
                  <a:srgbClr val="0070C0"/>
                </a:solidFill>
                <a:latin typeface="Arial" panose="020B0604020202020204" pitchFamily="34" charset="0"/>
                <a:cs typeface="Arial" panose="020B0604020202020204" pitchFamily="34" charset="0"/>
              </a:rPr>
              <a:t>equilibrium solid solubility </a:t>
            </a:r>
            <a:r>
              <a:rPr lang="en-US" sz="1800" b="1" dirty="0">
                <a:latin typeface="Arial" panose="020B0604020202020204" pitchFamily="34" charset="0"/>
                <a:cs typeface="Arial" panose="020B0604020202020204" pitchFamily="34" charset="0"/>
              </a:rPr>
              <a:t>of one element/compound in another.</a:t>
            </a:r>
            <a:endParaRPr lang="ru-RU" sz="1800" b="1" dirty="0">
              <a:latin typeface="Arial" panose="020B0604020202020204" pitchFamily="34" charset="0"/>
              <a:cs typeface="Arial" panose="020B0604020202020204" pitchFamily="34" charset="0"/>
            </a:endParaRPr>
          </a:p>
          <a:p>
            <a:pPr lvl="0" fontAlgn="base">
              <a:buFont typeface="Wingdings" panose="05000000000000000000" pitchFamily="2" charset="2"/>
              <a:buChar char="ü"/>
            </a:pPr>
            <a:r>
              <a:rPr lang="en-US" sz="1800" b="1" dirty="0">
                <a:latin typeface="Arial" panose="020B0604020202020204" pitchFamily="34" charset="0"/>
                <a:cs typeface="Arial" panose="020B0604020202020204" pitchFamily="34" charset="0"/>
              </a:rPr>
              <a:t>It suggests temperature at which an alloy starts </a:t>
            </a:r>
            <a:r>
              <a:rPr lang="en-US" sz="1800" b="1" dirty="0">
                <a:solidFill>
                  <a:srgbClr val="0070C0"/>
                </a:solidFill>
                <a:latin typeface="Arial" panose="020B0604020202020204" pitchFamily="34" charset="0"/>
                <a:cs typeface="Arial" panose="020B0604020202020204" pitchFamily="34" charset="0"/>
              </a:rPr>
              <a:t>to solidify </a:t>
            </a:r>
            <a:r>
              <a:rPr lang="en-US" sz="1800" b="1" dirty="0">
                <a:latin typeface="Arial" panose="020B0604020202020204" pitchFamily="34" charset="0"/>
                <a:cs typeface="Arial" panose="020B0604020202020204" pitchFamily="34" charset="0"/>
              </a:rPr>
              <a:t>and the </a:t>
            </a:r>
            <a:r>
              <a:rPr lang="en-US" sz="1800" b="1" u="sng" dirty="0">
                <a:solidFill>
                  <a:srgbClr val="0070C0"/>
                </a:solidFill>
                <a:latin typeface="Arial" panose="020B0604020202020204" pitchFamily="34" charset="0"/>
                <a:cs typeface="Arial" panose="020B0604020202020204" pitchFamily="34" charset="0"/>
              </a:rPr>
              <a:t>range of solidification</a:t>
            </a:r>
            <a:r>
              <a:rPr lang="en-US" sz="1800" b="1" dirty="0">
                <a:latin typeface="Arial" panose="020B0604020202020204" pitchFamily="34" charset="0"/>
                <a:cs typeface="Arial" panose="020B0604020202020204" pitchFamily="34" charset="0"/>
              </a:rPr>
              <a:t>.</a:t>
            </a:r>
            <a:endParaRPr lang="ru-RU" sz="1800" b="1" dirty="0">
              <a:latin typeface="Arial" panose="020B0604020202020204" pitchFamily="34" charset="0"/>
              <a:cs typeface="Arial" panose="020B0604020202020204" pitchFamily="34" charset="0"/>
            </a:endParaRPr>
          </a:p>
          <a:p>
            <a:pPr lvl="0" fontAlgn="base">
              <a:buFont typeface="Wingdings" panose="05000000000000000000" pitchFamily="2" charset="2"/>
              <a:buChar char="ü"/>
            </a:pPr>
            <a:r>
              <a:rPr lang="en-US" sz="1800" b="1" dirty="0">
                <a:latin typeface="Arial" panose="020B0604020202020204" pitchFamily="34" charset="0"/>
                <a:cs typeface="Arial" panose="020B0604020202020204" pitchFamily="34" charset="0"/>
              </a:rPr>
              <a:t>It signals the temperature at which different phases start to melt.</a:t>
            </a:r>
            <a:endParaRPr lang="ru-RU" sz="1800" b="1" dirty="0">
              <a:latin typeface="Arial" panose="020B0604020202020204" pitchFamily="34" charset="0"/>
              <a:cs typeface="Arial" panose="020B0604020202020204" pitchFamily="34" charset="0"/>
            </a:endParaRPr>
          </a:p>
          <a:p>
            <a:pPr lvl="0" fontAlgn="base">
              <a:buFont typeface="Wingdings" panose="05000000000000000000" pitchFamily="2" charset="2"/>
              <a:buChar char="ü"/>
            </a:pPr>
            <a:r>
              <a:rPr lang="en-US" sz="1800" b="1" dirty="0">
                <a:latin typeface="Arial" panose="020B0604020202020204" pitchFamily="34" charset="0"/>
                <a:cs typeface="Arial" panose="020B0604020202020204" pitchFamily="34" charset="0"/>
              </a:rPr>
              <a:t>Amount of each phase in a two-phase mixture can be </a:t>
            </a:r>
            <a:r>
              <a:rPr lang="en-US" sz="1800" b="1" u="sng" dirty="0">
                <a:solidFill>
                  <a:srgbClr val="0070C0"/>
                </a:solidFill>
                <a:latin typeface="Arial" panose="020B0604020202020204" pitchFamily="34" charset="0"/>
                <a:cs typeface="Arial" panose="020B0604020202020204" pitchFamily="34" charset="0"/>
              </a:rPr>
              <a:t>obtain</a:t>
            </a:r>
            <a:r>
              <a:rPr lang="en-US" sz="1800" b="1" u="sng" dirty="0">
                <a:latin typeface="Arial" panose="020B0604020202020204" pitchFamily="34" charset="0"/>
                <a:cs typeface="Arial" panose="020B0604020202020204" pitchFamily="34" charset="0"/>
              </a:rPr>
              <a:t>ed</a:t>
            </a:r>
            <a:r>
              <a:rPr lang="en-US" sz="1800" b="1" dirty="0">
                <a:latin typeface="Arial" panose="020B0604020202020204" pitchFamily="34" charset="0"/>
                <a:cs typeface="Arial" panose="020B0604020202020204" pitchFamily="34" charset="0"/>
              </a:rPr>
              <a:t>.</a:t>
            </a:r>
            <a:endParaRPr lang="ru-RU" sz="1800" b="1"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ru-RU"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ea typeface="Times New Roman" panose="02020603050405020304" pitchFamily="18" charset="0"/>
                <a:cs typeface="Arial" panose="020B0604020202020204" pitchFamily="34" charset="0"/>
              </a:rPr>
              <a:t/>
            </a:r>
            <a:br>
              <a:rPr lang="en-US" sz="1800" b="1" dirty="0">
                <a:latin typeface="Arial" panose="020B0604020202020204" pitchFamily="34" charset="0"/>
                <a:ea typeface="Times New Roman" panose="02020603050405020304" pitchFamily="18" charset="0"/>
                <a:cs typeface="Arial" panose="020B0604020202020204" pitchFamily="34" charset="0"/>
              </a:rPr>
            </a:br>
            <a:r>
              <a:rPr lang="en-US" sz="1800" b="1" dirty="0">
                <a:latin typeface="Arial" panose="020B0604020202020204" pitchFamily="34" charset="0"/>
                <a:ea typeface="Times New Roman" panose="02020603050405020304" pitchFamily="18" charset="0"/>
                <a:cs typeface="Arial" panose="020B0604020202020204" pitchFamily="34" charset="0"/>
              </a:rPr>
              <a:t/>
            </a:r>
            <a:br>
              <a:rPr lang="en-US" sz="1800" b="1" dirty="0">
                <a:latin typeface="Arial" panose="020B0604020202020204" pitchFamily="34" charset="0"/>
                <a:ea typeface="Times New Roman" panose="02020603050405020304" pitchFamily="18" charset="0"/>
                <a:cs typeface="Arial" panose="020B0604020202020204" pitchFamily="34" charset="0"/>
              </a:rPr>
            </a:br>
            <a:endParaRPr lang="ru-RU" sz="1800" b="1"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6928022" y="1690687"/>
            <a:ext cx="4867160" cy="45750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39914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b="1" dirty="0">
                <a:solidFill>
                  <a:srgbClr val="7030A0"/>
                </a:solidFill>
                <a:latin typeface="Times New Roman" panose="02020603050405020304" pitchFamily="18" charset="0"/>
                <a:ea typeface="Times New Roman" panose="02020603050405020304" pitchFamily="18" charset="0"/>
              </a:rPr>
              <a:t>Unary phase diagram</a:t>
            </a:r>
            <a:br>
              <a:rPr lang="en-US" sz="3600" b="1" dirty="0">
                <a:solidFill>
                  <a:srgbClr val="7030A0"/>
                </a:solidFill>
                <a:latin typeface="Times New Roman" panose="02020603050405020304" pitchFamily="18" charset="0"/>
                <a:ea typeface="Times New Roman" panose="02020603050405020304" pitchFamily="18" charset="0"/>
              </a:rPr>
            </a:br>
            <a:endParaRPr lang="ru-RU" sz="3600" b="1" dirty="0">
              <a:solidFill>
                <a:srgbClr val="7030A0"/>
              </a:solidFill>
              <a:latin typeface="Times New Roman" panose="02020603050405020304" pitchFamily="18" charset="0"/>
              <a:ea typeface="Times New Roman" panose="02020603050405020304" pitchFamily="18" charset="0"/>
            </a:endParaRPr>
          </a:p>
        </p:txBody>
      </p:sp>
      <p:sp>
        <p:nvSpPr>
          <p:cNvPr id="8" name="Прямоугольник 7"/>
          <p:cNvSpPr/>
          <p:nvPr/>
        </p:nvSpPr>
        <p:spPr>
          <a:xfrm>
            <a:off x="766119" y="1027906"/>
            <a:ext cx="5379308"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b="1" dirty="0" smtClean="0">
                <a:latin typeface="Times New Roman" panose="02020603050405020304" pitchFamily="18" charset="0"/>
                <a:ea typeface="Times New Roman" panose="02020603050405020304" pitchFamily="18" charset="0"/>
              </a:rPr>
              <a:t>If </a:t>
            </a:r>
            <a:r>
              <a:rPr lang="en-US" sz="2400" b="1" dirty="0">
                <a:latin typeface="Times New Roman" panose="02020603050405020304" pitchFamily="18" charset="0"/>
                <a:ea typeface="Times New Roman" panose="02020603050405020304" pitchFamily="18" charset="0"/>
              </a:rPr>
              <a:t>a system consists of just one component (e.g.: water), equilibrium of phases exist is depicted by unary phase diagram. The component may exist in different forms, thus variables here are – temperature and pressure.</a:t>
            </a:r>
          </a:p>
          <a:p>
            <a:pPr marL="342900" indent="-342900" algn="just">
              <a:buAutoNum type="arabicParenR"/>
            </a:pPr>
            <a:endParaRPr lang="en-US" sz="2400" b="1" dirty="0">
              <a:latin typeface="Times New Roman" panose="02020603050405020304" pitchFamily="18" charset="0"/>
              <a:ea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1861751" y="3854119"/>
            <a:ext cx="3017109" cy="27380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Рисунок 4"/>
          <p:cNvPicPr>
            <a:picLocks noChangeAspect="1"/>
          </p:cNvPicPr>
          <p:nvPr/>
        </p:nvPicPr>
        <p:blipFill>
          <a:blip r:embed="rId3"/>
          <a:stretch>
            <a:fillRect/>
          </a:stretch>
        </p:blipFill>
        <p:spPr>
          <a:xfrm>
            <a:off x="6507892" y="589004"/>
            <a:ext cx="5461687" cy="5758249"/>
          </a:xfrm>
          <a:prstGeom prst="rect">
            <a:avLst/>
          </a:prstGeom>
          <a:ln>
            <a:solidFill>
              <a:schemeClr val="accent1"/>
            </a:solidFill>
          </a:ln>
        </p:spPr>
      </p:pic>
    </p:spTree>
    <p:extLst>
      <p:ext uri="{BB962C8B-B14F-4D97-AF65-F5344CB8AC3E}">
        <p14:creationId xmlns:p14="http://schemas.microsoft.com/office/powerpoint/2010/main" val="2690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u="sng" kern="0" dirty="0">
                <a:solidFill>
                  <a:srgbClr val="3333CC"/>
                </a:solidFill>
                <a:uFill>
                  <a:solidFill>
                    <a:srgbClr val="3333CC"/>
                  </a:solidFill>
                </a:uFill>
                <a:latin typeface="Times New Roman" panose="02020603050405020304" pitchFamily="18" charset="0"/>
                <a:ea typeface="Times New Roman" panose="02020603050405020304" pitchFamily="18" charset="0"/>
              </a:rPr>
              <a:t>Eutectic binary system</a:t>
            </a:r>
            <a:r>
              <a:rPr lang="ru-RU" b="1" u="sng" kern="0" dirty="0">
                <a:solidFill>
                  <a:srgbClr val="3333CC"/>
                </a:solidFill>
                <a:uFill>
                  <a:solidFill>
                    <a:srgbClr val="3333CC"/>
                  </a:solidFill>
                </a:uFill>
                <a:latin typeface="Times New Roman" panose="02020603050405020304" pitchFamily="18" charset="0"/>
                <a:ea typeface="Times New Roman" panose="02020603050405020304" pitchFamily="18" charset="0"/>
              </a:rPr>
              <a:t/>
            </a:r>
            <a:br>
              <a:rPr lang="ru-RU" b="1" u="sng" kern="0" dirty="0">
                <a:solidFill>
                  <a:srgbClr val="3333CC"/>
                </a:solidFill>
                <a:uFill>
                  <a:solidFill>
                    <a:srgbClr val="3333CC"/>
                  </a:solidFill>
                </a:uFill>
                <a:latin typeface="Times New Roman" panose="02020603050405020304" pitchFamily="18" charset="0"/>
                <a:ea typeface="Times New Roman" panose="02020603050405020304" pitchFamily="18" charset="0"/>
              </a:rPr>
            </a:br>
            <a:endParaRPr lang="ru-RU" dirty="0"/>
          </a:p>
        </p:txBody>
      </p:sp>
      <p:sp>
        <p:nvSpPr>
          <p:cNvPr id="3" name="Объект 2"/>
          <p:cNvSpPr>
            <a:spLocks noGrp="1"/>
          </p:cNvSpPr>
          <p:nvPr>
            <p:ph idx="1"/>
          </p:nvPr>
        </p:nvSpPr>
        <p:spPr>
          <a:xfrm>
            <a:off x="838200" y="1825625"/>
            <a:ext cx="4475205" cy="4351338"/>
          </a:xfrm>
        </p:spPr>
        <p:txBody>
          <a:bodyPr>
            <a:normAutofit lnSpcReduction="10000"/>
          </a:bodyPr>
          <a:lstStyle/>
          <a:p>
            <a:pPr marL="295910" marR="138430" indent="0" algn="just">
              <a:lnSpc>
                <a:spcPct val="107000"/>
              </a:lnSpc>
              <a:spcAft>
                <a:spcPts val="235"/>
              </a:spcAft>
              <a:buNone/>
            </a:pPr>
            <a:r>
              <a:rPr lang="ru-RU" dirty="0" smtClean="0">
                <a:solidFill>
                  <a:srgbClr val="000000"/>
                </a:solidFill>
                <a:latin typeface="Wingdings" panose="05000000000000000000" pitchFamily="2" charset="2"/>
                <a:ea typeface="Wingdings" panose="05000000000000000000" pitchFamily="2" charset="2"/>
                <a:cs typeface="Wingdings" panose="05000000000000000000" pitchFamily="2" charset="2"/>
              </a:rPr>
              <a:t>Ø </a:t>
            </a:r>
            <a:r>
              <a:rPr lang="en-US" dirty="0">
                <a:solidFill>
                  <a:srgbClr val="000000"/>
                </a:solidFill>
                <a:latin typeface="Times New Roman" panose="02020603050405020304" pitchFamily="18" charset="0"/>
                <a:ea typeface="Times New Roman" panose="02020603050405020304" pitchFamily="18" charset="0"/>
              </a:rPr>
              <a:t>Many of the binary systems with limited solubility are of eutectic type – eutectic alloy of eutectic composition solidifies at the end of solidification at eutectic temperature.</a:t>
            </a:r>
            <a:endParaRPr lang="ru-RU" dirty="0">
              <a:solidFill>
                <a:srgbClr val="000000"/>
              </a:solidFill>
              <a:latin typeface="Times New Roman" panose="02020603050405020304" pitchFamily="18" charset="0"/>
              <a:ea typeface="Times New Roman" panose="02020603050405020304" pitchFamily="18" charset="0"/>
            </a:endParaRPr>
          </a:p>
          <a:p>
            <a:pPr marL="633730" marR="43180" indent="-350520" algn="just">
              <a:lnSpc>
                <a:spcPct val="107000"/>
              </a:lnSpc>
              <a:spcAft>
                <a:spcPts val="10"/>
              </a:spcAft>
            </a:pPr>
            <a:r>
              <a:rPr lang="ru-RU" dirty="0" err="1">
                <a:solidFill>
                  <a:srgbClr val="CC0066"/>
                </a:solidFill>
                <a:latin typeface="Times New Roman" panose="02020603050405020304" pitchFamily="18" charset="0"/>
                <a:ea typeface="Times New Roman" panose="02020603050405020304" pitchFamily="18" charset="0"/>
              </a:rPr>
              <a:t>E.g</a:t>
            </a:r>
            <a:r>
              <a:rPr lang="ru-RU" dirty="0">
                <a:solidFill>
                  <a:srgbClr val="CC0066"/>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Cu-Ag</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Pb-Sn</a:t>
            </a:r>
            <a:endParaRPr lang="ru-RU" dirty="0">
              <a:solidFill>
                <a:srgbClr val="000000"/>
              </a:solidFill>
              <a:latin typeface="Times New Roman" panose="02020603050405020304" pitchFamily="18" charset="0"/>
              <a:ea typeface="Times New Roman" panose="02020603050405020304" pitchFamily="18" charset="0"/>
            </a:endParaRPr>
          </a:p>
          <a:p>
            <a:endParaRPr lang="ru-RU" dirty="0"/>
          </a:p>
        </p:txBody>
      </p:sp>
      <p:pic>
        <p:nvPicPr>
          <p:cNvPr id="4" name="Рисунок 3"/>
          <p:cNvPicPr>
            <a:picLocks noChangeAspect="1"/>
          </p:cNvPicPr>
          <p:nvPr/>
        </p:nvPicPr>
        <p:blipFill>
          <a:blip r:embed="rId2"/>
          <a:stretch>
            <a:fillRect/>
          </a:stretch>
        </p:blipFill>
        <p:spPr>
          <a:xfrm>
            <a:off x="5753047" y="1298011"/>
            <a:ext cx="5974598" cy="4377307"/>
          </a:xfrm>
          <a:prstGeom prst="rect">
            <a:avLst/>
          </a:prstGeom>
        </p:spPr>
      </p:pic>
    </p:spTree>
    <p:extLst>
      <p:ext uri="{BB962C8B-B14F-4D97-AF65-F5344CB8AC3E}">
        <p14:creationId xmlns:p14="http://schemas.microsoft.com/office/powerpoint/2010/main" val="283278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3974" y="321276"/>
            <a:ext cx="10941908" cy="1652629"/>
          </a:xfrm>
        </p:spPr>
        <p:style>
          <a:lnRef idx="2">
            <a:schemeClr val="accent2"/>
          </a:lnRef>
          <a:fillRef idx="1">
            <a:schemeClr val="lt1"/>
          </a:fillRef>
          <a:effectRef idx="0">
            <a:schemeClr val="accent2"/>
          </a:effectRef>
          <a:fontRef idx="minor">
            <a:schemeClr val="dk1"/>
          </a:fontRef>
        </p:style>
        <p:txBody>
          <a:bodyPr numCol="2">
            <a:noAutofit/>
          </a:bodyPr>
          <a:lstStyle/>
          <a:p>
            <a:r>
              <a:rPr lang="en-US" sz="2400" b="1" dirty="0">
                <a:solidFill>
                  <a:srgbClr val="0070C0"/>
                </a:solidFill>
                <a:latin typeface="Arial" panose="020B0604020202020204" pitchFamily="34" charset="0"/>
                <a:cs typeface="Arial" panose="020B0604020202020204" pitchFamily="34" charset="0"/>
              </a:rPr>
              <a:t>Eutectic system – Cooling curve – Microstructure </a:t>
            </a:r>
            <a:r>
              <a:rPr lang="en-US" sz="2400" b="1" dirty="0" smtClean="0">
                <a:solidFill>
                  <a:srgbClr val="0070C0"/>
                </a:solidFill>
                <a:latin typeface="Arial" panose="020B0604020202020204" pitchFamily="34" charset="0"/>
                <a:cs typeface="Arial" panose="020B0604020202020204" pitchFamily="34" charset="0"/>
              </a:rPr>
              <a:t>(</a:t>
            </a:r>
            <a:r>
              <a:rPr lang="en-US" sz="2400" b="1" dirty="0" err="1">
                <a:solidFill>
                  <a:srgbClr val="0070C0"/>
                </a:solidFill>
                <a:latin typeface="Arial" panose="020B0604020202020204" pitchFamily="34" charset="0"/>
                <a:cs typeface="Arial" panose="020B0604020202020204" pitchFamily="34" charset="0"/>
              </a:rPr>
              <a:t>contd</a:t>
            </a:r>
            <a:r>
              <a:rPr lang="en-US" sz="2400" b="1" dirty="0" smtClean="0">
                <a:solidFill>
                  <a:srgbClr val="0070C0"/>
                </a:solidFill>
                <a:latin typeface="Arial" panose="020B0604020202020204" pitchFamily="34" charset="0"/>
                <a:cs typeface="Arial" panose="020B0604020202020204" pitchFamily="34" charset="0"/>
              </a:rPr>
              <a:t>….)</a:t>
            </a:r>
            <a:br>
              <a:rPr lang="en-US" sz="2400" b="1" dirty="0" smtClean="0">
                <a:solidFill>
                  <a:srgbClr val="0070C0"/>
                </a:solidFill>
                <a:latin typeface="Arial" panose="020B0604020202020204" pitchFamily="34" charset="0"/>
                <a:cs typeface="Arial" panose="020B0604020202020204" pitchFamily="34" charset="0"/>
              </a:rPr>
            </a:br>
            <a:r>
              <a:rPr lang="en-US" sz="2400" b="1" dirty="0">
                <a:solidFill>
                  <a:srgbClr val="0070C0"/>
                </a:solidFill>
                <a:latin typeface="Arial" panose="020B0604020202020204" pitchFamily="34" charset="0"/>
                <a:cs typeface="Arial" panose="020B0604020202020204" pitchFamily="34" charset="0"/>
              </a:rPr>
              <a:t/>
            </a:r>
            <a:br>
              <a:rPr lang="en-US" sz="2400" b="1" dirty="0">
                <a:solidFill>
                  <a:srgbClr val="0070C0"/>
                </a:solidFill>
                <a:latin typeface="Arial" panose="020B0604020202020204" pitchFamily="34" charset="0"/>
                <a:cs typeface="Arial" panose="020B0604020202020204" pitchFamily="34" charset="0"/>
              </a:rPr>
            </a:br>
            <a:r>
              <a:rPr lang="en-US" sz="2400" b="1" dirty="0" smtClean="0">
                <a:solidFill>
                  <a:srgbClr val="0070C0"/>
                </a:solidFill>
                <a:latin typeface="Arial" panose="020B0604020202020204" pitchFamily="34" charset="0"/>
                <a:cs typeface="Arial" panose="020B0604020202020204" pitchFamily="34" charset="0"/>
              </a:rPr>
              <a:t/>
            </a:r>
            <a:br>
              <a:rPr lang="en-US" sz="2400" b="1" dirty="0" smtClean="0">
                <a:solidFill>
                  <a:srgbClr val="0070C0"/>
                </a:solidFill>
                <a:latin typeface="Arial" panose="020B0604020202020204" pitchFamily="34" charset="0"/>
                <a:cs typeface="Arial" panose="020B0604020202020204" pitchFamily="34" charset="0"/>
              </a:rPr>
            </a:br>
            <a:r>
              <a:rPr lang="en-US" sz="2400" b="1" dirty="0" smtClean="0">
                <a:solidFill>
                  <a:srgbClr val="0070C0"/>
                </a:solidFill>
                <a:latin typeface="Arial" panose="020B0604020202020204" pitchFamily="34" charset="0"/>
                <a:cs typeface="Arial" panose="020B0604020202020204" pitchFamily="34" charset="0"/>
              </a:rPr>
              <a:t/>
            </a:r>
            <a:br>
              <a:rPr lang="en-US" sz="2400" b="1" dirty="0" smtClean="0">
                <a:solidFill>
                  <a:srgbClr val="0070C0"/>
                </a:solidFill>
                <a:latin typeface="Arial" panose="020B0604020202020204" pitchFamily="34" charset="0"/>
                <a:cs typeface="Arial" panose="020B0604020202020204" pitchFamily="34" charset="0"/>
              </a:rPr>
            </a:br>
            <a:r>
              <a:rPr lang="en-US" sz="2400" b="1" u="sng" dirty="0">
                <a:solidFill>
                  <a:srgbClr val="0070C0"/>
                </a:solidFill>
                <a:latin typeface="Arial" panose="020B0604020202020204" pitchFamily="34" charset="0"/>
                <a:cs typeface="Arial" panose="020B0604020202020204" pitchFamily="34" charset="0"/>
              </a:rPr>
              <a:t>Eutectic system – Cooling curve – Microstructure</a:t>
            </a:r>
            <a:r>
              <a:rPr lang="en-US" sz="2400" b="1" dirty="0">
                <a:solidFill>
                  <a:srgbClr val="0070C0"/>
                </a:solidFill>
                <a:latin typeface="Arial" panose="020B0604020202020204" pitchFamily="34" charset="0"/>
                <a:cs typeface="Arial" panose="020B0604020202020204" pitchFamily="34" charset="0"/>
              </a:rPr>
              <a:t> </a:t>
            </a:r>
            <a:r>
              <a:rPr lang="ru-RU" sz="2400" b="1" dirty="0">
                <a:solidFill>
                  <a:srgbClr val="0070C0"/>
                </a:solidFill>
                <a:latin typeface="Arial" panose="020B0604020202020204" pitchFamily="34" charset="0"/>
                <a:cs typeface="Arial" panose="020B0604020202020204" pitchFamily="34" charset="0"/>
              </a:rPr>
              <a:t/>
            </a:r>
            <a:br>
              <a:rPr lang="ru-RU" sz="2400" b="1" dirty="0">
                <a:solidFill>
                  <a:srgbClr val="0070C0"/>
                </a:solidFill>
                <a:latin typeface="Arial" panose="020B0604020202020204" pitchFamily="34" charset="0"/>
                <a:cs typeface="Arial" panose="020B0604020202020204" pitchFamily="34" charset="0"/>
              </a:rPr>
            </a:br>
            <a:r>
              <a:rPr lang="en-US" sz="2400" b="1" u="sng" dirty="0">
                <a:solidFill>
                  <a:srgbClr val="0070C0"/>
                </a:solidFill>
                <a:latin typeface="Arial" panose="020B0604020202020204" pitchFamily="34" charset="0"/>
                <a:cs typeface="Arial" panose="020B0604020202020204" pitchFamily="34" charset="0"/>
              </a:rPr>
              <a:t>(</a:t>
            </a:r>
            <a:r>
              <a:rPr lang="en-US" sz="2400" b="1" u="sng" dirty="0" err="1">
                <a:solidFill>
                  <a:srgbClr val="0070C0"/>
                </a:solidFill>
                <a:latin typeface="Arial" panose="020B0604020202020204" pitchFamily="34" charset="0"/>
                <a:cs typeface="Arial" panose="020B0604020202020204" pitchFamily="34" charset="0"/>
              </a:rPr>
              <a:t>contd</a:t>
            </a:r>
            <a:r>
              <a:rPr lang="en-US" sz="2400" b="1" u="sng" dirty="0" smtClean="0">
                <a:solidFill>
                  <a:srgbClr val="0070C0"/>
                </a:solidFill>
                <a:latin typeface="Arial" panose="020B0604020202020204" pitchFamily="34" charset="0"/>
                <a:cs typeface="Arial" panose="020B0604020202020204" pitchFamily="34" charset="0"/>
              </a:rPr>
              <a:t>….)</a:t>
            </a:r>
            <a:r>
              <a:rPr lang="en-US" sz="2400" b="1" dirty="0" smtClean="0">
                <a:solidFill>
                  <a:srgbClr val="0070C0"/>
                </a:solidFill>
                <a:latin typeface="Arial" panose="020B0604020202020204" pitchFamily="34" charset="0"/>
                <a:cs typeface="Arial" panose="020B0604020202020204" pitchFamily="34" charset="0"/>
              </a:rPr>
              <a:t/>
            </a:r>
            <a:br>
              <a:rPr lang="en-US" sz="2400" b="1" dirty="0" smtClean="0">
                <a:solidFill>
                  <a:srgbClr val="0070C0"/>
                </a:solidFill>
                <a:latin typeface="Arial" panose="020B0604020202020204" pitchFamily="34" charset="0"/>
                <a:cs typeface="Arial" panose="020B0604020202020204" pitchFamily="34" charset="0"/>
              </a:rPr>
            </a:br>
            <a:endParaRPr lang="ru-RU" sz="2400" b="1" dirty="0">
              <a:solidFill>
                <a:srgbClr val="0070C0"/>
              </a:solidFill>
              <a:latin typeface="Arial" panose="020B0604020202020204" pitchFamily="34" charset="0"/>
              <a:cs typeface="Arial" panose="020B0604020202020204" pitchFamily="34" charset="0"/>
            </a:endParaRPr>
          </a:p>
        </p:txBody>
      </p:sp>
      <p:pic>
        <p:nvPicPr>
          <p:cNvPr id="4" name="Объект 3"/>
          <p:cNvPicPr>
            <a:picLocks noGrp="1" noChangeAspect="1"/>
          </p:cNvPicPr>
          <p:nvPr>
            <p:ph idx="1"/>
          </p:nvPr>
        </p:nvPicPr>
        <p:blipFill>
          <a:blip r:embed="rId2"/>
          <a:stretch>
            <a:fillRect/>
          </a:stretch>
        </p:blipFill>
        <p:spPr>
          <a:xfrm>
            <a:off x="671519" y="1973905"/>
            <a:ext cx="5012589" cy="3652537"/>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3"/>
          <a:stretch>
            <a:fillRect/>
          </a:stretch>
        </p:blipFill>
        <p:spPr>
          <a:xfrm>
            <a:off x="6326660" y="1973905"/>
            <a:ext cx="5099222" cy="36525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70001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dirty="0">
                <a:solidFill>
                  <a:srgbClr val="0070C0"/>
                </a:solidFill>
                <a:latin typeface="Arial" panose="020B0604020202020204" pitchFamily="34" charset="0"/>
                <a:cs typeface="Arial" panose="020B0604020202020204" pitchFamily="34" charset="0"/>
              </a:rPr>
              <a:t>Eutectic system – Cooling curve – Microstructure </a:t>
            </a:r>
            <a:br>
              <a:rPr lang="en-US" sz="3200" dirty="0">
                <a:solidFill>
                  <a:srgbClr val="0070C0"/>
                </a:solidFill>
                <a:latin typeface="Arial" panose="020B0604020202020204" pitchFamily="34" charset="0"/>
                <a:cs typeface="Arial" panose="020B0604020202020204" pitchFamily="34" charset="0"/>
              </a:rPr>
            </a:br>
            <a:r>
              <a:rPr lang="en-US" sz="3200" dirty="0">
                <a:solidFill>
                  <a:srgbClr val="0070C0"/>
                </a:solidFill>
                <a:latin typeface="Arial" panose="020B0604020202020204" pitchFamily="34" charset="0"/>
                <a:cs typeface="Arial" panose="020B0604020202020204" pitchFamily="34" charset="0"/>
              </a:rPr>
              <a:t>(</a:t>
            </a:r>
            <a:r>
              <a:rPr lang="en-US" sz="3200" dirty="0" err="1">
                <a:solidFill>
                  <a:srgbClr val="0070C0"/>
                </a:solidFill>
                <a:latin typeface="Arial" panose="020B0604020202020204" pitchFamily="34" charset="0"/>
                <a:cs typeface="Arial" panose="020B0604020202020204" pitchFamily="34" charset="0"/>
              </a:rPr>
              <a:t>contd</a:t>
            </a:r>
            <a:r>
              <a:rPr lang="en-US" sz="3200" dirty="0">
                <a:solidFill>
                  <a:srgbClr val="0070C0"/>
                </a:solidFill>
                <a:latin typeface="Arial" panose="020B0604020202020204" pitchFamily="34" charset="0"/>
                <a:cs typeface="Arial" panose="020B0604020202020204" pitchFamily="34" charset="0"/>
              </a:rPr>
              <a:t>….)</a:t>
            </a:r>
            <a:br>
              <a:rPr lang="en-US" sz="3200" dirty="0">
                <a:solidFill>
                  <a:srgbClr val="0070C0"/>
                </a:solidFill>
                <a:latin typeface="Arial" panose="020B0604020202020204" pitchFamily="34" charset="0"/>
                <a:cs typeface="Arial" panose="020B0604020202020204" pitchFamily="34" charset="0"/>
              </a:rPr>
            </a:br>
            <a:endParaRPr lang="ru-RU" sz="3200" dirty="0">
              <a:solidFill>
                <a:srgbClr val="0070C0"/>
              </a:solidFill>
              <a:latin typeface="Arial" panose="020B0604020202020204" pitchFamily="34" charset="0"/>
              <a:cs typeface="Arial" panose="020B0604020202020204" pitchFamily="34" charset="0"/>
            </a:endParaRPr>
          </a:p>
        </p:txBody>
      </p:sp>
      <p:pic>
        <p:nvPicPr>
          <p:cNvPr id="4" name="Объект 3"/>
          <p:cNvPicPr>
            <a:picLocks noGrp="1" noChangeAspect="1"/>
          </p:cNvPicPr>
          <p:nvPr>
            <p:ph idx="1"/>
          </p:nvPr>
        </p:nvPicPr>
        <p:blipFill>
          <a:blip r:embed="rId2"/>
          <a:stretch>
            <a:fillRect/>
          </a:stretch>
        </p:blipFill>
        <p:spPr>
          <a:xfrm>
            <a:off x="2696355" y="1825625"/>
            <a:ext cx="7510326" cy="4351338"/>
          </a:xfrm>
          <a:prstGeom prst="rect">
            <a:avLst/>
          </a:prstGeom>
        </p:spPr>
      </p:pic>
    </p:spTree>
    <p:extLst>
      <p:ext uri="{BB962C8B-B14F-4D97-AF65-F5344CB8AC3E}">
        <p14:creationId xmlns:p14="http://schemas.microsoft.com/office/powerpoint/2010/main" val="32364410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892</Words>
  <Application>Microsoft Office PowerPoint</Application>
  <PresentationFormat>Широкоэкранный</PresentationFormat>
  <Paragraphs>90</Paragraphs>
  <Slides>17</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Calibri Light</vt:lpstr>
      <vt:lpstr>Times New Roman</vt:lpstr>
      <vt:lpstr>Wingdings</vt:lpstr>
      <vt:lpstr>Тема Office</vt:lpstr>
      <vt:lpstr>Введение в практикум по  экстрактивной металлургии Introduction to extractive metallurgy practice unit</vt:lpstr>
      <vt:lpstr>Practical Lesson #1.     </vt:lpstr>
      <vt:lpstr>Презентация PowerPoint</vt:lpstr>
      <vt:lpstr>Equilibrium phase diagram  </vt:lpstr>
      <vt:lpstr> Phase diagram – Useful information</vt:lpstr>
      <vt:lpstr>Unary phase diagram </vt:lpstr>
      <vt:lpstr>Eutectic binary system </vt:lpstr>
      <vt:lpstr>Eutectic system – Cooling curve – Microstructure (contd….)    Eutectic system – Cooling curve – Microstructure  (contd….) </vt:lpstr>
      <vt:lpstr>Eutectic system – Cooling curve – Microstructure  (contd….) </vt:lpstr>
      <vt:lpstr>Invariant reactions (contd….)</vt:lpstr>
      <vt:lpstr>Презентация PowerPoint</vt:lpstr>
      <vt:lpstr>Презентация PowerPoint</vt:lpstr>
      <vt:lpstr>Презентация PowerPoint</vt:lpstr>
      <vt:lpstr>Precipitation – Strengthening – Reactions (contd….) </vt:lpstr>
      <vt:lpstr>Fe-C binary system – Phase transformations </vt:lpstr>
      <vt:lpstr>Exercise</vt:lpstr>
      <vt:lpstr>Exercise 2</vt:lpstr>
    </vt:vector>
  </TitlesOfParts>
  <Company>KazNTU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lesson #3</dc:title>
  <dc:creator>Gulzira</dc:creator>
  <cp:lastModifiedBy>Tatyana Chepushtanova</cp:lastModifiedBy>
  <cp:revision>47</cp:revision>
  <dcterms:created xsi:type="dcterms:W3CDTF">2020-09-10T15:37:09Z</dcterms:created>
  <dcterms:modified xsi:type="dcterms:W3CDTF">2021-09-30T09:33:19Z</dcterms:modified>
</cp:coreProperties>
</file>