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75" r:id="rId3"/>
    <p:sldId id="277" r:id="rId4"/>
    <p:sldId id="280" r:id="rId5"/>
    <p:sldId id="276" r:id="rId6"/>
    <p:sldId id="278" r:id="rId7"/>
    <p:sldId id="279"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115" d="100"/>
          <a:sy n="115" d="100"/>
        </p:scale>
        <p:origin x="1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F6265B-426A-47B6-8221-1237F4DE6420}" type="datetimeFigureOut">
              <a:rPr lang="ru-RU" smtClean="0"/>
              <a:t>28.09.2021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262462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F6265B-426A-47B6-8221-1237F4DE6420}" type="datetimeFigureOut">
              <a:rPr lang="ru-RU" smtClean="0"/>
              <a:t>28.09.2021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251616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F6265B-426A-47B6-8221-1237F4DE6420}" type="datetimeFigureOut">
              <a:rPr lang="ru-RU" smtClean="0"/>
              <a:t>28.09.2021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31977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F6265B-426A-47B6-8221-1237F4DE6420}" type="datetimeFigureOut">
              <a:rPr lang="ru-RU" smtClean="0"/>
              <a:t>28.09.2021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256698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F6265B-426A-47B6-8221-1237F4DE6420}" type="datetimeFigureOut">
              <a:rPr lang="ru-RU" smtClean="0"/>
              <a:t>28.09.2021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104579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F6265B-426A-47B6-8221-1237F4DE6420}" type="datetimeFigureOut">
              <a:rPr lang="ru-RU" smtClean="0"/>
              <a:t>28.09.2021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378863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F6265B-426A-47B6-8221-1237F4DE6420}" type="datetimeFigureOut">
              <a:rPr lang="ru-RU" smtClean="0"/>
              <a:t>28.09.2021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84748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F6265B-426A-47B6-8221-1237F4DE6420}" type="datetimeFigureOut">
              <a:rPr lang="ru-RU" smtClean="0"/>
              <a:t>28.09.2021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218920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F6265B-426A-47B6-8221-1237F4DE6420}" type="datetimeFigureOut">
              <a:rPr lang="ru-RU" smtClean="0"/>
              <a:t>28.09.2021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312923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F6265B-426A-47B6-8221-1237F4DE6420}" type="datetimeFigureOut">
              <a:rPr lang="ru-RU" smtClean="0"/>
              <a:t>28.09.2021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87838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F6265B-426A-47B6-8221-1237F4DE6420}" type="datetimeFigureOut">
              <a:rPr lang="ru-RU" smtClean="0"/>
              <a:t>28.09.2021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9493D6-D53D-4588-83B0-329DCF8D4934}" type="slidenum">
              <a:rPr lang="ru-RU" smtClean="0"/>
              <a:t>‹#›</a:t>
            </a:fld>
            <a:endParaRPr lang="ru-RU"/>
          </a:p>
        </p:txBody>
      </p:sp>
    </p:spTree>
    <p:extLst>
      <p:ext uri="{BB962C8B-B14F-4D97-AF65-F5344CB8AC3E}">
        <p14:creationId xmlns:p14="http://schemas.microsoft.com/office/powerpoint/2010/main" val="172459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6265B-426A-47B6-8221-1237F4DE6420}" type="datetimeFigureOut">
              <a:rPr lang="ru-RU" smtClean="0"/>
              <a:t>28.09.2021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493D6-D53D-4588-83B0-329DCF8D4934}" type="slidenum">
              <a:rPr lang="ru-RU" smtClean="0"/>
              <a:t>‹#›</a:t>
            </a:fld>
            <a:endParaRPr lang="ru-RU"/>
          </a:p>
        </p:txBody>
      </p:sp>
    </p:spTree>
    <p:extLst>
      <p:ext uri="{BB962C8B-B14F-4D97-AF65-F5344CB8AC3E}">
        <p14:creationId xmlns:p14="http://schemas.microsoft.com/office/powerpoint/2010/main" val="2749095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2281" y="994762"/>
            <a:ext cx="9144000" cy="2959399"/>
          </a:xfrm>
        </p:spPr>
        <p:txBody>
          <a:bodyPr>
            <a:normAutofit fontScale="90000"/>
          </a:bodyPr>
          <a:lstStyle/>
          <a:p>
            <a:r>
              <a:rPr lang="en-US" dirty="0" smtClean="0">
                <a:latin typeface="Arial" panose="020B0604020202020204" pitchFamily="34" charset="0"/>
                <a:cs typeface="Arial" panose="020B0604020202020204" pitchFamily="34" charset="0"/>
              </a:rPr>
              <a:t>Practice 7.</a:t>
            </a:r>
            <a:br>
              <a:rPr lang="en-US" dirty="0" smtClean="0">
                <a:latin typeface="Arial" panose="020B0604020202020204" pitchFamily="34" charset="0"/>
                <a:cs typeface="Arial" panose="020B0604020202020204" pitchFamily="34" charset="0"/>
              </a:rPr>
            </a:br>
            <a:r>
              <a:rPr lang="en-US" b="1" dirty="0"/>
              <a:t>Calculation of the sorption process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ru-RU" sz="4000"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p:txBody>
          <a:bodyPr/>
          <a:lstStyle/>
          <a:p>
            <a:r>
              <a:rPr lang="en-US" dirty="0" smtClean="0"/>
              <a:t> </a:t>
            </a:r>
            <a:endParaRPr lang="ru-RU" dirty="0"/>
          </a:p>
        </p:txBody>
      </p:sp>
    </p:spTree>
    <p:extLst>
      <p:ext uri="{BB962C8B-B14F-4D97-AF65-F5344CB8AC3E}">
        <p14:creationId xmlns:p14="http://schemas.microsoft.com/office/powerpoint/2010/main" val="274810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515" y="772448"/>
            <a:ext cx="10515600" cy="1325563"/>
          </a:xfrm>
        </p:spPr>
        <p:txBody>
          <a:bodyPr>
            <a:normAutofit fontScale="90000"/>
          </a:bodyPr>
          <a:lstStyle/>
          <a:p>
            <a:r>
              <a:rPr lang="en-US" dirty="0">
                <a:solidFill>
                  <a:srgbClr val="FF0000"/>
                </a:solidFill>
                <a:latin typeface="Arial" panose="020B0604020202020204" pitchFamily="34" charset="0"/>
                <a:cs typeface="Arial" panose="020B0604020202020204" pitchFamily="34" charset="0"/>
              </a:rPr>
              <a:t>ION EXCHANGE </a:t>
            </a:r>
            <a:r>
              <a:rPr lang="en-US" dirty="0">
                <a:latin typeface="Arial" panose="020B0604020202020204" pitchFamily="34" charset="0"/>
                <a:cs typeface="Arial" panose="020B0604020202020204" pitchFamily="34" charset="0"/>
              </a:rPr>
              <a:t>Calculations of extraction and ion exchange parameters for the extraction of non-ferrous </a:t>
            </a:r>
            <a:r>
              <a:rPr lang="en-US" dirty="0" smtClean="0">
                <a:latin typeface="Arial" panose="020B0604020202020204" pitchFamily="34" charset="0"/>
                <a:cs typeface="Arial" panose="020B0604020202020204" pitchFamily="34" charset="0"/>
              </a:rPr>
              <a:t>metals </a:t>
            </a:r>
            <a:br>
              <a:rPr lang="en-US" dirty="0" smtClean="0">
                <a:latin typeface="Arial" panose="020B0604020202020204" pitchFamily="34" charset="0"/>
                <a:cs typeface="Arial" panose="020B0604020202020204" pitchFamily="34" charset="0"/>
              </a:rPr>
            </a:br>
            <a:r>
              <a:rPr lang="en-US" b="1" dirty="0" smtClean="0">
                <a:solidFill>
                  <a:srgbClr val="0000FF"/>
                </a:solidFill>
                <a:latin typeface="Times New Roman" panose="02020603050405020304" pitchFamily="18" charset="0"/>
                <a:ea typeface="Times New Roman" panose="02020603050405020304" pitchFamily="18" charset="0"/>
                <a:cs typeface="Arial" panose="020B0604020202020204" pitchFamily="34" charset="0"/>
              </a:rPr>
              <a:t>Ion </a:t>
            </a:r>
            <a:r>
              <a:rPr lang="en-US" b="1" dirty="0" smtClean="0">
                <a:solidFill>
                  <a:srgbClr val="0000FF"/>
                </a:solidFill>
                <a:latin typeface="Times New Roman" panose="02020603050405020304" pitchFamily="18" charset="0"/>
                <a:ea typeface="Times New Roman" panose="02020603050405020304" pitchFamily="18" charset="0"/>
                <a:cs typeface="Arial" panose="020B0604020202020204" pitchFamily="34" charset="0"/>
              </a:rPr>
              <a:t>exchange</a:t>
            </a:r>
            <a:endParaRPr lang="ru-RU" dirty="0"/>
          </a:p>
        </p:txBody>
      </p:sp>
      <p:sp>
        <p:nvSpPr>
          <p:cNvPr id="3" name="Объект 2"/>
          <p:cNvSpPr>
            <a:spLocks noGrp="1"/>
          </p:cNvSpPr>
          <p:nvPr>
            <p:ph idx="1"/>
          </p:nvPr>
        </p:nvSpPr>
        <p:spPr>
          <a:xfrm>
            <a:off x="329515" y="2988837"/>
            <a:ext cx="7216343" cy="3562692"/>
          </a:xfrm>
        </p:spPr>
        <p:txBody>
          <a:bodyPr>
            <a:noAutofit/>
          </a:bodyPr>
          <a:lstStyle/>
          <a:p>
            <a:pPr marL="0" indent="0" algn="just">
              <a:lnSpc>
                <a:spcPct val="150000"/>
              </a:lnSpc>
              <a:spcAft>
                <a:spcPts val="0"/>
              </a:spcAft>
              <a:buNone/>
            </a:pPr>
            <a:r>
              <a:rPr lang="en-US" sz="1400" b="1" dirty="0">
                <a:latin typeface="Arial" panose="020B0604020202020204" pitchFamily="34" charset="0"/>
                <a:ea typeface="Times New Roman" panose="02020603050405020304" pitchFamily="18" charset="0"/>
                <a:cs typeface="Arial" panose="020B0604020202020204" pitchFamily="34" charset="0"/>
              </a:rPr>
              <a:t> </a:t>
            </a:r>
            <a:r>
              <a:rPr lang="en-US" sz="1400" b="1" dirty="0" smtClean="0">
                <a:latin typeface="Arial" panose="020B0604020202020204" pitchFamily="34" charset="0"/>
                <a:ea typeface="Times New Roman" panose="02020603050405020304" pitchFamily="18" charset="0"/>
                <a:cs typeface="Arial" panose="020B0604020202020204" pitchFamily="34" charset="0"/>
              </a:rPr>
              <a:t>The </a:t>
            </a:r>
            <a:r>
              <a:rPr lang="en-US" sz="1400" b="1" dirty="0">
                <a:latin typeface="Arial" panose="020B0604020202020204" pitchFamily="34" charset="0"/>
                <a:ea typeface="Times New Roman" panose="02020603050405020304" pitchFamily="18" charset="0"/>
                <a:cs typeface="Arial" panose="020B0604020202020204" pitchFamily="34" charset="0"/>
              </a:rPr>
              <a:t>ion exchange process is based on the ability of some substances to adsorb ions from a solution and to release ions with the same charge back to the solution </a:t>
            </a:r>
            <a:r>
              <a:rPr lang="en-US" sz="1400" b="1" dirty="0" smtClean="0">
                <a:latin typeface="Arial" panose="020B0604020202020204" pitchFamily="34" charset="0"/>
                <a:ea typeface="Times New Roman" panose="02020603050405020304" pitchFamily="18" charset="0"/>
                <a:cs typeface="Arial" panose="020B0604020202020204" pitchFamily="34" charset="0"/>
              </a:rPr>
              <a:t>(Fig. 6.1). </a:t>
            </a:r>
            <a:r>
              <a:rPr lang="en-US" sz="1400" b="1" dirty="0">
                <a:latin typeface="Arial" panose="020B0604020202020204" pitchFamily="34" charset="0"/>
                <a:ea typeface="Times New Roman" panose="02020603050405020304" pitchFamily="18" charset="0"/>
                <a:cs typeface="Arial" panose="020B0604020202020204" pitchFamily="34" charset="0"/>
              </a:rPr>
              <a:t>These substances are called </a:t>
            </a:r>
            <a:r>
              <a:rPr lang="en-US" sz="1400" b="1" u="sng" dirty="0">
                <a:latin typeface="Arial" panose="020B0604020202020204" pitchFamily="34" charset="0"/>
                <a:ea typeface="Times New Roman" panose="02020603050405020304" pitchFamily="18" charset="0"/>
                <a:cs typeface="Arial" panose="020B0604020202020204" pitchFamily="34" charset="0"/>
              </a:rPr>
              <a:t>ion exchangers</a:t>
            </a:r>
            <a:r>
              <a:rPr lang="en-US" sz="1400" b="1" dirty="0">
                <a:latin typeface="Arial" panose="020B0604020202020204" pitchFamily="34" charset="0"/>
                <a:ea typeface="Times New Roman" panose="02020603050405020304" pitchFamily="18" charset="0"/>
                <a:cs typeface="Arial" panose="020B0604020202020204" pitchFamily="34" charset="0"/>
              </a:rPr>
              <a:t>. Ion exchangers (</a:t>
            </a:r>
            <a:r>
              <a:rPr lang="en-US" sz="1400" b="1" dirty="0" err="1">
                <a:latin typeface="Arial" panose="020B0604020202020204" pitchFamily="34" charset="0"/>
                <a:ea typeface="Times New Roman" panose="02020603050405020304" pitchFamily="18" charset="0"/>
                <a:cs typeface="Arial" panose="020B0604020202020204" pitchFamily="34" charset="0"/>
              </a:rPr>
              <a:t>ionexes</a:t>
            </a:r>
            <a:r>
              <a:rPr lang="en-US" sz="1400" b="1" dirty="0">
                <a:latin typeface="Arial" panose="020B0604020202020204" pitchFamily="34" charset="0"/>
                <a:ea typeface="Times New Roman" panose="02020603050405020304" pitchFamily="18" charset="0"/>
                <a:cs typeface="Arial" panose="020B0604020202020204" pitchFamily="34" charset="0"/>
              </a:rPr>
              <a:t>) are dissoluble high molecular solid compounds containing active groups able to exchange ions for ions of dissolved electrolytes. According to the type of the exchanged electrons, they are denoted as </a:t>
            </a:r>
            <a:r>
              <a:rPr lang="en-US" sz="1400" b="1" u="sng" dirty="0" err="1">
                <a:latin typeface="Arial" panose="020B0604020202020204" pitchFamily="34" charset="0"/>
                <a:ea typeface="Times New Roman" panose="02020603050405020304" pitchFamily="18" charset="0"/>
                <a:cs typeface="Arial" panose="020B0604020202020204" pitchFamily="34" charset="0"/>
              </a:rPr>
              <a:t>catexes</a:t>
            </a:r>
            <a:r>
              <a:rPr lang="en-US" sz="1400" b="1" dirty="0">
                <a:latin typeface="Arial" panose="020B0604020202020204" pitchFamily="34" charset="0"/>
                <a:ea typeface="Times New Roman" panose="02020603050405020304" pitchFamily="18" charset="0"/>
                <a:cs typeface="Arial" panose="020B0604020202020204" pitchFamily="34" charset="0"/>
              </a:rPr>
              <a:t> (</a:t>
            </a:r>
            <a:r>
              <a:rPr lang="en-US" sz="1400" b="1" dirty="0" smtClean="0">
                <a:latin typeface="Arial" panose="020B0604020202020204" pitchFamily="34" charset="0"/>
                <a:ea typeface="Times New Roman" panose="02020603050405020304" pitchFamily="18" charset="0"/>
                <a:cs typeface="Arial" panose="020B0604020202020204" pitchFamily="34" charset="0"/>
              </a:rPr>
              <a:t>cation </a:t>
            </a:r>
            <a:r>
              <a:rPr lang="en-US" sz="1400" b="1" u="sng" dirty="0" smtClean="0">
                <a:latin typeface="Arial" panose="020B0604020202020204" pitchFamily="34" charset="0"/>
                <a:ea typeface="Times New Roman" panose="02020603050405020304" pitchFamily="18" charset="0"/>
                <a:cs typeface="Arial" panose="020B0604020202020204" pitchFamily="34" charset="0"/>
              </a:rPr>
              <a:t>exchanger</a:t>
            </a:r>
            <a:r>
              <a:rPr lang="en-US" sz="1400" b="1" dirty="0" smtClean="0">
                <a:latin typeface="Arial" panose="020B0604020202020204" pitchFamily="34" charset="0"/>
                <a:ea typeface="Times New Roman" panose="02020603050405020304" pitchFamily="18" charset="0"/>
                <a:cs typeface="Arial" panose="020B0604020202020204" pitchFamily="34" charset="0"/>
              </a:rPr>
              <a:t>s</a:t>
            </a:r>
            <a:r>
              <a:rPr lang="en-US" sz="1400" b="1" dirty="0">
                <a:latin typeface="Arial" panose="020B0604020202020204" pitchFamily="34" charset="0"/>
                <a:ea typeface="Times New Roman" panose="02020603050405020304" pitchFamily="18" charset="0"/>
                <a:cs typeface="Arial" panose="020B0604020202020204" pitchFamily="34" charset="0"/>
              </a:rPr>
              <a:t>) and </a:t>
            </a:r>
            <a:r>
              <a:rPr lang="en-US" sz="1400" b="1" u="sng" dirty="0" err="1">
                <a:latin typeface="Arial" panose="020B0604020202020204" pitchFamily="34" charset="0"/>
                <a:ea typeface="Times New Roman" panose="02020603050405020304" pitchFamily="18" charset="0"/>
                <a:cs typeface="Arial" panose="020B0604020202020204" pitchFamily="34" charset="0"/>
              </a:rPr>
              <a:t>anexes</a:t>
            </a:r>
            <a:r>
              <a:rPr lang="en-US" sz="1400" b="1" dirty="0">
                <a:latin typeface="Arial" panose="020B0604020202020204" pitchFamily="34" charset="0"/>
                <a:ea typeface="Times New Roman" panose="02020603050405020304" pitchFamily="18" charset="0"/>
                <a:cs typeface="Arial" panose="020B0604020202020204" pitchFamily="34" charset="0"/>
              </a:rPr>
              <a:t> (</a:t>
            </a:r>
            <a:r>
              <a:rPr lang="en-US" sz="1400" b="1" dirty="0" smtClean="0">
                <a:latin typeface="Arial" panose="020B0604020202020204" pitchFamily="34" charset="0"/>
                <a:ea typeface="Times New Roman" panose="02020603050405020304" pitchFamily="18" charset="0"/>
                <a:cs typeface="Arial" panose="020B0604020202020204" pitchFamily="34" charset="0"/>
              </a:rPr>
              <a:t>anion </a:t>
            </a:r>
            <a:r>
              <a:rPr lang="en-US" sz="1400" b="1" u="sng" dirty="0" smtClean="0">
                <a:latin typeface="Arial" panose="020B0604020202020204" pitchFamily="34" charset="0"/>
                <a:ea typeface="Times New Roman" panose="02020603050405020304" pitchFamily="18" charset="0"/>
                <a:cs typeface="Arial" panose="020B0604020202020204" pitchFamily="34" charset="0"/>
              </a:rPr>
              <a:t>exchanger</a:t>
            </a:r>
            <a:r>
              <a:rPr lang="en-US" sz="1400" b="1" dirty="0" smtClean="0">
                <a:latin typeface="Arial" panose="020B0604020202020204" pitchFamily="34" charset="0"/>
                <a:ea typeface="Times New Roman" panose="02020603050405020304" pitchFamily="18" charset="0"/>
                <a:cs typeface="Arial" panose="020B0604020202020204" pitchFamily="34" charset="0"/>
              </a:rPr>
              <a:t>s</a:t>
            </a:r>
            <a:r>
              <a:rPr lang="en-US" sz="1400" b="1" dirty="0">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50000"/>
              </a:lnSpc>
              <a:spcAft>
                <a:spcPts val="0"/>
              </a:spcAft>
              <a:buNone/>
            </a:pPr>
            <a:r>
              <a:rPr lang="en-US" sz="1400" b="1" dirty="0" smtClean="0">
                <a:latin typeface="Arial" panose="020B0604020202020204" pitchFamily="34" charset="0"/>
                <a:ea typeface="Times New Roman" panose="02020603050405020304" pitchFamily="18" charset="0"/>
                <a:cs typeface="Arial" panose="020B0604020202020204" pitchFamily="34" charset="0"/>
              </a:rPr>
              <a:t>In </a:t>
            </a:r>
            <a:r>
              <a:rPr lang="en-US" sz="1400" b="1" dirty="0">
                <a:latin typeface="Arial" panose="020B0604020202020204" pitchFamily="34" charset="0"/>
                <a:ea typeface="Times New Roman" panose="02020603050405020304" pitchFamily="18" charset="0"/>
                <a:cs typeface="Arial" panose="020B0604020202020204" pitchFamily="34" charset="0"/>
              </a:rPr>
              <a:t>hydrometallurgy, </a:t>
            </a:r>
            <a:r>
              <a:rPr lang="en-US" sz="1400" b="1" dirty="0" err="1">
                <a:latin typeface="Arial" panose="020B0604020202020204" pitchFamily="34" charset="0"/>
                <a:ea typeface="Times New Roman" panose="02020603050405020304" pitchFamily="18" charset="0"/>
                <a:cs typeface="Arial" panose="020B0604020202020204" pitchFamily="34" charset="0"/>
              </a:rPr>
              <a:t>ionexes</a:t>
            </a:r>
            <a:r>
              <a:rPr lang="en-US" sz="1400" b="1" dirty="0">
                <a:latin typeface="Arial" panose="020B0604020202020204" pitchFamily="34" charset="0"/>
                <a:ea typeface="Times New Roman" panose="02020603050405020304" pitchFamily="18" charset="0"/>
                <a:cs typeface="Arial" panose="020B0604020202020204" pitchFamily="34" charset="0"/>
              </a:rPr>
              <a:t> are applied especially for sorption of metals from highly diluted solutions, such as mine waters, waste waters from productions and leachates with low metals contents, further for sorption from mashes, for separation of chemically similar metals etc</a:t>
            </a:r>
            <a:r>
              <a:rPr lang="en-US" sz="1400" b="1" dirty="0" smtClean="0">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50000"/>
              </a:lnSpc>
              <a:spcAft>
                <a:spcPts val="0"/>
              </a:spcAft>
              <a:buNone/>
            </a:pPr>
            <a:endParaRPr lang="en-US" sz="1400" b="1"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ru-RU" sz="14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7870054" y="1983870"/>
            <a:ext cx="4539050" cy="2993586"/>
          </a:xfrm>
          <a:prstGeom prst="rect">
            <a:avLst/>
          </a:prstGeom>
        </p:spPr>
      </p:pic>
      <p:sp>
        <p:nvSpPr>
          <p:cNvPr id="5" name="Прямоугольник 4"/>
          <p:cNvSpPr/>
          <p:nvPr/>
        </p:nvSpPr>
        <p:spPr>
          <a:xfrm>
            <a:off x="9535185" y="4888984"/>
            <a:ext cx="979755" cy="369332"/>
          </a:xfrm>
          <a:prstGeom prst="rect">
            <a:avLst/>
          </a:prstGeom>
        </p:spPr>
        <p:txBody>
          <a:bodyPr wrap="non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Fig. 6.1</a:t>
            </a:r>
            <a:endParaRPr lang="ru-RU" dirty="0"/>
          </a:p>
        </p:txBody>
      </p:sp>
    </p:spTree>
    <p:extLst>
      <p:ext uri="{BB962C8B-B14F-4D97-AF65-F5344CB8AC3E}">
        <p14:creationId xmlns:p14="http://schemas.microsoft.com/office/powerpoint/2010/main" val="428573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6352" y="326339"/>
            <a:ext cx="10515600" cy="5843802"/>
          </a:xfrm>
        </p:spPr>
        <p:txBody>
          <a:bodyPr>
            <a:noAutofit/>
          </a:bodyPr>
          <a:lstStyle/>
          <a:p>
            <a:pPr marL="0" indent="0">
              <a:buNone/>
            </a:pPr>
            <a:r>
              <a:rPr lang="en-US" sz="1600" b="1" dirty="0" err="1">
                <a:latin typeface="Arial" panose="020B0604020202020204" pitchFamily="34" charset="0"/>
                <a:cs typeface="Arial" panose="020B0604020202020204" pitchFamily="34" charset="0"/>
              </a:rPr>
              <a:t>Catexes</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(cation exchangers) usually </a:t>
            </a:r>
            <a:r>
              <a:rPr lang="en-US" sz="1600" b="1" dirty="0">
                <a:latin typeface="Arial" panose="020B0604020202020204" pitchFamily="34" charset="0"/>
                <a:cs typeface="Arial" panose="020B0604020202020204" pitchFamily="34" charset="0"/>
              </a:rPr>
              <a:t>substitute their hydrogen cations for an equivalent amount of other cations present in the liquid phase. A typical reaction of cations exchange is:</a:t>
            </a:r>
          </a:p>
          <a:p>
            <a:pPr marL="0" indent="0" algn="ctr">
              <a:buNone/>
            </a:pPr>
            <a:r>
              <a:rPr lang="en-US" sz="1600" b="1" dirty="0" smtClean="0">
                <a:solidFill>
                  <a:srgbClr val="FF0000"/>
                </a:solidFill>
                <a:latin typeface="Arial" panose="020B0604020202020204" pitchFamily="34" charset="0"/>
                <a:cs typeface="Arial" panose="020B0604020202020204" pitchFamily="34" charset="0"/>
              </a:rPr>
              <a:t>HR </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NaCl</a:t>
            </a:r>
            <a:r>
              <a:rPr lang="en-US" sz="1600" b="1" dirty="0">
                <a:solidFill>
                  <a:srgbClr val="FF0000"/>
                </a:solidFill>
                <a:latin typeface="Arial" panose="020B0604020202020204" pitchFamily="34" charset="0"/>
                <a:cs typeface="Arial" panose="020B0604020202020204" pitchFamily="34" charset="0"/>
              </a:rPr>
              <a:t>	</a:t>
            </a:r>
            <a:r>
              <a:rPr lang="en-US" sz="1600" b="1" dirty="0" smtClean="0">
                <a:solidFill>
                  <a:srgbClr val="FF0000"/>
                </a:solidFill>
                <a:latin typeface="Arial" panose="020B0604020202020204" pitchFamily="34" charset="0"/>
                <a:cs typeface="Arial" panose="020B0604020202020204" pitchFamily="34" charset="0"/>
              </a:rPr>
              <a:t>= </a:t>
            </a:r>
            <a:r>
              <a:rPr lang="en-US" sz="1600" b="1" dirty="0" err="1" smtClean="0">
                <a:solidFill>
                  <a:srgbClr val="FF0000"/>
                </a:solidFill>
                <a:latin typeface="Arial" panose="020B0604020202020204" pitchFamily="34" charset="0"/>
                <a:cs typeface="Arial" panose="020B0604020202020204" pitchFamily="34" charset="0"/>
              </a:rPr>
              <a:t>NaR</a:t>
            </a:r>
            <a:r>
              <a:rPr lang="en-US" sz="1600" b="1" dirty="0" smtClean="0">
                <a:solidFill>
                  <a:srgbClr val="FF0000"/>
                </a:solidFill>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HCl</a:t>
            </a:r>
            <a:endParaRPr lang="en-US" sz="1600" b="1" dirty="0">
              <a:solidFill>
                <a:srgbClr val="FF0000"/>
              </a:solidFill>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where </a:t>
            </a:r>
            <a:r>
              <a:rPr lang="en-US" sz="1600" b="1" dirty="0">
                <a:solidFill>
                  <a:srgbClr val="FF0000"/>
                </a:solidFill>
                <a:latin typeface="Arial" panose="020B0604020202020204" pitchFamily="34" charset="0"/>
                <a:cs typeface="Arial" panose="020B0604020202020204" pitchFamily="34" charset="0"/>
              </a:rPr>
              <a:t>R denotes the </a:t>
            </a:r>
            <a:r>
              <a:rPr lang="en-US" sz="1600" b="1" dirty="0" err="1">
                <a:solidFill>
                  <a:srgbClr val="FF0000"/>
                </a:solidFill>
                <a:latin typeface="Arial" panose="020B0604020202020204" pitchFamily="34" charset="0"/>
                <a:cs typeface="Arial" panose="020B0604020202020204" pitchFamily="34" charset="0"/>
              </a:rPr>
              <a:t>catex</a:t>
            </a:r>
            <a:r>
              <a:rPr lang="en-US" sz="1600" b="1" dirty="0">
                <a:solidFill>
                  <a:srgbClr val="FF0000"/>
                </a:solidFill>
                <a:latin typeface="Arial" panose="020B0604020202020204" pitchFamily="34" charset="0"/>
                <a:cs typeface="Arial" panose="020B0604020202020204" pitchFamily="34" charset="0"/>
              </a:rPr>
              <a:t> body</a:t>
            </a:r>
            <a:r>
              <a:rPr lang="en-US" sz="1600" b="1" dirty="0">
                <a:latin typeface="Arial" panose="020B0604020202020204" pitchFamily="34" charset="0"/>
                <a:cs typeface="Arial" panose="020B0604020202020204" pitchFamily="34" charset="0"/>
              </a:rPr>
              <a:t>, which is actually </a:t>
            </a:r>
            <a:r>
              <a:rPr lang="en-US" sz="1600" b="1" dirty="0">
                <a:solidFill>
                  <a:srgbClr val="FF0000"/>
                </a:solidFill>
                <a:latin typeface="Arial" panose="020B0604020202020204" pitchFamily="34" charset="0"/>
                <a:cs typeface="Arial" panose="020B0604020202020204" pitchFamily="34" charset="0"/>
              </a:rPr>
              <a:t>a macro-anion</a:t>
            </a:r>
            <a:r>
              <a:rPr lang="en-US" sz="1600" b="1" dirty="0">
                <a:latin typeface="Arial" panose="020B0604020202020204" pitchFamily="34" charset="0"/>
                <a:cs typeface="Arial" panose="020B0604020202020204" pitchFamily="34" charset="0"/>
              </a:rPr>
              <a:t>.</a:t>
            </a:r>
          </a:p>
          <a:p>
            <a:pPr marL="0" indent="0">
              <a:buNone/>
            </a:pPr>
            <a:r>
              <a:rPr lang="en-US" sz="1600" b="1" dirty="0" smtClean="0">
                <a:latin typeface="Arial" panose="020B0604020202020204" pitchFamily="34" charset="0"/>
                <a:cs typeface="Arial" panose="020B0604020202020204" pitchFamily="34" charset="0"/>
              </a:rPr>
              <a:t>According </a:t>
            </a:r>
            <a:r>
              <a:rPr lang="en-US" sz="1600" b="1" dirty="0">
                <a:latin typeface="Arial" panose="020B0604020202020204" pitchFamily="34" charset="0"/>
                <a:cs typeface="Arial" panose="020B0604020202020204" pitchFamily="34" charset="0"/>
              </a:rPr>
              <a:t>to their origin and principle, ion exchangers can be divided into the following groups:</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1.	mineral ion exchangers – inorganic</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organic ion exchangers</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There </a:t>
            </a:r>
            <a:r>
              <a:rPr lang="en-US" sz="1600" b="1" dirty="0">
                <a:latin typeface="Arial" panose="020B0604020202020204" pitchFamily="34" charset="0"/>
                <a:cs typeface="Arial" panose="020B0604020202020204" pitchFamily="34" charset="0"/>
              </a:rPr>
              <a:t>are natural and fabricated ion exchangers in both the groups. Among natural inorganic </a:t>
            </a:r>
            <a:r>
              <a:rPr lang="en-US" sz="1600" b="1" dirty="0" err="1">
                <a:latin typeface="Arial" panose="020B0604020202020204" pitchFamily="34" charset="0"/>
                <a:cs typeface="Arial" panose="020B0604020202020204" pitchFamily="34" charset="0"/>
              </a:rPr>
              <a:t>catexes</a:t>
            </a:r>
            <a:r>
              <a:rPr lang="en-US" sz="1600" b="1" dirty="0">
                <a:latin typeface="Arial" panose="020B0604020202020204" pitchFamily="34" charset="0"/>
                <a:cs typeface="Arial" panose="020B0604020202020204" pitchFamily="34" charset="0"/>
              </a:rPr>
              <a:t> are </a:t>
            </a:r>
            <a:r>
              <a:rPr lang="en-US" sz="1600" b="1" dirty="0" err="1">
                <a:latin typeface="Arial" panose="020B0604020202020204" pitchFamily="34" charset="0"/>
                <a:cs typeface="Arial" panose="020B0604020202020204" pitchFamily="34" charset="0"/>
              </a:rPr>
              <a:t>aluminosilicates</a:t>
            </a:r>
            <a:r>
              <a:rPr lang="en-US" sz="1600" b="1" dirty="0">
                <a:latin typeface="Arial" panose="020B0604020202020204" pitchFamily="34" charset="0"/>
                <a:cs typeface="Arial" panose="020B0604020202020204" pitchFamily="34" charset="0"/>
              </a:rPr>
              <a:t> belonging to the mineralogical groups of hydrated micas, montmorillonites or zeolites. Comparing to synthetic </a:t>
            </a:r>
            <a:r>
              <a:rPr lang="en-US" sz="1600" b="1" dirty="0" err="1">
                <a:latin typeface="Arial" panose="020B0604020202020204" pitchFamily="34" charset="0"/>
                <a:cs typeface="Arial" panose="020B0604020202020204" pitchFamily="34" charset="0"/>
              </a:rPr>
              <a:t>catexes</a:t>
            </a:r>
            <a:r>
              <a:rPr lang="en-US" sz="1600" b="1" dirty="0">
                <a:latin typeface="Arial" panose="020B0604020202020204" pitchFamily="34" charset="0"/>
                <a:cs typeface="Arial" panose="020B0604020202020204" pitchFamily="34" charset="0"/>
              </a:rPr>
              <a:t> they have relatively low capacities. </a:t>
            </a:r>
            <a:endParaRPr lang="en-US" sz="1600" b="1" dirty="0" smtClean="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general formula of zeolite is:</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MeO.Al2O3.nSiO2.Mh2o         where </a:t>
            </a:r>
            <a:r>
              <a:rPr lang="en-US" sz="1600" b="1" dirty="0">
                <a:latin typeface="Arial" panose="020B0604020202020204" pitchFamily="34" charset="0"/>
                <a:cs typeface="Arial" panose="020B0604020202020204" pitchFamily="34" charset="0"/>
              </a:rPr>
              <a:t>Me can be Li, Na, K, Ca, Ba.</a:t>
            </a:r>
          </a:p>
          <a:p>
            <a:endParaRPr lang="en-US"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08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956777" y="422791"/>
            <a:ext cx="10397023" cy="5811838"/>
          </a:xfrm>
          <a:prstGeom prst="rect">
            <a:avLst/>
          </a:prstGeom>
        </p:spPr>
      </p:pic>
      <p:sp>
        <p:nvSpPr>
          <p:cNvPr id="6" name="Прямоугольник 5"/>
          <p:cNvSpPr/>
          <p:nvPr/>
        </p:nvSpPr>
        <p:spPr>
          <a:xfrm>
            <a:off x="5235156" y="858629"/>
            <a:ext cx="2014141" cy="338554"/>
          </a:xfrm>
          <a:prstGeom prst="rect">
            <a:avLst/>
          </a:prstGeom>
        </p:spPr>
        <p:txBody>
          <a:bodyPr wrap="square">
            <a:spAutoFit/>
          </a:bodyPr>
          <a:lstStyle/>
          <a:p>
            <a:r>
              <a:rPr lang="en-US" sz="16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Ion exchangers </a:t>
            </a:r>
            <a:endParaRPr lang="ru-RU" sz="1600" dirty="0">
              <a:solidFill>
                <a:schemeClr val="bg1"/>
              </a:solidFill>
            </a:endParaRPr>
          </a:p>
        </p:txBody>
      </p:sp>
    </p:spTree>
    <p:extLst>
      <p:ext uri="{BB962C8B-B14F-4D97-AF65-F5344CB8AC3E}">
        <p14:creationId xmlns:p14="http://schemas.microsoft.com/office/powerpoint/2010/main" val="236427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a:latin typeface="TimesLTStd-BoldItalic"/>
              </a:rPr>
              <a:t>Ion Exchange Process</a:t>
            </a:r>
            <a:endParaRPr lang="ru-RU" dirty="0"/>
          </a:p>
        </p:txBody>
      </p:sp>
      <p:sp>
        <p:nvSpPr>
          <p:cNvPr id="3" name="Объект 2"/>
          <p:cNvSpPr>
            <a:spLocks noGrp="1"/>
          </p:cNvSpPr>
          <p:nvPr>
            <p:ph idx="1"/>
          </p:nvPr>
        </p:nvSpPr>
        <p:spPr>
          <a:xfrm>
            <a:off x="665206" y="1496111"/>
            <a:ext cx="7589108" cy="4351338"/>
          </a:xfrm>
        </p:spPr>
        <p:txBody>
          <a:bodyPr>
            <a:noAutofit/>
          </a:bodyPr>
          <a:lstStyle/>
          <a:p>
            <a:pPr marL="0" indent="0">
              <a:buNone/>
            </a:pPr>
            <a:r>
              <a:rPr lang="en-US" sz="1600" dirty="0" smtClean="0">
                <a:latin typeface="Arial" panose="020B0604020202020204" pitchFamily="34" charset="0"/>
                <a:cs typeface="Arial" panose="020B0604020202020204" pitchFamily="34" charset="0"/>
              </a:rPr>
              <a:t>Ion </a:t>
            </a:r>
            <a:r>
              <a:rPr lang="en-US" sz="1600" dirty="0">
                <a:latin typeface="Arial" panose="020B0604020202020204" pitchFamily="34" charset="0"/>
                <a:cs typeface="Arial" panose="020B0604020202020204" pitchFamily="34" charset="0"/>
              </a:rPr>
              <a:t>exchange is carried out in two </a:t>
            </a:r>
            <a:r>
              <a:rPr lang="en-US" sz="1600" dirty="0" smtClean="0">
                <a:latin typeface="Arial" panose="020B0604020202020204" pitchFamily="34" charset="0"/>
                <a:cs typeface="Arial" panose="020B0604020202020204" pitchFamily="34" charset="0"/>
              </a:rPr>
              <a:t>steps namely </a:t>
            </a:r>
            <a:r>
              <a:rPr lang="en-US" sz="1600" b="1" dirty="0">
                <a:solidFill>
                  <a:srgbClr val="FF0000"/>
                </a:solidFill>
                <a:latin typeface="Arial" panose="020B0604020202020204" pitchFamily="34" charset="0"/>
                <a:cs typeface="Arial" panose="020B0604020202020204" pitchFamily="34" charset="0"/>
              </a:rPr>
              <a:t>“sorption” and “elution”. </a:t>
            </a:r>
            <a:endParaRPr lang="en-US" sz="1600" b="1" dirty="0" smtClean="0">
              <a:solidFill>
                <a:srgbClr val="FF0000"/>
              </a:solidFill>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the first step, the solution containing ions of interest</a:t>
            </a:r>
          </a:p>
          <a:p>
            <a:pPr marL="0" indent="0">
              <a:buNone/>
            </a:pPr>
            <a:r>
              <a:rPr lang="en-US" sz="1600" dirty="0">
                <a:latin typeface="Arial" panose="020B0604020202020204" pitchFamily="34" charset="0"/>
                <a:cs typeface="Arial" panose="020B0604020202020204" pitchFamily="34" charset="0"/>
              </a:rPr>
              <a:t>is allowed to pass through a column filled with grains of a resin in an appropriate</a:t>
            </a:r>
          </a:p>
          <a:p>
            <a:pPr marL="0" indent="0">
              <a:buNone/>
            </a:pPr>
            <a:r>
              <a:rPr lang="en-US" sz="1600" dirty="0">
                <a:latin typeface="Arial" panose="020B0604020202020204" pitchFamily="34" charset="0"/>
                <a:cs typeface="Arial" panose="020B0604020202020204" pitchFamily="34" charset="0"/>
              </a:rPr>
              <a:t>form. </a:t>
            </a: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During </a:t>
            </a:r>
            <a:r>
              <a:rPr lang="en-US" sz="1600" dirty="0">
                <a:latin typeface="Arial" panose="020B0604020202020204" pitchFamily="34" charset="0"/>
                <a:cs typeface="Arial" panose="020B0604020202020204" pitchFamily="34" charset="0"/>
              </a:rPr>
              <a:t>the downward movement in the column, the ions of the same charge as</a:t>
            </a:r>
          </a:p>
          <a:p>
            <a:pPr marL="0" indent="0">
              <a:buNone/>
            </a:pPr>
            <a:r>
              <a:rPr lang="en-US" sz="1600" dirty="0">
                <a:latin typeface="Arial" panose="020B0604020202020204" pitchFamily="34" charset="0"/>
                <a:cs typeface="Arial" panose="020B0604020202020204" pitchFamily="34" charset="0"/>
              </a:rPr>
              <a:t>those on the resin are taken up (</a:t>
            </a:r>
            <a:r>
              <a:rPr lang="en-US" sz="1600" dirty="0" err="1">
                <a:latin typeface="Arial" panose="020B0604020202020204" pitchFamily="34" charset="0"/>
                <a:cs typeface="Arial" panose="020B0604020202020204" pitchFamily="34" charset="0"/>
              </a:rPr>
              <a:t>sorbed</a:t>
            </a:r>
            <a:r>
              <a:rPr lang="en-US" sz="1600" dirty="0">
                <a:latin typeface="Arial" panose="020B0604020202020204" pitchFamily="34" charset="0"/>
                <a:cs typeface="Arial" panose="020B0604020202020204" pitchFamily="34" charset="0"/>
              </a:rPr>
              <a:t>) by the resin and the depleted solution flows </a:t>
            </a:r>
            <a:r>
              <a:rPr lang="en-US" sz="1600" dirty="0" smtClean="0">
                <a:latin typeface="Arial" panose="020B0604020202020204" pitchFamily="34" charset="0"/>
                <a:cs typeface="Arial" panose="020B0604020202020204" pitchFamily="34" charset="0"/>
              </a:rPr>
              <a:t>out  of </a:t>
            </a:r>
            <a:r>
              <a:rPr lang="en-US" sz="1600" dirty="0">
                <a:latin typeface="Arial" panose="020B0604020202020204" pitchFamily="34" charset="0"/>
                <a:cs typeface="Arial" panose="020B0604020202020204" pitchFamily="34" charset="0"/>
              </a:rPr>
              <a:t>the column. In the second step, the ions retained by the resin are recovered by </a:t>
            </a:r>
            <a:r>
              <a:rPr lang="en-US" sz="1600" dirty="0" smtClean="0">
                <a:latin typeface="Arial" panose="020B0604020202020204" pitchFamily="34" charset="0"/>
                <a:cs typeface="Arial" panose="020B0604020202020204" pitchFamily="34" charset="0"/>
              </a:rPr>
              <a:t>percolating a </a:t>
            </a:r>
            <a:r>
              <a:rPr lang="en-US" sz="1600" dirty="0">
                <a:latin typeface="Arial" panose="020B0604020202020204" pitchFamily="34" charset="0"/>
                <a:cs typeface="Arial" panose="020B0604020202020204" pitchFamily="34" charset="0"/>
              </a:rPr>
              <a:t>suitable solvent (water, appropriate acidic or alkaline solution) through </a:t>
            </a:r>
            <a:r>
              <a:rPr lang="en-US" sz="1600" dirty="0" smtClean="0">
                <a:latin typeface="Arial" panose="020B0604020202020204" pitchFamily="34" charset="0"/>
                <a:cs typeface="Arial" panose="020B0604020202020204" pitchFamily="34" charset="0"/>
              </a:rPr>
              <a:t>the bed</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liquid eluted from the column contains the desired ions. </a:t>
            </a: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Therefore</a:t>
            </a:r>
            <a:r>
              <a:rPr lang="en-US" sz="1600" dirty="0">
                <a:latin typeface="Arial" panose="020B0604020202020204" pitchFamily="34" charset="0"/>
                <a:cs typeface="Arial" panose="020B0604020202020204" pitchFamily="34" charset="0"/>
              </a:rPr>
              <a:t>, elution </a:t>
            </a:r>
            <a:r>
              <a:rPr lang="en-US" sz="1600" dirty="0" smtClean="0">
                <a:latin typeface="Arial" panose="020B0604020202020204" pitchFamily="34" charset="0"/>
                <a:cs typeface="Arial" panose="020B0604020202020204" pitchFamily="34" charset="0"/>
              </a:rPr>
              <a:t>is just </a:t>
            </a:r>
            <a:r>
              <a:rPr lang="en-US" sz="1600" dirty="0">
                <a:latin typeface="Arial" panose="020B0604020202020204" pitchFamily="34" charset="0"/>
                <a:cs typeface="Arial" panose="020B0604020202020204" pitchFamily="34" charset="0"/>
              </a:rPr>
              <a:t>the reverse of sorption. A resin can be employed for thousands of cycles. Often the</a:t>
            </a:r>
          </a:p>
          <a:p>
            <a:pPr marL="0" indent="0">
              <a:buNone/>
            </a:pPr>
            <a:r>
              <a:rPr lang="en-US" sz="1600" dirty="0">
                <a:latin typeface="Arial" panose="020B0604020202020204" pitchFamily="34" charset="0"/>
                <a:cs typeface="Arial" panose="020B0604020202020204" pitchFamily="34" charset="0"/>
              </a:rPr>
              <a:t>resin bed is regenerated during elution. When the bed becomes impervious due to pick</a:t>
            </a:r>
          </a:p>
          <a:p>
            <a:pPr marL="0" indent="0">
              <a:buNone/>
            </a:pPr>
            <a:r>
              <a:rPr lang="en-US" sz="1600" dirty="0">
                <a:latin typeface="Arial" panose="020B0604020202020204" pitchFamily="34" charset="0"/>
                <a:cs typeface="Arial" panose="020B0604020202020204" pitchFamily="34" charset="0"/>
              </a:rPr>
              <a:t>up of dust and insoluble matter, a “back-wash” with water is carried out to “loosen”</a:t>
            </a:r>
          </a:p>
          <a:p>
            <a:pPr marL="0" indent="0">
              <a:buNone/>
            </a:pPr>
            <a:r>
              <a:rPr lang="en-US" sz="1600" dirty="0">
                <a:latin typeface="Arial" panose="020B0604020202020204" pitchFamily="34" charset="0"/>
                <a:cs typeface="Arial" panose="020B0604020202020204" pitchFamily="34" charset="0"/>
              </a:rPr>
              <a:t>the bed and to remove mechanically entrapped matter.</a:t>
            </a:r>
            <a:endParaRPr lang="ru-RU" sz="16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171935" y="2278630"/>
            <a:ext cx="3466667" cy="1542857"/>
          </a:xfrm>
          <a:prstGeom prst="rect">
            <a:avLst/>
          </a:prstGeom>
        </p:spPr>
      </p:pic>
    </p:spTree>
    <p:extLst>
      <p:ext uri="{BB962C8B-B14F-4D97-AF65-F5344CB8AC3E}">
        <p14:creationId xmlns:p14="http://schemas.microsoft.com/office/powerpoint/2010/main" val="243618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2211" y="428368"/>
            <a:ext cx="11345562" cy="6176963"/>
          </a:xfrm>
        </p:spPr>
        <p:txBody>
          <a:bodyPr>
            <a:noAutofit/>
          </a:bodyPr>
          <a:lstStyle/>
          <a:p>
            <a:pPr marL="0" indent="0" algn="just">
              <a:buNone/>
            </a:pPr>
            <a:r>
              <a:rPr lang="en-US" sz="1400" b="1" dirty="0">
                <a:latin typeface="Arial" panose="020B0604020202020204" pitchFamily="34" charset="0"/>
                <a:cs typeface="Arial" panose="020B0604020202020204" pitchFamily="34" charset="0"/>
              </a:rPr>
              <a:t>equilibria representing the ion transfer between a solid resin and liquid solution </a:t>
            </a:r>
            <a:r>
              <a:rPr lang="en-US" sz="1400" b="1" dirty="0" smtClean="0">
                <a:latin typeface="Arial" panose="020B0604020202020204" pitchFamily="34" charset="0"/>
                <a:cs typeface="Arial" panose="020B0604020202020204" pitchFamily="34" charset="0"/>
              </a:rPr>
              <a:t>are valid </a:t>
            </a:r>
            <a:r>
              <a:rPr lang="en-US" sz="1400" b="1" dirty="0">
                <a:latin typeface="Arial" panose="020B0604020202020204" pitchFamily="34" charset="0"/>
                <a:cs typeface="Arial" panose="020B0604020202020204" pitchFamily="34" charset="0"/>
              </a:rPr>
              <a:t>only for dilute solutions. The equilibrium constant or the distribution </a:t>
            </a:r>
            <a:r>
              <a:rPr lang="en-US" sz="1400" b="1" dirty="0" smtClean="0">
                <a:latin typeface="Arial" panose="020B0604020202020204" pitchFamily="34" charset="0"/>
                <a:cs typeface="Arial" panose="020B0604020202020204" pitchFamily="34" charset="0"/>
              </a:rPr>
              <a:t>coefficient for </a:t>
            </a:r>
            <a:r>
              <a:rPr lang="en-US" sz="1400" b="1" dirty="0">
                <a:latin typeface="Arial" panose="020B0604020202020204" pitchFamily="34" charset="0"/>
                <a:cs typeface="Arial" panose="020B0604020202020204" pitchFamily="34" charset="0"/>
              </a:rPr>
              <a:t>transfer of any ion, I, taking part in reaction of the type (11.126) or (11.127) may </a:t>
            </a:r>
            <a:r>
              <a:rPr lang="en-US" sz="1400" b="1" dirty="0" smtClean="0">
                <a:latin typeface="Arial" panose="020B0604020202020204" pitchFamily="34" charset="0"/>
                <a:cs typeface="Arial" panose="020B0604020202020204" pitchFamily="34" charset="0"/>
              </a:rPr>
              <a:t>be </a:t>
            </a:r>
            <a:r>
              <a:rPr lang="en-GB" sz="1400" b="1" dirty="0" smtClean="0">
                <a:latin typeface="Arial" panose="020B0604020202020204" pitchFamily="34" charset="0"/>
                <a:cs typeface="Arial" panose="020B0604020202020204" pitchFamily="34" charset="0"/>
              </a:rPr>
              <a:t>expressed </a:t>
            </a:r>
            <a:r>
              <a:rPr lang="en-GB" sz="1400" b="1" dirty="0">
                <a:latin typeface="Arial" panose="020B0604020202020204" pitchFamily="34" charset="0"/>
                <a:cs typeface="Arial" panose="020B0604020202020204" pitchFamily="34" charset="0"/>
              </a:rPr>
              <a:t>as:</a:t>
            </a:r>
          </a:p>
          <a:p>
            <a:pPr marL="0" indent="0" algn="just">
              <a:buNone/>
            </a:pPr>
            <a:r>
              <a:rPr lang="en-GB" sz="1400" b="1" i="1" dirty="0">
                <a:latin typeface="Arial" panose="020B0604020202020204" pitchFamily="34" charset="0"/>
                <a:cs typeface="Arial" panose="020B0604020202020204" pitchFamily="34" charset="0"/>
              </a:rPr>
              <a:t>K</a:t>
            </a:r>
            <a:r>
              <a:rPr lang="en-GB" sz="1400" b="1" baseline="-25000" dirty="0">
                <a:latin typeface="Arial" panose="020B0604020202020204" pitchFamily="34" charset="0"/>
                <a:cs typeface="Arial" panose="020B0604020202020204" pitchFamily="34" charset="0"/>
              </a:rPr>
              <a:t>I </a:t>
            </a:r>
            <a:r>
              <a:rPr lang="en-GB" sz="1400" b="1" dirty="0" smtClean="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concentration </a:t>
            </a:r>
            <a:r>
              <a:rPr lang="en-US" sz="1400" b="1" dirty="0">
                <a:solidFill>
                  <a:srgbClr val="FF0000"/>
                </a:solidFill>
                <a:latin typeface="Arial" panose="020B0604020202020204" pitchFamily="34" charset="0"/>
                <a:cs typeface="Arial" panose="020B0604020202020204" pitchFamily="34" charset="0"/>
              </a:rPr>
              <a:t>of I in the </a:t>
            </a:r>
            <a:r>
              <a:rPr lang="en-US" sz="1400" b="1" dirty="0" smtClean="0">
                <a:solidFill>
                  <a:srgbClr val="FF0000"/>
                </a:solidFill>
                <a:latin typeface="Arial" panose="020B0604020202020204" pitchFamily="34" charset="0"/>
                <a:cs typeface="Arial" panose="020B0604020202020204" pitchFamily="34" charset="0"/>
              </a:rPr>
              <a:t>resin </a:t>
            </a:r>
            <a:r>
              <a:rPr lang="en-US" sz="1400" b="1" dirty="0" smtClean="0">
                <a:latin typeface="Arial" panose="020B0604020202020204" pitchFamily="34" charset="0"/>
                <a:cs typeface="Arial" panose="020B0604020202020204" pitchFamily="34" charset="0"/>
              </a:rPr>
              <a:t>/ </a:t>
            </a:r>
            <a:r>
              <a:rPr lang="en-US" sz="1400" b="1" dirty="0" smtClean="0">
                <a:solidFill>
                  <a:srgbClr val="0070C0"/>
                </a:solidFill>
                <a:latin typeface="Arial" panose="020B0604020202020204" pitchFamily="34" charset="0"/>
                <a:cs typeface="Arial" panose="020B0604020202020204" pitchFamily="34" charset="0"/>
              </a:rPr>
              <a:t>concentration </a:t>
            </a:r>
            <a:r>
              <a:rPr lang="en-US" sz="1400" b="1" dirty="0">
                <a:solidFill>
                  <a:srgbClr val="0070C0"/>
                </a:solidFill>
                <a:latin typeface="Arial" panose="020B0604020202020204" pitchFamily="34" charset="0"/>
                <a:cs typeface="Arial" panose="020B0604020202020204" pitchFamily="34" charset="0"/>
              </a:rPr>
              <a:t>of I in the solution</a:t>
            </a:r>
          </a:p>
          <a:p>
            <a:pPr marL="0" indent="0" algn="just">
              <a:buNone/>
            </a:pPr>
            <a:r>
              <a:rPr lang="en-US" sz="1400" b="1" dirty="0" smtClean="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extent to which an ion is retained or </a:t>
            </a:r>
            <a:r>
              <a:rPr lang="en-US" sz="1400" b="1" dirty="0" err="1">
                <a:latin typeface="Arial" panose="020B0604020202020204" pitchFamily="34" charset="0"/>
                <a:cs typeface="Arial" panose="020B0604020202020204" pitchFamily="34" charset="0"/>
              </a:rPr>
              <a:t>sorbed</a:t>
            </a:r>
            <a:r>
              <a:rPr lang="en-US" sz="1400" b="1" dirty="0">
                <a:latin typeface="Arial" panose="020B0604020202020204" pitchFamily="34" charset="0"/>
                <a:cs typeface="Arial" panose="020B0604020202020204" pitchFamily="34" charset="0"/>
              </a:rPr>
              <a:t> in the resin depends upon the nature </a:t>
            </a:r>
            <a:r>
              <a:rPr lang="en-US" sz="1400" b="1" dirty="0" smtClean="0">
                <a:latin typeface="Arial" panose="020B0604020202020204" pitchFamily="34" charset="0"/>
                <a:cs typeface="Arial" panose="020B0604020202020204" pitchFamily="34" charset="0"/>
              </a:rPr>
              <a:t>of the </a:t>
            </a:r>
            <a:r>
              <a:rPr lang="en-US" sz="1400" b="1" dirty="0">
                <a:latin typeface="Arial" panose="020B0604020202020204" pitchFamily="34" charset="0"/>
                <a:cs typeface="Arial" panose="020B0604020202020204" pitchFamily="34" charset="0"/>
              </a:rPr>
              <a:t>ion, the resin, and the solution under consideration [22]. Ions of greater charge </a:t>
            </a:r>
            <a:r>
              <a:rPr lang="en-US" sz="1400" b="1" dirty="0" smtClean="0">
                <a:latin typeface="Arial" panose="020B0604020202020204" pitchFamily="34" charset="0"/>
                <a:cs typeface="Arial" panose="020B0604020202020204" pitchFamily="34" charset="0"/>
              </a:rPr>
              <a:t>and lesser </a:t>
            </a:r>
            <a:r>
              <a:rPr lang="en-US" sz="1400" b="1" dirty="0">
                <a:latin typeface="Arial" panose="020B0604020202020204" pitchFamily="34" charset="0"/>
                <a:cs typeface="Arial" panose="020B0604020202020204" pitchFamily="34" charset="0"/>
              </a:rPr>
              <a:t>hydrated ionic radii are more easily </a:t>
            </a:r>
            <a:r>
              <a:rPr lang="en-US" sz="1400" b="1" dirty="0" err="1">
                <a:latin typeface="Arial" panose="020B0604020202020204" pitchFamily="34" charset="0"/>
                <a:cs typeface="Arial" panose="020B0604020202020204" pitchFamily="34" charset="0"/>
              </a:rPr>
              <a:t>sorbed</a:t>
            </a:r>
            <a:r>
              <a:rPr lang="en-US" sz="1400" b="1" dirty="0">
                <a:latin typeface="Arial" panose="020B0604020202020204" pitchFamily="34" charset="0"/>
                <a:cs typeface="Arial" panose="020B0604020202020204" pitchFamily="34" charset="0"/>
              </a:rPr>
              <a:t> in a resin than those of lesser </a:t>
            </a:r>
            <a:r>
              <a:rPr lang="en-US" sz="1400" b="1" dirty="0" smtClean="0">
                <a:latin typeface="Arial" panose="020B0604020202020204" pitchFamily="34" charset="0"/>
                <a:cs typeface="Arial" panose="020B0604020202020204" pitchFamily="34" charset="0"/>
              </a:rPr>
              <a:t>charge and </a:t>
            </a:r>
            <a:r>
              <a:rPr lang="en-US" sz="1400" b="1" dirty="0">
                <a:latin typeface="Arial" panose="020B0604020202020204" pitchFamily="34" charset="0"/>
                <a:cs typeface="Arial" panose="020B0604020202020204" pitchFamily="34" charset="0"/>
              </a:rPr>
              <a:t>greater hydration</a:t>
            </a:r>
            <a:r>
              <a:rPr lang="en-US" sz="1400" b="1" dirty="0" smtClean="0">
                <a:latin typeface="Arial" panose="020B0604020202020204" pitchFamily="34" charset="0"/>
                <a:cs typeface="Arial" panose="020B0604020202020204" pitchFamily="34" charset="0"/>
              </a:rPr>
              <a:t>.</a:t>
            </a:r>
          </a:p>
          <a:p>
            <a:pPr marL="0" indent="0" algn="just">
              <a:buNone/>
            </a:pP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For example, the order of retention of ions of thorium, lanthanum</a:t>
            </a:r>
            <a:r>
              <a:rPr lang="en-US" sz="1400" b="1" dirty="0" smtClean="0">
                <a:latin typeface="Arial" panose="020B0604020202020204" pitchFamily="34" charset="0"/>
                <a:cs typeface="Arial" panose="020B0604020202020204" pitchFamily="34" charset="0"/>
              </a:rPr>
              <a:t>, magnesium</a:t>
            </a:r>
            <a:r>
              <a:rPr lang="en-US" sz="1400" b="1" dirty="0">
                <a:latin typeface="Arial" panose="020B0604020202020204" pitchFamily="34" charset="0"/>
                <a:cs typeface="Arial" panose="020B0604020202020204" pitchFamily="34" charset="0"/>
              </a:rPr>
              <a:t>, and sodium by a resin from equivalent solutions would be </a:t>
            </a:r>
            <a:r>
              <a:rPr lang="en-US" sz="1400" b="1" dirty="0">
                <a:solidFill>
                  <a:srgbClr val="0070C0"/>
                </a:solidFill>
                <a:latin typeface="Arial" panose="020B0604020202020204" pitchFamily="34" charset="0"/>
                <a:cs typeface="Arial" panose="020B0604020202020204" pitchFamily="34" charset="0"/>
              </a:rPr>
              <a:t>Th</a:t>
            </a:r>
            <a:r>
              <a:rPr lang="en-US" sz="1400" b="1" baseline="30000" dirty="0">
                <a:solidFill>
                  <a:srgbClr val="0070C0"/>
                </a:solidFill>
                <a:latin typeface="Arial" panose="020B0604020202020204" pitchFamily="34" charset="0"/>
                <a:cs typeface="Arial" panose="020B0604020202020204" pitchFamily="34" charset="0"/>
              </a:rPr>
              <a:t>4+</a:t>
            </a:r>
            <a:r>
              <a:rPr lang="en-US" sz="1400" b="1" dirty="0">
                <a:solidFill>
                  <a:srgbClr val="0070C0"/>
                </a:solidFill>
                <a:latin typeface="Arial" panose="020B0604020202020204" pitchFamily="34" charset="0"/>
                <a:cs typeface="Arial" panose="020B0604020202020204" pitchFamily="34" charset="0"/>
              </a:rPr>
              <a:t> </a:t>
            </a:r>
            <a:r>
              <a:rPr lang="en-US" sz="1400" b="1" dirty="0" smtClean="0">
                <a:solidFill>
                  <a:srgbClr val="0070C0"/>
                </a:solidFill>
                <a:latin typeface="Arial" panose="020B0604020202020204" pitchFamily="34" charset="0"/>
                <a:cs typeface="Arial" panose="020B0604020202020204" pitchFamily="34" charset="0"/>
              </a:rPr>
              <a:t>&gt; La</a:t>
            </a:r>
            <a:r>
              <a:rPr lang="en-US" sz="1400" b="1" baseline="30000" dirty="0">
                <a:solidFill>
                  <a:srgbClr val="0070C0"/>
                </a:solidFill>
                <a:latin typeface="Arial" panose="020B0604020202020204" pitchFamily="34" charset="0"/>
                <a:cs typeface="Arial" panose="020B0604020202020204" pitchFamily="34" charset="0"/>
              </a:rPr>
              <a:t>3+</a:t>
            </a:r>
            <a:r>
              <a:rPr lang="en-US" sz="1400" b="1" dirty="0">
                <a:solidFill>
                  <a:srgbClr val="0070C0"/>
                </a:solidFill>
                <a:latin typeface="Arial" panose="020B0604020202020204" pitchFamily="34" charset="0"/>
                <a:cs typeface="Arial" panose="020B0604020202020204" pitchFamily="34" charset="0"/>
              </a:rPr>
              <a:t>&gt;Mg</a:t>
            </a:r>
            <a:r>
              <a:rPr lang="en-US" sz="1400" b="1" baseline="30000" dirty="0">
                <a:solidFill>
                  <a:srgbClr val="0070C0"/>
                </a:solidFill>
                <a:latin typeface="Arial" panose="020B0604020202020204" pitchFamily="34" charset="0"/>
                <a:cs typeface="Arial" panose="020B0604020202020204" pitchFamily="34" charset="0"/>
              </a:rPr>
              <a:t>2+</a:t>
            </a:r>
            <a:r>
              <a:rPr lang="en-US" sz="1400" b="1" dirty="0">
                <a:solidFill>
                  <a:srgbClr val="0070C0"/>
                </a:solidFill>
                <a:latin typeface="Arial" panose="020B0604020202020204" pitchFamily="34" charset="0"/>
                <a:cs typeface="Arial" panose="020B0604020202020204" pitchFamily="34" charset="0"/>
              </a:rPr>
              <a:t>&gt;Na</a:t>
            </a:r>
            <a:r>
              <a:rPr lang="en-US" sz="1400" b="1" baseline="30000" dirty="0">
                <a:solidFill>
                  <a:srgbClr val="0070C0"/>
                </a:solidFill>
                <a:latin typeface="Arial" panose="020B0604020202020204" pitchFamily="34" charset="0"/>
                <a:cs typeface="Arial" panose="020B0604020202020204" pitchFamily="34" charset="0"/>
              </a:rPr>
              <a:t>+</a:t>
            </a:r>
            <a:r>
              <a:rPr lang="en-US" sz="1400" b="1" dirty="0">
                <a:solidFill>
                  <a:srgbClr val="0070C0"/>
                </a:solidFill>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The order of retention in case of ions of the same valence </a:t>
            </a:r>
            <a:r>
              <a:rPr lang="en-US" sz="1400" b="1" dirty="0" smtClean="0">
                <a:latin typeface="Arial" panose="020B0604020202020204" pitchFamily="34" charset="0"/>
                <a:cs typeface="Arial" panose="020B0604020202020204" pitchFamily="34" charset="0"/>
              </a:rPr>
              <a:t>like those </a:t>
            </a:r>
            <a:r>
              <a:rPr lang="en-US" sz="1400" b="1" dirty="0">
                <a:latin typeface="Arial" panose="020B0604020202020204" pitchFamily="34" charset="0"/>
                <a:cs typeface="Arial" panose="020B0604020202020204" pitchFamily="34" charset="0"/>
              </a:rPr>
              <a:t>of an alkali metal group and the alkaline earths are, </a:t>
            </a:r>
            <a:r>
              <a:rPr lang="en-US" sz="1400" b="1" dirty="0">
                <a:solidFill>
                  <a:srgbClr val="0070C0"/>
                </a:solidFill>
                <a:latin typeface="Arial" panose="020B0604020202020204" pitchFamily="34" charset="0"/>
                <a:cs typeface="Arial" panose="020B0604020202020204" pitchFamily="34" charset="0"/>
              </a:rPr>
              <a:t>Cs</a:t>
            </a:r>
            <a:r>
              <a:rPr lang="en-US" sz="1400" b="1" baseline="30000" dirty="0">
                <a:solidFill>
                  <a:srgbClr val="0070C0"/>
                </a:solidFill>
                <a:latin typeface="Arial" panose="020B0604020202020204" pitchFamily="34" charset="0"/>
                <a:cs typeface="Arial" panose="020B0604020202020204" pitchFamily="34" charset="0"/>
              </a:rPr>
              <a:t>+</a:t>
            </a:r>
            <a:r>
              <a:rPr lang="en-US" sz="1400" b="1" dirty="0">
                <a:solidFill>
                  <a:srgbClr val="0070C0"/>
                </a:solidFill>
                <a:latin typeface="Arial" panose="020B0604020202020204" pitchFamily="34" charset="0"/>
                <a:cs typeface="Arial" panose="020B0604020202020204" pitchFamily="34" charset="0"/>
              </a:rPr>
              <a:t>&gt;</a:t>
            </a:r>
            <a:r>
              <a:rPr lang="en-US" sz="1400" b="1" dirty="0" err="1">
                <a:solidFill>
                  <a:srgbClr val="0070C0"/>
                </a:solidFill>
                <a:latin typeface="Arial" panose="020B0604020202020204" pitchFamily="34" charset="0"/>
                <a:cs typeface="Arial" panose="020B0604020202020204" pitchFamily="34" charset="0"/>
              </a:rPr>
              <a:t>Rb</a:t>
            </a:r>
            <a:r>
              <a:rPr lang="en-US" sz="1400" b="1" baseline="30000" dirty="0">
                <a:solidFill>
                  <a:srgbClr val="0070C0"/>
                </a:solidFill>
                <a:latin typeface="Arial" panose="020B0604020202020204" pitchFamily="34" charset="0"/>
                <a:cs typeface="Arial" panose="020B0604020202020204" pitchFamily="34" charset="0"/>
              </a:rPr>
              <a:t>+</a:t>
            </a:r>
            <a:r>
              <a:rPr lang="en-US" sz="1400" b="1" dirty="0">
                <a:solidFill>
                  <a:srgbClr val="0070C0"/>
                </a:solidFill>
                <a:latin typeface="Arial" panose="020B0604020202020204" pitchFamily="34" charset="0"/>
                <a:cs typeface="Arial" panose="020B0604020202020204" pitchFamily="34" charset="0"/>
              </a:rPr>
              <a:t>&gt;K</a:t>
            </a:r>
            <a:r>
              <a:rPr lang="en-US" sz="1400" b="1" baseline="30000" dirty="0">
                <a:solidFill>
                  <a:srgbClr val="0070C0"/>
                </a:solidFill>
                <a:latin typeface="Arial" panose="020B0604020202020204" pitchFamily="34" charset="0"/>
                <a:cs typeface="Arial" panose="020B0604020202020204" pitchFamily="34" charset="0"/>
              </a:rPr>
              <a:t>+</a:t>
            </a:r>
            <a:r>
              <a:rPr lang="en-US" sz="1400" b="1" dirty="0">
                <a:solidFill>
                  <a:srgbClr val="0070C0"/>
                </a:solidFill>
                <a:latin typeface="Arial" panose="020B0604020202020204" pitchFamily="34" charset="0"/>
                <a:cs typeface="Arial" panose="020B0604020202020204" pitchFamily="34" charset="0"/>
              </a:rPr>
              <a:t>&gt;Na</a:t>
            </a:r>
            <a:r>
              <a:rPr lang="en-US" sz="1400" b="1" baseline="30000" dirty="0">
                <a:solidFill>
                  <a:srgbClr val="0070C0"/>
                </a:solidFill>
                <a:latin typeface="Arial" panose="020B0604020202020204" pitchFamily="34" charset="0"/>
                <a:cs typeface="Arial" panose="020B0604020202020204" pitchFamily="34" charset="0"/>
              </a:rPr>
              <a:t>+</a:t>
            </a:r>
            <a:r>
              <a:rPr lang="en-US" sz="1400" b="1" dirty="0">
                <a:solidFill>
                  <a:srgbClr val="0070C0"/>
                </a:solidFill>
                <a:latin typeface="Arial" panose="020B0604020202020204" pitchFamily="34" charset="0"/>
                <a:cs typeface="Arial" panose="020B0604020202020204" pitchFamily="34" charset="0"/>
              </a:rPr>
              <a:t> </a:t>
            </a:r>
            <a:r>
              <a:rPr lang="en-US" sz="1400" b="1" dirty="0" smtClean="0">
                <a:solidFill>
                  <a:srgbClr val="0070C0"/>
                </a:solidFill>
                <a:latin typeface="Arial" panose="020B0604020202020204" pitchFamily="34" charset="0"/>
                <a:cs typeface="Arial" panose="020B0604020202020204" pitchFamily="34" charset="0"/>
              </a:rPr>
              <a:t>&gt; Li</a:t>
            </a:r>
            <a:r>
              <a:rPr lang="en-US" sz="1400" b="1" baseline="30000" dirty="0">
                <a:solidFill>
                  <a:srgbClr val="0070C0"/>
                </a:solidFill>
                <a:latin typeface="Arial" panose="020B0604020202020204" pitchFamily="34" charset="0"/>
                <a:cs typeface="Arial" panose="020B0604020202020204" pitchFamily="34" charset="0"/>
              </a:rPr>
              <a:t>+</a:t>
            </a:r>
            <a:r>
              <a:rPr lang="en-US" sz="1400" b="1" dirty="0">
                <a:solidFill>
                  <a:srgbClr val="0070C0"/>
                </a:solidFill>
                <a:latin typeface="Arial" panose="020B0604020202020204" pitchFamily="34" charset="0"/>
                <a:cs typeface="Arial" panose="020B0604020202020204" pitchFamily="34" charset="0"/>
              </a:rPr>
              <a:t> and Ba</a:t>
            </a:r>
            <a:r>
              <a:rPr lang="en-US" sz="1400" b="1" baseline="30000" dirty="0">
                <a:solidFill>
                  <a:srgbClr val="0070C0"/>
                </a:solidFill>
                <a:latin typeface="Arial" panose="020B0604020202020204" pitchFamily="34" charset="0"/>
                <a:cs typeface="Arial" panose="020B0604020202020204" pitchFamily="34" charset="0"/>
              </a:rPr>
              <a:t>2+</a:t>
            </a:r>
            <a:r>
              <a:rPr lang="en-US" sz="1400" b="1" dirty="0">
                <a:solidFill>
                  <a:srgbClr val="0070C0"/>
                </a:solidFill>
                <a:latin typeface="Arial" panose="020B0604020202020204" pitchFamily="34" charset="0"/>
                <a:cs typeface="Arial" panose="020B0604020202020204" pitchFamily="34" charset="0"/>
              </a:rPr>
              <a:t> &gt; Sr</a:t>
            </a:r>
            <a:r>
              <a:rPr lang="en-US" sz="1400" b="1" baseline="30000" dirty="0">
                <a:solidFill>
                  <a:srgbClr val="0070C0"/>
                </a:solidFill>
                <a:latin typeface="Arial" panose="020B0604020202020204" pitchFamily="34" charset="0"/>
                <a:cs typeface="Arial" panose="020B0604020202020204" pitchFamily="34" charset="0"/>
              </a:rPr>
              <a:t>2+</a:t>
            </a:r>
            <a:r>
              <a:rPr lang="en-US" sz="1400" b="1" dirty="0">
                <a:solidFill>
                  <a:srgbClr val="0070C0"/>
                </a:solidFill>
                <a:latin typeface="Arial" panose="020B0604020202020204" pitchFamily="34" charset="0"/>
                <a:cs typeface="Arial" panose="020B0604020202020204" pitchFamily="34" charset="0"/>
              </a:rPr>
              <a:t>&gt;Ca</a:t>
            </a:r>
            <a:r>
              <a:rPr lang="en-US" sz="1400" b="1" baseline="30000" dirty="0">
                <a:solidFill>
                  <a:srgbClr val="0070C0"/>
                </a:solidFill>
                <a:latin typeface="Arial" panose="020B0604020202020204" pitchFamily="34" charset="0"/>
                <a:cs typeface="Arial" panose="020B0604020202020204" pitchFamily="34" charset="0"/>
              </a:rPr>
              <a:t>2+</a:t>
            </a:r>
            <a:r>
              <a:rPr lang="en-US" sz="1400" b="1" dirty="0">
                <a:solidFill>
                  <a:srgbClr val="0070C0"/>
                </a:solidFill>
                <a:latin typeface="Arial" panose="020B0604020202020204" pitchFamily="34" charset="0"/>
                <a:cs typeface="Arial" panose="020B0604020202020204" pitchFamily="34" charset="0"/>
              </a:rPr>
              <a:t>&gt;Mg</a:t>
            </a:r>
            <a:r>
              <a:rPr lang="en-US" sz="1400" b="1" baseline="30000" dirty="0">
                <a:solidFill>
                  <a:srgbClr val="0070C0"/>
                </a:solidFill>
                <a:latin typeface="Arial" panose="020B0604020202020204" pitchFamily="34" charset="0"/>
                <a:cs typeface="Arial" panose="020B0604020202020204" pitchFamily="34" charset="0"/>
              </a:rPr>
              <a:t>2</a:t>
            </a:r>
            <a:r>
              <a:rPr lang="en-US" sz="1400" baseline="30000" dirty="0">
                <a:solidFill>
                  <a:srgbClr val="0070C0"/>
                </a:solidFill>
                <a:latin typeface="Arial" panose="020B0604020202020204" pitchFamily="34" charset="0"/>
                <a:cs typeface="Arial" panose="020B0604020202020204" pitchFamily="34" charset="0"/>
              </a:rPr>
              <a:t>+</a:t>
            </a:r>
            <a:r>
              <a:rPr lang="en-US" sz="1400" b="1" dirty="0">
                <a:solidFill>
                  <a:srgbClr val="0070C0"/>
                </a:solidFill>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respectively. </a:t>
            </a:r>
            <a:endParaRPr lang="en-US" sz="1400" b="1" baseline="30000" dirty="0">
              <a:latin typeface="Arial" panose="020B0604020202020204" pitchFamily="34" charset="0"/>
              <a:cs typeface="Arial" panose="020B0604020202020204" pitchFamily="34" charset="0"/>
            </a:endParaRPr>
          </a:p>
          <a:p>
            <a:pPr marL="0" indent="0" algn="just">
              <a:buNone/>
            </a:pPr>
            <a:r>
              <a:rPr lang="en-US" sz="1400" b="1" dirty="0" smtClean="0">
                <a:latin typeface="Arial" panose="020B0604020202020204" pitchFamily="34" charset="0"/>
                <a:cs typeface="Arial" panose="020B0604020202020204" pitchFamily="34" charset="0"/>
              </a:rPr>
              <a:t>However</a:t>
            </a:r>
            <a:r>
              <a:rPr lang="en-US" sz="1400" b="1" dirty="0">
                <a:latin typeface="Arial" panose="020B0604020202020204" pitchFamily="34" charset="0"/>
                <a:cs typeface="Arial" panose="020B0604020202020204" pitchFamily="34" charset="0"/>
              </a:rPr>
              <a:t>, the degree of </a:t>
            </a:r>
            <a:r>
              <a:rPr lang="en-US" sz="1400" b="1" dirty="0" smtClean="0">
                <a:latin typeface="Arial" panose="020B0604020202020204" pitchFamily="34" charset="0"/>
                <a:cs typeface="Arial" panose="020B0604020202020204" pitchFamily="34" charset="0"/>
              </a:rPr>
              <a:t>hydration plays </a:t>
            </a:r>
            <a:r>
              <a:rPr lang="en-US" sz="1400" b="1" dirty="0">
                <a:latin typeface="Arial" panose="020B0604020202020204" pitchFamily="34" charset="0"/>
                <a:cs typeface="Arial" panose="020B0604020202020204" pitchFamily="34" charset="0"/>
              </a:rPr>
              <a:t>an important role in the sorption of </a:t>
            </a:r>
            <a:r>
              <a:rPr lang="en-US" sz="1400" b="1" dirty="0" err="1">
                <a:latin typeface="Arial" panose="020B0604020202020204" pitchFamily="34" charset="0"/>
                <a:cs typeface="Arial" panose="020B0604020202020204" pitchFamily="34" charset="0"/>
              </a:rPr>
              <a:t>tripositive</a:t>
            </a:r>
            <a:r>
              <a:rPr lang="en-US" sz="1400" b="1" dirty="0">
                <a:latin typeface="Arial" panose="020B0604020202020204" pitchFamily="34" charset="0"/>
                <a:cs typeface="Arial" panose="020B0604020202020204" pitchFamily="34" charset="0"/>
              </a:rPr>
              <a:t> elements of lanthanide and </a:t>
            </a:r>
            <a:r>
              <a:rPr lang="en-US" sz="1400" b="1" dirty="0" smtClean="0">
                <a:latin typeface="Arial" panose="020B0604020202020204" pitchFamily="34" charset="0"/>
                <a:cs typeface="Arial" panose="020B0604020202020204" pitchFamily="34" charset="0"/>
              </a:rPr>
              <a:t>actinide series</a:t>
            </a:r>
            <a:r>
              <a:rPr lang="en-US" sz="1400" b="1" dirty="0">
                <a:latin typeface="Arial" panose="020B0604020202020204" pitchFamily="34" charset="0"/>
                <a:cs typeface="Arial" panose="020B0604020202020204" pitchFamily="34" charset="0"/>
              </a:rPr>
              <a:t>. Since the radii of the hydrated </a:t>
            </a:r>
            <a:r>
              <a:rPr lang="en-US" sz="1400" b="1" dirty="0" err="1">
                <a:latin typeface="Arial" panose="020B0604020202020204" pitchFamily="34" charset="0"/>
                <a:cs typeface="Arial" panose="020B0604020202020204" pitchFamily="34" charset="0"/>
              </a:rPr>
              <a:t>tripositive</a:t>
            </a:r>
            <a:r>
              <a:rPr lang="en-US" sz="1400" b="1" dirty="0">
                <a:latin typeface="Arial" panose="020B0604020202020204" pitchFamily="34" charset="0"/>
                <a:cs typeface="Arial" panose="020B0604020202020204" pitchFamily="34" charset="0"/>
              </a:rPr>
              <a:t> ions increase with atomic number</a:t>
            </a:r>
            <a:r>
              <a:rPr lang="en-US" sz="1400" b="1" dirty="0" smtClean="0">
                <a:latin typeface="Arial" panose="020B0604020202020204" pitchFamily="34" charset="0"/>
                <a:cs typeface="Arial" panose="020B0604020202020204" pitchFamily="34" charset="0"/>
              </a:rPr>
              <a:t>, the </a:t>
            </a:r>
            <a:r>
              <a:rPr lang="en-US" sz="1400" b="1" dirty="0">
                <a:latin typeface="Arial" panose="020B0604020202020204" pitchFamily="34" charset="0"/>
                <a:cs typeface="Arial" panose="020B0604020202020204" pitchFamily="34" charset="0"/>
              </a:rPr>
              <a:t>order of retention by a resin decreases with increase of the atomic number. </a:t>
            </a:r>
            <a:r>
              <a:rPr lang="en-US" sz="1400" b="1" dirty="0" smtClean="0">
                <a:latin typeface="Arial" panose="020B0604020202020204" pitchFamily="34" charset="0"/>
                <a:cs typeface="Arial" panose="020B0604020202020204" pitchFamily="34" charset="0"/>
              </a:rPr>
              <a:t>The order </a:t>
            </a:r>
            <a:r>
              <a:rPr lang="en-US" sz="1400" b="1" dirty="0">
                <a:latin typeface="Arial" panose="020B0604020202020204" pitchFamily="34" charset="0"/>
                <a:cs typeface="Arial" panose="020B0604020202020204" pitchFamily="34" charset="0"/>
              </a:rPr>
              <a:t>of retention for the actinide series is as follows</a:t>
            </a:r>
            <a:r>
              <a:rPr lang="en-US" sz="1400" b="1" dirty="0" smtClean="0">
                <a:latin typeface="Arial" panose="020B0604020202020204" pitchFamily="34" charset="0"/>
                <a:cs typeface="Arial" panose="020B0604020202020204" pitchFamily="34" charset="0"/>
              </a:rPr>
              <a:t>: </a:t>
            </a:r>
            <a:r>
              <a:rPr lang="pl-PL" sz="1400" b="1" dirty="0" smtClean="0">
                <a:solidFill>
                  <a:srgbClr val="0070C0"/>
                </a:solidFill>
                <a:latin typeface="Arial" panose="020B0604020202020204" pitchFamily="34" charset="0"/>
                <a:cs typeface="Arial" panose="020B0604020202020204" pitchFamily="34" charset="0"/>
              </a:rPr>
              <a:t>U</a:t>
            </a:r>
            <a:r>
              <a:rPr lang="pl-PL" sz="1400" b="1" baseline="30000" dirty="0">
                <a:solidFill>
                  <a:srgbClr val="0070C0"/>
                </a:solidFill>
                <a:latin typeface="Arial" panose="020B0604020202020204" pitchFamily="34" charset="0"/>
                <a:cs typeface="Arial" panose="020B0604020202020204" pitchFamily="34" charset="0"/>
              </a:rPr>
              <a:t>3+</a:t>
            </a:r>
            <a:r>
              <a:rPr lang="pl-PL" sz="1400" b="1" dirty="0">
                <a:solidFill>
                  <a:srgbClr val="0070C0"/>
                </a:solidFill>
                <a:latin typeface="Arial" panose="020B0604020202020204" pitchFamily="34" charset="0"/>
                <a:cs typeface="Arial" panose="020B0604020202020204" pitchFamily="34" charset="0"/>
              </a:rPr>
              <a:t> &gt;Np</a:t>
            </a:r>
            <a:r>
              <a:rPr lang="pl-PL" sz="1400" b="1" baseline="30000" dirty="0">
                <a:solidFill>
                  <a:srgbClr val="0070C0"/>
                </a:solidFill>
                <a:latin typeface="Arial" panose="020B0604020202020204" pitchFamily="34" charset="0"/>
                <a:cs typeface="Arial" panose="020B0604020202020204" pitchFamily="34" charset="0"/>
              </a:rPr>
              <a:t>3+</a:t>
            </a:r>
            <a:r>
              <a:rPr lang="pl-PL" sz="1400" b="1" dirty="0">
                <a:solidFill>
                  <a:srgbClr val="0070C0"/>
                </a:solidFill>
                <a:latin typeface="Arial" panose="020B0604020202020204" pitchFamily="34" charset="0"/>
                <a:cs typeface="Arial" panose="020B0604020202020204" pitchFamily="34" charset="0"/>
              </a:rPr>
              <a:t> &gt;Pu</a:t>
            </a:r>
            <a:r>
              <a:rPr lang="pl-PL" sz="1400" b="1" baseline="30000" dirty="0">
                <a:solidFill>
                  <a:srgbClr val="0070C0"/>
                </a:solidFill>
                <a:latin typeface="Arial" panose="020B0604020202020204" pitchFamily="34" charset="0"/>
                <a:cs typeface="Arial" panose="020B0604020202020204" pitchFamily="34" charset="0"/>
              </a:rPr>
              <a:t>3+</a:t>
            </a:r>
            <a:r>
              <a:rPr lang="pl-PL" sz="1400" b="1" dirty="0">
                <a:solidFill>
                  <a:srgbClr val="0070C0"/>
                </a:solidFill>
                <a:latin typeface="Arial" panose="020B0604020202020204" pitchFamily="34" charset="0"/>
                <a:cs typeface="Arial" panose="020B0604020202020204" pitchFamily="34" charset="0"/>
              </a:rPr>
              <a:t> &gt;Am</a:t>
            </a:r>
            <a:r>
              <a:rPr lang="pl-PL" sz="1400" b="1" baseline="30000" dirty="0">
                <a:solidFill>
                  <a:srgbClr val="0070C0"/>
                </a:solidFill>
                <a:latin typeface="Arial" panose="020B0604020202020204" pitchFamily="34" charset="0"/>
                <a:cs typeface="Arial" panose="020B0604020202020204" pitchFamily="34" charset="0"/>
              </a:rPr>
              <a:t>3+</a:t>
            </a:r>
            <a:r>
              <a:rPr lang="pl-PL" sz="1400" b="1" dirty="0">
                <a:solidFill>
                  <a:srgbClr val="0070C0"/>
                </a:solidFill>
                <a:latin typeface="Arial" panose="020B0604020202020204" pitchFamily="34" charset="0"/>
                <a:cs typeface="Arial" panose="020B0604020202020204" pitchFamily="34" charset="0"/>
              </a:rPr>
              <a:t> &gt;Cm</a:t>
            </a:r>
            <a:r>
              <a:rPr lang="pl-PL" sz="1400" b="1" baseline="30000" dirty="0">
                <a:solidFill>
                  <a:srgbClr val="0070C0"/>
                </a:solidFill>
                <a:latin typeface="Arial" panose="020B0604020202020204" pitchFamily="34" charset="0"/>
                <a:cs typeface="Arial" panose="020B0604020202020204" pitchFamily="34" charset="0"/>
              </a:rPr>
              <a:t>3+</a:t>
            </a:r>
          </a:p>
          <a:p>
            <a:pPr marL="0" indent="0" algn="just">
              <a:buNone/>
            </a:pPr>
            <a:r>
              <a:rPr lang="en-US" sz="1400" b="1" dirty="0">
                <a:latin typeface="Arial" panose="020B0604020202020204" pitchFamily="34" charset="0"/>
                <a:cs typeface="Arial" panose="020B0604020202020204" pitchFamily="34" charset="0"/>
              </a:rPr>
              <a:t>Similarly, the order of retention of anions by a strong base </a:t>
            </a:r>
            <a:r>
              <a:rPr lang="en-US" sz="1400" b="1" dirty="0">
                <a:solidFill>
                  <a:srgbClr val="0070C0"/>
                </a:solidFill>
                <a:latin typeface="Arial" panose="020B0604020202020204" pitchFamily="34" charset="0"/>
                <a:cs typeface="Arial" panose="020B0604020202020204" pitchFamily="34" charset="0"/>
              </a:rPr>
              <a:t>resin</a:t>
            </a:r>
            <a:r>
              <a:rPr lang="en-US" sz="1400" b="1" dirty="0">
                <a:latin typeface="Arial" panose="020B0604020202020204" pitchFamily="34" charset="0"/>
                <a:cs typeface="Arial" panose="020B0604020202020204" pitchFamily="34" charset="0"/>
              </a:rPr>
              <a:t> follows the trend</a:t>
            </a:r>
            <a:r>
              <a:rPr lang="en-US" sz="1400" b="1" dirty="0" smtClean="0">
                <a:latin typeface="Arial" panose="020B0604020202020204" pitchFamily="34" charset="0"/>
                <a:cs typeface="Arial" panose="020B0604020202020204" pitchFamily="34" charset="0"/>
              </a:rPr>
              <a:t>: </a:t>
            </a:r>
            <a:r>
              <a:rPr lang="en-GB" sz="1400" b="1" dirty="0" smtClean="0">
                <a:solidFill>
                  <a:srgbClr val="0070C0"/>
                </a:solidFill>
                <a:latin typeface="Arial" panose="020B0604020202020204" pitchFamily="34" charset="0"/>
                <a:cs typeface="Arial" panose="020B0604020202020204" pitchFamily="34" charset="0"/>
              </a:rPr>
              <a:t>SO</a:t>
            </a:r>
            <a:r>
              <a:rPr lang="en-GB" sz="1400" b="1" baseline="30000" dirty="0">
                <a:solidFill>
                  <a:srgbClr val="0070C0"/>
                </a:solidFill>
                <a:latin typeface="Arial" panose="020B0604020202020204" pitchFamily="34" charset="0"/>
                <a:cs typeface="Arial" panose="020B0604020202020204" pitchFamily="34" charset="0"/>
              </a:rPr>
              <a:t>2−</a:t>
            </a:r>
            <a:r>
              <a:rPr lang="en-GB" sz="1400" b="1" dirty="0" smtClean="0">
                <a:solidFill>
                  <a:srgbClr val="0070C0"/>
                </a:solidFill>
                <a:latin typeface="Arial" panose="020B0604020202020204" pitchFamily="34" charset="0"/>
                <a:cs typeface="Arial" panose="020B0604020202020204" pitchFamily="34" charset="0"/>
              </a:rPr>
              <a:t>4 </a:t>
            </a:r>
            <a:r>
              <a:rPr lang="en-GB" sz="1400" b="1" dirty="0">
                <a:solidFill>
                  <a:srgbClr val="0070C0"/>
                </a:solidFill>
                <a:latin typeface="Arial" panose="020B0604020202020204" pitchFamily="34" charset="0"/>
                <a:cs typeface="Arial" panose="020B0604020202020204" pitchFamily="34" charset="0"/>
              </a:rPr>
              <a:t>&gt;CrO</a:t>
            </a:r>
            <a:r>
              <a:rPr lang="en-GB" sz="1400" b="1" baseline="30000" dirty="0">
                <a:solidFill>
                  <a:srgbClr val="0070C0"/>
                </a:solidFill>
                <a:latin typeface="Arial" panose="020B0604020202020204" pitchFamily="34" charset="0"/>
                <a:cs typeface="Arial" panose="020B0604020202020204" pitchFamily="34" charset="0"/>
              </a:rPr>
              <a:t>2−</a:t>
            </a:r>
            <a:r>
              <a:rPr lang="en-GB" sz="1400" b="1" dirty="0" smtClean="0">
                <a:solidFill>
                  <a:srgbClr val="0070C0"/>
                </a:solidFill>
                <a:latin typeface="Arial" panose="020B0604020202020204" pitchFamily="34" charset="0"/>
                <a:cs typeface="Arial" panose="020B0604020202020204" pitchFamily="34" charset="0"/>
              </a:rPr>
              <a:t>4 </a:t>
            </a:r>
            <a:r>
              <a:rPr lang="en-GB" sz="1400" b="1" dirty="0">
                <a:solidFill>
                  <a:srgbClr val="0070C0"/>
                </a:solidFill>
                <a:latin typeface="Arial" panose="020B0604020202020204" pitchFamily="34" charset="0"/>
                <a:cs typeface="Arial" panose="020B0604020202020204" pitchFamily="34" charset="0"/>
              </a:rPr>
              <a:t>&gt;NO</a:t>
            </a:r>
            <a:r>
              <a:rPr lang="en-GB" sz="1400" b="1" baseline="30000" dirty="0">
                <a:solidFill>
                  <a:srgbClr val="0070C0"/>
                </a:solidFill>
                <a:latin typeface="Arial" panose="020B0604020202020204" pitchFamily="34" charset="0"/>
                <a:cs typeface="Arial" panose="020B0604020202020204" pitchFamily="34" charset="0"/>
              </a:rPr>
              <a:t>−3</a:t>
            </a:r>
            <a:r>
              <a:rPr lang="en-GB" sz="1400" b="1" dirty="0" smtClean="0">
                <a:solidFill>
                  <a:srgbClr val="0070C0"/>
                </a:solidFill>
                <a:latin typeface="Arial" panose="020B0604020202020204" pitchFamily="34" charset="0"/>
                <a:cs typeface="Arial" panose="020B0604020202020204" pitchFamily="34" charset="0"/>
              </a:rPr>
              <a:t> </a:t>
            </a:r>
            <a:r>
              <a:rPr lang="en-GB" sz="1400" b="1" dirty="0">
                <a:solidFill>
                  <a:srgbClr val="0070C0"/>
                </a:solidFill>
                <a:latin typeface="Arial" panose="020B0604020202020204" pitchFamily="34" charset="0"/>
                <a:cs typeface="Arial" panose="020B0604020202020204" pitchFamily="34" charset="0"/>
              </a:rPr>
              <a:t>&gt; HPO</a:t>
            </a:r>
            <a:r>
              <a:rPr lang="en-GB" sz="1400" b="1" baseline="30000" dirty="0">
                <a:solidFill>
                  <a:srgbClr val="0070C0"/>
                </a:solidFill>
                <a:latin typeface="Arial" panose="020B0604020202020204" pitchFamily="34" charset="0"/>
                <a:cs typeface="Arial" panose="020B0604020202020204" pitchFamily="34" charset="0"/>
              </a:rPr>
              <a:t>2−</a:t>
            </a:r>
            <a:r>
              <a:rPr lang="en-GB" sz="1400" b="1" dirty="0" smtClean="0">
                <a:solidFill>
                  <a:srgbClr val="0070C0"/>
                </a:solidFill>
                <a:latin typeface="Arial" panose="020B0604020202020204" pitchFamily="34" charset="0"/>
                <a:cs typeface="Arial" panose="020B0604020202020204" pitchFamily="34" charset="0"/>
              </a:rPr>
              <a:t>4 </a:t>
            </a:r>
            <a:r>
              <a:rPr lang="en-GB" sz="1400" b="1" dirty="0">
                <a:solidFill>
                  <a:srgbClr val="0070C0"/>
                </a:solidFill>
                <a:latin typeface="Arial" panose="020B0604020202020204" pitchFamily="34" charset="0"/>
                <a:cs typeface="Arial" panose="020B0604020202020204" pitchFamily="34" charset="0"/>
              </a:rPr>
              <a:t>&gt; I</a:t>
            </a:r>
            <a:r>
              <a:rPr lang="en-GB" sz="1400" b="1" baseline="30000" dirty="0">
                <a:solidFill>
                  <a:srgbClr val="0070C0"/>
                </a:solidFill>
                <a:latin typeface="Arial" panose="020B0604020202020204" pitchFamily="34" charset="0"/>
                <a:cs typeface="Arial" panose="020B0604020202020204" pitchFamily="34" charset="0"/>
              </a:rPr>
              <a:t>−</a:t>
            </a:r>
            <a:r>
              <a:rPr lang="en-GB" sz="1400" b="1" dirty="0">
                <a:solidFill>
                  <a:srgbClr val="0070C0"/>
                </a:solidFill>
                <a:latin typeface="Arial" panose="020B0604020202020204" pitchFamily="34" charset="0"/>
                <a:cs typeface="Arial" panose="020B0604020202020204" pitchFamily="34" charset="0"/>
              </a:rPr>
              <a:t> =Br</a:t>
            </a:r>
            <a:r>
              <a:rPr lang="en-GB" sz="1400" b="1" baseline="30000" dirty="0">
                <a:solidFill>
                  <a:srgbClr val="0070C0"/>
                </a:solidFill>
                <a:latin typeface="Arial" panose="020B0604020202020204" pitchFamily="34" charset="0"/>
                <a:cs typeface="Arial" panose="020B0604020202020204" pitchFamily="34" charset="0"/>
              </a:rPr>
              <a:t>−</a:t>
            </a:r>
            <a:r>
              <a:rPr lang="en-GB" sz="1400" b="1" dirty="0">
                <a:solidFill>
                  <a:srgbClr val="0070C0"/>
                </a:solidFill>
                <a:latin typeface="Arial" panose="020B0604020202020204" pitchFamily="34" charset="0"/>
                <a:cs typeface="Arial" panose="020B0604020202020204" pitchFamily="34" charset="0"/>
              </a:rPr>
              <a:t> &gt;Cl</a:t>
            </a:r>
            <a:r>
              <a:rPr lang="en-GB" sz="1400" b="1" baseline="30000" dirty="0">
                <a:solidFill>
                  <a:srgbClr val="0070C0"/>
                </a:solidFill>
                <a:latin typeface="Arial" panose="020B0604020202020204" pitchFamily="34" charset="0"/>
                <a:cs typeface="Arial" panose="020B0604020202020204" pitchFamily="34" charset="0"/>
              </a:rPr>
              <a:t>−</a:t>
            </a:r>
          </a:p>
          <a:p>
            <a:pPr marL="0" indent="0" algn="just">
              <a:buNone/>
            </a:pPr>
            <a:r>
              <a:rPr lang="en-US" sz="1400" b="1" dirty="0">
                <a:latin typeface="Arial" panose="020B0604020202020204" pitchFamily="34" charset="0"/>
                <a:cs typeface="Arial" panose="020B0604020202020204" pitchFamily="34" charset="0"/>
              </a:rPr>
              <a:t>The apparently incorrect position of phosphate ions may be due to their large size</a:t>
            </a:r>
            <a:r>
              <a:rPr lang="en-US" sz="1400" b="1" dirty="0" smtClean="0">
                <a:latin typeface="Arial" panose="020B0604020202020204" pitchFamily="34" charset="0"/>
                <a:cs typeface="Arial" panose="020B0604020202020204" pitchFamily="34" charset="0"/>
              </a:rPr>
              <a:t>. Weakly </a:t>
            </a:r>
            <a:r>
              <a:rPr lang="en-US" sz="1400" b="1" dirty="0">
                <a:latin typeface="Arial" panose="020B0604020202020204" pitchFamily="34" charset="0"/>
                <a:cs typeface="Arial" panose="020B0604020202020204" pitchFamily="34" charset="0"/>
              </a:rPr>
              <a:t>acid and weakly basic resins exhibit preferences toward certain ions </a:t>
            </a:r>
            <a:r>
              <a:rPr lang="en-US" sz="1400" b="1" dirty="0" smtClean="0">
                <a:latin typeface="Arial" panose="020B0604020202020204" pitchFamily="34" charset="0"/>
                <a:cs typeface="Arial" panose="020B0604020202020204" pitchFamily="34" charset="0"/>
              </a:rPr>
              <a:t>but strong </a:t>
            </a:r>
            <a:r>
              <a:rPr lang="en-US" sz="1400" b="1" dirty="0">
                <a:latin typeface="Arial" panose="020B0604020202020204" pitchFamily="34" charset="0"/>
                <a:cs typeface="Arial" panose="020B0604020202020204" pitchFamily="34" charset="0"/>
              </a:rPr>
              <a:t>resins do not exhibit such a selectivity towards ions. For example, </a:t>
            </a:r>
            <a:r>
              <a:rPr lang="en-US" sz="1400" b="1" dirty="0" smtClean="0">
                <a:latin typeface="Arial" panose="020B0604020202020204" pitchFamily="34" charset="0"/>
                <a:cs typeface="Arial" panose="020B0604020202020204" pitchFamily="34" charset="0"/>
              </a:rPr>
              <a:t>carboxylic resins </a:t>
            </a:r>
            <a:r>
              <a:rPr lang="en-US" sz="1400" b="1" dirty="0">
                <a:latin typeface="Arial" panose="020B0604020202020204" pitchFamily="34" charset="0"/>
                <a:cs typeface="Arial" panose="020B0604020202020204" pitchFamily="34" charset="0"/>
              </a:rPr>
              <a:t>are selective towards Ca2+ and Cu+ among </a:t>
            </a:r>
            <a:r>
              <a:rPr lang="en-US" sz="1400" b="1" dirty="0" err="1">
                <a:latin typeface="Arial" panose="020B0604020202020204" pitchFamily="34" charset="0"/>
                <a:cs typeface="Arial" panose="020B0604020202020204" pitchFamily="34" charset="0"/>
              </a:rPr>
              <a:t>amixture</a:t>
            </a:r>
            <a:r>
              <a:rPr lang="en-US" sz="1400" b="1" dirty="0">
                <a:latin typeface="Arial" panose="020B0604020202020204" pitchFamily="34" charset="0"/>
                <a:cs typeface="Arial" panose="020B0604020202020204" pitchFamily="34" charset="0"/>
              </a:rPr>
              <a:t> of different ions. Degree </a:t>
            </a:r>
            <a:r>
              <a:rPr lang="en-US" sz="1400" b="1" dirty="0" smtClean="0">
                <a:latin typeface="Arial" panose="020B0604020202020204" pitchFamily="34" charset="0"/>
                <a:cs typeface="Arial" panose="020B0604020202020204" pitchFamily="34" charset="0"/>
              </a:rPr>
              <a:t>of cross-linkage </a:t>
            </a:r>
            <a:r>
              <a:rPr lang="en-US" sz="1400" b="1" dirty="0">
                <a:latin typeface="Arial" panose="020B0604020202020204" pitchFamily="34" charset="0"/>
                <a:cs typeface="Arial" panose="020B0604020202020204" pitchFamily="34" charset="0"/>
              </a:rPr>
              <a:t>affects sorption. A stable resin with considerable cross-linkage possesses</a:t>
            </a:r>
          </a:p>
          <a:p>
            <a:pPr marL="0" indent="0" algn="just">
              <a:buNone/>
            </a:pPr>
            <a:r>
              <a:rPr lang="en-US" sz="1400" b="1" dirty="0">
                <a:latin typeface="Arial" panose="020B0604020202020204" pitchFamily="34" charset="0"/>
                <a:cs typeface="Arial" panose="020B0604020202020204" pitchFamily="34" charset="0"/>
              </a:rPr>
              <a:t>smaller pores and preferentially absorbs ions with a smaller hydrated volume</a:t>
            </a:r>
            <a:r>
              <a:rPr lang="en-US" sz="1400" b="1" dirty="0" smtClean="0">
                <a:latin typeface="Arial" panose="020B0604020202020204" pitchFamily="34" charset="0"/>
                <a:cs typeface="Arial" panose="020B0604020202020204" pitchFamily="34" charset="0"/>
              </a:rPr>
              <a:t>. As </a:t>
            </a:r>
            <a:r>
              <a:rPr lang="en-US" sz="1400" b="1" dirty="0">
                <a:latin typeface="Arial" panose="020B0604020202020204" pitchFamily="34" charset="0"/>
                <a:cs typeface="Arial" panose="020B0604020202020204" pitchFamily="34" charset="0"/>
              </a:rPr>
              <a:t>ion exchange equilibria are valid in dilute solutions </a:t>
            </a:r>
            <a:r>
              <a:rPr lang="en-US" sz="1400" b="1" i="1" dirty="0">
                <a:latin typeface="Arial" panose="020B0604020202020204" pitchFamily="34" charset="0"/>
                <a:cs typeface="Arial" panose="020B0604020202020204" pitchFamily="34" charset="0"/>
              </a:rPr>
              <a:t>K </a:t>
            </a:r>
            <a:r>
              <a:rPr lang="en-US" sz="1400" b="1" dirty="0">
                <a:latin typeface="Arial" panose="020B0604020202020204" pitchFamily="34" charset="0"/>
                <a:cs typeface="Arial" panose="020B0604020202020204" pitchFamily="34" charset="0"/>
              </a:rPr>
              <a:t>values are affected to a </a:t>
            </a:r>
            <a:r>
              <a:rPr lang="en-US" sz="1400" b="1" dirty="0" smtClean="0">
                <a:latin typeface="Arial" panose="020B0604020202020204" pitchFamily="34" charset="0"/>
                <a:cs typeface="Arial" panose="020B0604020202020204" pitchFamily="34" charset="0"/>
              </a:rPr>
              <a:t>great extent </a:t>
            </a:r>
            <a:r>
              <a:rPr lang="en-US" sz="1400" b="1" dirty="0">
                <a:latin typeface="Arial" panose="020B0604020202020204" pitchFamily="34" charset="0"/>
                <a:cs typeface="Arial" panose="020B0604020202020204" pitchFamily="34" charset="0"/>
              </a:rPr>
              <a:t>by the total concentration of ions. A resin absorbs Ca2+ in preference to Na</a:t>
            </a:r>
            <a:r>
              <a:rPr lang="en-US" sz="1400" b="1" dirty="0" smtClean="0">
                <a:latin typeface="Arial" panose="020B0604020202020204" pitchFamily="34" charset="0"/>
                <a:cs typeface="Arial" panose="020B0604020202020204" pitchFamily="34" charset="0"/>
              </a:rPr>
              <a:t>+ from </a:t>
            </a:r>
            <a:r>
              <a:rPr lang="en-US" sz="1400" b="1" dirty="0">
                <a:latin typeface="Arial" panose="020B0604020202020204" pitchFamily="34" charset="0"/>
                <a:cs typeface="Arial" panose="020B0604020202020204" pitchFamily="34" charset="0"/>
              </a:rPr>
              <a:t>a dilute solution containing calcium and sodium ions whereas the order </a:t>
            </a:r>
            <a:r>
              <a:rPr lang="en-US" sz="1400" b="1" dirty="0" smtClean="0">
                <a:latin typeface="Arial" panose="020B0604020202020204" pitchFamily="34" charset="0"/>
                <a:cs typeface="Arial" panose="020B0604020202020204" pitchFamily="34" charset="0"/>
              </a:rPr>
              <a:t>is reversed </a:t>
            </a:r>
            <a:r>
              <a:rPr lang="en-US" sz="1400" b="1" dirty="0">
                <a:latin typeface="Arial" panose="020B0604020202020204" pitchFamily="34" charset="0"/>
                <a:cs typeface="Arial" panose="020B0604020202020204" pitchFamily="34" charset="0"/>
              </a:rPr>
              <a:t>in the concentrated solution.</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59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stretch>
            <a:fillRect/>
          </a:stretch>
        </p:blipFill>
        <p:spPr>
          <a:xfrm>
            <a:off x="803620" y="2305612"/>
            <a:ext cx="10697011" cy="2157048"/>
          </a:xfrm>
          <a:prstGeom prst="rect">
            <a:avLst/>
          </a:prstGeom>
        </p:spPr>
      </p:pic>
      <p:sp>
        <p:nvSpPr>
          <p:cNvPr id="7" name="TextBox 6"/>
          <p:cNvSpPr txBox="1"/>
          <p:nvPr/>
        </p:nvSpPr>
        <p:spPr>
          <a:xfrm>
            <a:off x="803620" y="477795"/>
            <a:ext cx="1084099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If we are interested in recovering two ions, I</a:t>
            </a:r>
            <a:r>
              <a:rPr lang="en-US" b="1" baseline="-25000" dirty="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 and I</a:t>
            </a:r>
            <a:r>
              <a:rPr lang="en-US" b="1" baseline="-25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of similar charge present in </a:t>
            </a:r>
            <a:r>
              <a:rPr lang="en-US" b="1" dirty="0" smtClean="0">
                <a:latin typeface="Arial" panose="020B0604020202020204" pitchFamily="34" charset="0"/>
                <a:cs typeface="Arial" panose="020B0604020202020204" pitchFamily="34" charset="0"/>
              </a:rPr>
              <a:t>the solution</a:t>
            </a:r>
            <a:r>
              <a:rPr lang="en-US" b="1" dirty="0">
                <a:latin typeface="Arial" panose="020B0604020202020204" pitchFamily="34" charset="0"/>
                <a:cs typeface="Arial" panose="020B0604020202020204" pitchFamily="34" charset="0"/>
              </a:rPr>
              <a:t>, advantage is taken of the separation </a:t>
            </a:r>
            <a:r>
              <a:rPr lang="en-US" b="1" dirty="0" smtClean="0">
                <a:latin typeface="Arial" panose="020B0604020202020204" pitchFamily="34" charset="0"/>
                <a:cs typeface="Arial" panose="020B0604020202020204" pitchFamily="34" charset="0"/>
              </a:rPr>
              <a:t>factor. </a:t>
            </a:r>
            <a:r>
              <a:rPr lang="en-US" b="1" dirty="0">
                <a:latin typeface="Arial" panose="020B0604020202020204" pitchFamily="34" charset="0"/>
                <a:cs typeface="Arial" panose="020B0604020202020204" pitchFamily="34" charset="0"/>
              </a:rPr>
              <a:t>The separation factor (</a:t>
            </a:r>
            <a:r>
              <a:rPr lang="en-US" b="1" i="1" dirty="0">
                <a:latin typeface="Arial" panose="020B0604020202020204" pitchFamily="34" charset="0"/>
                <a:cs typeface="Arial" panose="020B0604020202020204" pitchFamily="34" charset="0"/>
              </a:rPr>
              <a:t>α</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of the </a:t>
            </a:r>
            <a:r>
              <a:rPr lang="en-US" b="1" dirty="0">
                <a:latin typeface="Arial" panose="020B0604020202020204" pitchFamily="34" charset="0"/>
                <a:cs typeface="Arial" panose="020B0604020202020204" pitchFamily="34" charset="0"/>
              </a:rPr>
              <a:t>resin is defined as the ratio of two distribution coefficients, </a:t>
            </a:r>
            <a:r>
              <a:rPr lang="en-US" b="1" i="1" dirty="0">
                <a:latin typeface="Arial" panose="020B0604020202020204" pitchFamily="34" charset="0"/>
                <a:cs typeface="Arial" panose="020B0604020202020204" pitchFamily="34" charset="0"/>
              </a:rPr>
              <a:t>K</a:t>
            </a:r>
            <a:r>
              <a:rPr lang="en-US" b="1" baseline="-25000" dirty="0">
                <a:latin typeface="Arial" panose="020B0604020202020204" pitchFamily="34" charset="0"/>
                <a:cs typeface="Arial" panose="020B0604020202020204" pitchFamily="34" charset="0"/>
              </a:rPr>
              <a:t>I1</a:t>
            </a:r>
            <a:r>
              <a:rPr lang="en-US" b="1"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K</a:t>
            </a:r>
            <a:r>
              <a:rPr lang="en-US" b="1" baseline="-25000" dirty="0">
                <a:latin typeface="Arial" panose="020B0604020202020204" pitchFamily="34" charset="0"/>
                <a:cs typeface="Arial" panose="020B0604020202020204" pitchFamily="34" charset="0"/>
              </a:rPr>
              <a:t>I2</a:t>
            </a:r>
            <a:r>
              <a:rPr lang="en-US" b="1" dirty="0">
                <a:latin typeface="Arial" panose="020B0604020202020204" pitchFamily="34" charset="0"/>
                <a:cs typeface="Arial" panose="020B0604020202020204" pitchFamily="34" charset="0"/>
              </a:rPr>
              <a:t> :</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8903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2913</TotalTime>
  <Words>764</Words>
  <Application>Microsoft Office PowerPoint</Application>
  <PresentationFormat>Широкоэкранный</PresentationFormat>
  <Paragraphs>41</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Times New Roman</vt:lpstr>
      <vt:lpstr>TimesLTStd-BoldItalic</vt:lpstr>
      <vt:lpstr>Тема Office</vt:lpstr>
      <vt:lpstr>Practice 7. Calculation of the sorption process </vt:lpstr>
      <vt:lpstr>ION EXCHANGE Calculations of extraction and ion exchange parameters for the extraction of non-ferrous metals  Ion exchange</vt:lpstr>
      <vt:lpstr>Презентация PowerPoint</vt:lpstr>
      <vt:lpstr>Презентация PowerPoint</vt:lpstr>
      <vt:lpstr>Ion Exchange Process</vt:lpstr>
      <vt:lpstr>Презентация PowerPoint</vt:lpstr>
      <vt:lpstr>Презентация PowerPoint</vt:lpstr>
    </vt:vector>
  </TitlesOfParts>
  <Company>KazNTU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lesson #3</dc:title>
  <dc:creator>Gulzira</dc:creator>
  <cp:lastModifiedBy>Tatyana Chepushtanova</cp:lastModifiedBy>
  <cp:revision>59</cp:revision>
  <dcterms:created xsi:type="dcterms:W3CDTF">2020-09-10T15:37:09Z</dcterms:created>
  <dcterms:modified xsi:type="dcterms:W3CDTF">2021-09-28T08:09:50Z</dcterms:modified>
</cp:coreProperties>
</file>