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5" r:id="rId3"/>
    <p:sldId id="266" r:id="rId4"/>
    <p:sldId id="258" r:id="rId5"/>
    <p:sldId id="259" r:id="rId6"/>
    <p:sldId id="267" r:id="rId7"/>
    <p:sldId id="260" r:id="rId8"/>
    <p:sldId id="261" r:id="rId9"/>
    <p:sldId id="262" r:id="rId10"/>
    <p:sldId id="263" r:id="rId11"/>
    <p:sldId id="264"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07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59DCD301-CEA8-4E77-8DD8-859A6AD772AF}" type="datetimeFigureOut">
              <a:rPr lang="ru-RU" smtClean="0"/>
              <a:t>27.11.2020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78648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919776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30293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4134802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69742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8239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0387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43340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2891408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DCD301-CEA8-4E77-8DD8-859A6AD772AF}"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02953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9DCD301-CEA8-4E77-8DD8-859A6AD772AF}"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58340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9DCD301-CEA8-4E77-8DD8-859A6AD772AF}" type="datetimeFigureOut">
              <a:rPr lang="ru-RU" smtClean="0"/>
              <a:t>27.11.2020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412918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9DCD301-CEA8-4E77-8DD8-859A6AD772AF}" type="datetimeFigureOut">
              <a:rPr lang="ru-RU" smtClean="0"/>
              <a:t>27.11.2020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99369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CD301-CEA8-4E77-8DD8-859A6AD772AF}" type="datetimeFigureOut">
              <a:rPr lang="ru-RU" smtClean="0"/>
              <a:t>27.11.2020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158105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9DCD301-CEA8-4E77-8DD8-859A6AD772AF}"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208796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9DCD301-CEA8-4E77-8DD8-859A6AD772AF}"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D746ED-2EB5-4B3B-8159-0712EC323BA2}" type="slidenum">
              <a:rPr lang="ru-RU" smtClean="0"/>
              <a:t>‹#›</a:t>
            </a:fld>
            <a:endParaRPr lang="ru-RU"/>
          </a:p>
        </p:txBody>
      </p:sp>
    </p:spTree>
    <p:extLst>
      <p:ext uri="{BB962C8B-B14F-4D97-AF65-F5344CB8AC3E}">
        <p14:creationId xmlns:p14="http://schemas.microsoft.com/office/powerpoint/2010/main" val="256702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9DCD301-CEA8-4E77-8DD8-859A6AD772AF}" type="datetimeFigureOut">
              <a:rPr lang="ru-RU" smtClean="0"/>
              <a:t>27.11.2020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ED746ED-2EB5-4B3B-8159-0712EC323BA2}" type="slidenum">
              <a:rPr lang="ru-RU" smtClean="0"/>
              <a:t>‹#›</a:t>
            </a:fld>
            <a:endParaRPr lang="ru-RU"/>
          </a:p>
        </p:txBody>
      </p:sp>
    </p:spTree>
    <p:extLst>
      <p:ext uri="{BB962C8B-B14F-4D97-AF65-F5344CB8AC3E}">
        <p14:creationId xmlns:p14="http://schemas.microsoft.com/office/powerpoint/2010/main" val="31344585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orld-nuclear.org/information-library/country-profiles/countries-a-f/canada-uranium.aspx#Not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orld-nuclear.org/information-library/country-profiles/countries-a-f/canada-uranium.aspx#Notesb"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nuclear.org/info/Australia_Mines/fmines.html#rumj" TargetMode="External"/><Relationship Id="rId2" Type="http://schemas.openxmlformats.org/officeDocument/2006/relationships/hyperlink" Target="http://www.world-nuclear.org/info/Australia_Mines/fmines.html#radium" TargetMode="External"/><Relationship Id="rId1" Type="http://schemas.openxmlformats.org/officeDocument/2006/relationships/slideLayout" Target="../slideLayouts/slideLayout2.xml"/><Relationship Id="rId5" Type="http://schemas.openxmlformats.org/officeDocument/2006/relationships/hyperlink" Target="http://www.world-nuclear.org/info/Australia_Mines/fmines.html#nabarlek" TargetMode="External"/><Relationship Id="rId4" Type="http://schemas.openxmlformats.org/officeDocument/2006/relationships/hyperlink" Target="http://www.world-nuclear.org/info/Australia_Mines/fmines.html#mary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world-nuclear.org/www.bossresources.com.a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a.gov.au/image_cache/GA9508.pdf" TargetMode="External"/><Relationship Id="rId2" Type="http://schemas.openxmlformats.org/officeDocument/2006/relationships/hyperlink" Target="http://www.world-nuclear.org/information-library/nuclear-fuel-cycle/uranium-resources/supply-of-uranium.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world-nuclear.org/information-library/safety-and-security/safety-of-plants/fukushima-accident.aspx" TargetMode="External"/><Relationship Id="rId2" Type="http://schemas.openxmlformats.org/officeDocument/2006/relationships/hyperlink" Target="http://www.world-nuclear.org/information-library/safety-and-security/non-proliferation/safeguards-to-prevent-nuclear-proliferation.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world-nuclear.org/information-library/facts-and-figures/world-nuclear-power-reactors-and-uranium-requireme.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orld-nuclear.org/info/inf49a_Nuclear_Power_in_Canada.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03231" y="2362078"/>
            <a:ext cx="9144000" cy="2387600"/>
          </a:xfrm>
        </p:spPr>
        <p:txBody>
          <a:bodyPr>
            <a:normAutofit fontScale="90000"/>
          </a:bodyPr>
          <a:lstStyle/>
          <a:p>
            <a:r>
              <a:rPr lang="en-US" dirty="0" smtClean="0"/>
              <a:t>Lecture 1</a:t>
            </a:r>
            <a:r>
              <a:rPr lang="ru-RU" dirty="0" smtClean="0"/>
              <a:t>2</a:t>
            </a:r>
            <a:r>
              <a:rPr lang="en-US" dirty="0" smtClean="0"/>
              <a:t>.</a:t>
            </a:r>
            <a:br>
              <a:rPr lang="en-US" dirty="0" smtClean="0"/>
            </a:br>
            <a:r>
              <a:rPr lang="en-US" dirty="0"/>
              <a:t>Australia and Canada uranium markets</a:t>
            </a:r>
            <a:r>
              <a:rPr lang="ru-RU" dirty="0"/>
              <a:t/>
            </a:r>
            <a:br>
              <a:rPr lang="ru-RU" dirty="0"/>
            </a:br>
            <a:endParaRPr lang="ru-RU" dirty="0"/>
          </a:p>
        </p:txBody>
      </p:sp>
    </p:spTree>
    <p:extLst>
      <p:ext uri="{BB962C8B-B14F-4D97-AF65-F5344CB8AC3E}">
        <p14:creationId xmlns:p14="http://schemas.microsoft.com/office/powerpoint/2010/main" val="198247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76711" y="93810"/>
            <a:ext cx="5840060" cy="369332"/>
          </a:xfrm>
          <a:prstGeom prst="rect">
            <a:avLst/>
          </a:prstGeom>
        </p:spPr>
        <p:txBody>
          <a:bodyPr wrap="non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The largest-producing uranium mines in 2016 were:</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955198427"/>
              </p:ext>
            </p:extLst>
          </p:nvPr>
        </p:nvGraphicFramePr>
        <p:xfrm>
          <a:off x="897772" y="463142"/>
          <a:ext cx="10598730" cy="6300934"/>
        </p:xfrm>
        <a:graphic>
          <a:graphicData uri="http://schemas.openxmlformats.org/drawingml/2006/table">
            <a:tbl>
              <a:tblPr firstRow="1" firstCol="1" bandRow="1">
                <a:tableStyleId>{5C22544A-7EE6-4342-B048-85BDC9FD1C3A}</a:tableStyleId>
              </a:tblPr>
              <a:tblGrid>
                <a:gridCol w="1766455">
                  <a:extLst>
                    <a:ext uri="{9D8B030D-6E8A-4147-A177-3AD203B41FA5}">
                      <a16:colId xmlns:a16="http://schemas.microsoft.com/office/drawing/2014/main" val="2986611594"/>
                    </a:ext>
                  </a:extLst>
                </a:gridCol>
                <a:gridCol w="1766455">
                  <a:extLst>
                    <a:ext uri="{9D8B030D-6E8A-4147-A177-3AD203B41FA5}">
                      <a16:colId xmlns:a16="http://schemas.microsoft.com/office/drawing/2014/main" val="1361875196"/>
                    </a:ext>
                  </a:extLst>
                </a:gridCol>
                <a:gridCol w="1766455">
                  <a:extLst>
                    <a:ext uri="{9D8B030D-6E8A-4147-A177-3AD203B41FA5}">
                      <a16:colId xmlns:a16="http://schemas.microsoft.com/office/drawing/2014/main" val="3279998978"/>
                    </a:ext>
                  </a:extLst>
                </a:gridCol>
                <a:gridCol w="1766455">
                  <a:extLst>
                    <a:ext uri="{9D8B030D-6E8A-4147-A177-3AD203B41FA5}">
                      <a16:colId xmlns:a16="http://schemas.microsoft.com/office/drawing/2014/main" val="735910793"/>
                    </a:ext>
                  </a:extLst>
                </a:gridCol>
                <a:gridCol w="1766455">
                  <a:extLst>
                    <a:ext uri="{9D8B030D-6E8A-4147-A177-3AD203B41FA5}">
                      <a16:colId xmlns:a16="http://schemas.microsoft.com/office/drawing/2014/main" val="284527023"/>
                    </a:ext>
                  </a:extLst>
                </a:gridCol>
                <a:gridCol w="1766455">
                  <a:extLst>
                    <a:ext uri="{9D8B030D-6E8A-4147-A177-3AD203B41FA5}">
                      <a16:colId xmlns:a16="http://schemas.microsoft.com/office/drawing/2014/main" val="546701656"/>
                    </a:ext>
                  </a:extLst>
                </a:gridCol>
              </a:tblGrid>
              <a:tr h="293054">
                <a:tc>
                  <a:txBody>
                    <a:bodyPr/>
                    <a:lstStyle/>
                    <a:p>
                      <a:pPr algn="ctr">
                        <a:spcAft>
                          <a:spcPts val="0"/>
                        </a:spcAft>
                      </a:pPr>
                      <a:r>
                        <a:rPr lang="ru-RU" sz="1200" dirty="0" err="1">
                          <a:effectLst/>
                        </a:rPr>
                        <a:t>Mine</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Country</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Main owner</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Type</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Production (tU)</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 of world</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3898542799"/>
                  </a:ext>
                </a:extLst>
              </a:tr>
              <a:tr h="293054">
                <a:tc>
                  <a:txBody>
                    <a:bodyPr/>
                    <a:lstStyle/>
                    <a:p>
                      <a:pPr>
                        <a:spcAft>
                          <a:spcPts val="0"/>
                        </a:spcAft>
                      </a:pPr>
                      <a:r>
                        <a:rPr lang="ru-RU" sz="1200" dirty="0" err="1">
                          <a:effectLst/>
                        </a:rPr>
                        <a:t>McArthur</a:t>
                      </a:r>
                      <a:r>
                        <a:rPr lang="ru-RU" sz="1200" dirty="0">
                          <a:effectLst/>
                        </a:rPr>
                        <a:t> </a:t>
                      </a:r>
                      <a:r>
                        <a:rPr lang="ru-RU" sz="1200" dirty="0" err="1">
                          <a:effectLst/>
                        </a:rPr>
                        <a:t>River</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err="1">
                          <a:effectLst/>
                        </a:rPr>
                        <a:t>Canada</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Cameco (69.8%)</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underground</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6945</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11</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558052916"/>
                  </a:ext>
                </a:extLst>
              </a:tr>
              <a:tr h="293054">
                <a:tc>
                  <a:txBody>
                    <a:bodyPr/>
                    <a:lstStyle/>
                    <a:p>
                      <a:pPr>
                        <a:spcAft>
                          <a:spcPts val="0"/>
                        </a:spcAft>
                      </a:pPr>
                      <a:r>
                        <a:rPr lang="ru-RU" sz="1200">
                          <a:effectLst/>
                        </a:rPr>
                        <a:t>Cigar Lake</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Canada</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err="1">
                          <a:effectLst/>
                        </a:rPr>
                        <a:t>Cameco</a:t>
                      </a:r>
                      <a:r>
                        <a:rPr lang="ru-RU" sz="1200" dirty="0">
                          <a:effectLst/>
                        </a:rPr>
                        <a:t> (50%)</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underground</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6666</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11</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217331345"/>
                  </a:ext>
                </a:extLst>
              </a:tr>
              <a:tr h="395278">
                <a:tc>
                  <a:txBody>
                    <a:bodyPr/>
                    <a:lstStyle/>
                    <a:p>
                      <a:pPr>
                        <a:spcAft>
                          <a:spcPts val="0"/>
                        </a:spcAft>
                      </a:pPr>
                      <a:r>
                        <a:rPr lang="ru-RU" sz="1200">
                          <a:effectLst/>
                        </a:rPr>
                        <a:t>Tortkuduk &amp; Myunkum</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Kazakhstan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err="1">
                          <a:effectLst/>
                        </a:rPr>
                        <a:t>Katco</a:t>
                      </a:r>
                      <a:r>
                        <a:rPr lang="ru-RU" sz="1200" dirty="0">
                          <a:effectLst/>
                        </a:rPr>
                        <a:t> JV/</a:t>
                      </a:r>
                      <a:r>
                        <a:rPr lang="ru-RU" sz="1200" dirty="0" err="1">
                          <a:effectLst/>
                        </a:rPr>
                        <a:t>Areva</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ISL</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4002</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6</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2174562058"/>
                  </a:ext>
                </a:extLst>
              </a:tr>
              <a:tr h="431687">
                <a:tc>
                  <a:txBody>
                    <a:bodyPr/>
                    <a:lstStyle/>
                    <a:p>
                      <a:pPr>
                        <a:spcAft>
                          <a:spcPts val="0"/>
                        </a:spcAft>
                      </a:pPr>
                      <a:r>
                        <a:rPr lang="ru-RU" sz="1200">
                          <a:effectLst/>
                        </a:rPr>
                        <a:t>Olympic Dam</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Australia</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BHP Billiton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err="1">
                          <a:effectLst/>
                        </a:rPr>
                        <a:t>by-product</a:t>
                      </a:r>
                      <a:r>
                        <a:rPr lang="ru-RU" sz="1200" dirty="0">
                          <a:effectLst/>
                        </a:rPr>
                        <a:t>/</a:t>
                      </a:r>
                      <a:br>
                        <a:rPr lang="ru-RU" sz="1200" dirty="0">
                          <a:effectLst/>
                        </a:rPr>
                      </a:br>
                      <a:r>
                        <a:rPr lang="ru-RU" sz="1200" dirty="0" err="1">
                          <a:effectLst/>
                        </a:rPr>
                        <a:t>underground</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3233</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5</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3631716332"/>
                  </a:ext>
                </a:extLst>
              </a:tr>
              <a:tr h="293054">
                <a:tc>
                  <a:txBody>
                    <a:bodyPr/>
                    <a:lstStyle/>
                    <a:p>
                      <a:pPr>
                        <a:spcAft>
                          <a:spcPts val="0"/>
                        </a:spcAft>
                      </a:pPr>
                      <a:r>
                        <a:rPr lang="ru-RU" sz="1200">
                          <a:effectLst/>
                        </a:rPr>
                        <a:t>Inkai</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Kazakhstan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Inkai JV/Cameco</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ISL</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2291</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4</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515688174"/>
                  </a:ext>
                </a:extLst>
              </a:tr>
              <a:tr h="293054">
                <a:tc>
                  <a:txBody>
                    <a:bodyPr/>
                    <a:lstStyle/>
                    <a:p>
                      <a:pPr>
                        <a:spcAft>
                          <a:spcPts val="0"/>
                        </a:spcAft>
                      </a:pPr>
                      <a:r>
                        <a:rPr lang="ru-RU" sz="1200">
                          <a:effectLst/>
                        </a:rPr>
                        <a:t>SOMAIR</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Niger</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Areva (63.6%)</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open pit</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2164</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4</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2118714129"/>
                  </a:ext>
                </a:extLst>
              </a:tr>
              <a:tr h="708950">
                <a:tc>
                  <a:txBody>
                    <a:bodyPr/>
                    <a:lstStyle/>
                    <a:p>
                      <a:pPr>
                        <a:spcAft>
                          <a:spcPts val="0"/>
                        </a:spcAft>
                      </a:pPr>
                      <a:r>
                        <a:rPr lang="ru-RU" sz="1200">
                          <a:effectLst/>
                        </a:rPr>
                        <a:t>Budenovskoye 2</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Kazakhstan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en-US" sz="1200">
                          <a:effectLst/>
                        </a:rPr>
                        <a:t>Karatau JV/Kazatomprom-Uranium One</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ISL</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2081</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498700545"/>
                  </a:ext>
                </a:extLst>
              </a:tr>
              <a:tr h="431687">
                <a:tc>
                  <a:txBody>
                    <a:bodyPr/>
                    <a:lstStyle/>
                    <a:p>
                      <a:pPr>
                        <a:spcAft>
                          <a:spcPts val="0"/>
                        </a:spcAft>
                      </a:pPr>
                      <a:r>
                        <a:rPr lang="ru-RU" sz="1200">
                          <a:effectLst/>
                        </a:rPr>
                        <a:t>South Inkai</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Kazakhstan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en-US" sz="1200">
                          <a:effectLst/>
                        </a:rPr>
                        <a:t>Betpak Dala JV/Uranium One</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ISL</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2056</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683973715"/>
                  </a:ext>
                </a:extLst>
              </a:tr>
              <a:tr h="570318">
                <a:tc>
                  <a:txBody>
                    <a:bodyPr/>
                    <a:lstStyle/>
                    <a:p>
                      <a:pPr>
                        <a:spcAft>
                          <a:spcPts val="0"/>
                        </a:spcAft>
                      </a:pPr>
                      <a:r>
                        <a:rPr lang="ru-RU" sz="1200">
                          <a:effectLst/>
                        </a:rPr>
                        <a:t>Central Mynkuduk</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Kazakhstan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Ken Dala JSC/ Kazatomprom</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ISL</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2010</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924927950"/>
                  </a:ext>
                </a:extLst>
              </a:tr>
              <a:tr h="293054">
                <a:tc>
                  <a:txBody>
                    <a:bodyPr/>
                    <a:lstStyle/>
                    <a:p>
                      <a:pPr>
                        <a:spcAft>
                          <a:spcPts val="0"/>
                        </a:spcAft>
                      </a:pPr>
                      <a:r>
                        <a:rPr lang="ru-RU" sz="1200">
                          <a:effectLst/>
                        </a:rPr>
                        <a:t>Ranger</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Australia</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Rio Tinto (68%)</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open pit</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1994</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2240323504"/>
                  </a:ext>
                </a:extLst>
              </a:tr>
              <a:tr h="293054">
                <a:tc>
                  <a:txBody>
                    <a:bodyPr/>
                    <a:lstStyle/>
                    <a:p>
                      <a:pPr>
                        <a:spcAft>
                          <a:spcPts val="0"/>
                        </a:spcAft>
                      </a:pPr>
                      <a:r>
                        <a:rPr lang="ru-RU" sz="1200">
                          <a:effectLst/>
                        </a:rPr>
                        <a:t>Langer Heinrich</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Namibia</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Paladin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open pit</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1893</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3875414222"/>
                  </a:ext>
                </a:extLst>
              </a:tr>
              <a:tr h="293054">
                <a:tc>
                  <a:txBody>
                    <a:bodyPr/>
                    <a:lstStyle/>
                    <a:p>
                      <a:pPr>
                        <a:spcAft>
                          <a:spcPts val="0"/>
                        </a:spcAft>
                      </a:pPr>
                      <a:r>
                        <a:rPr lang="ru-RU" sz="1200">
                          <a:effectLst/>
                        </a:rPr>
                        <a:t>Priargunsky</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Russia</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ARMZ</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underground</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1873</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509113787"/>
                  </a:ext>
                </a:extLst>
              </a:tr>
              <a:tr h="208289">
                <a:tc>
                  <a:txBody>
                    <a:bodyPr/>
                    <a:lstStyle/>
                    <a:p>
                      <a:pPr>
                        <a:spcAft>
                          <a:spcPts val="0"/>
                        </a:spcAft>
                      </a:pPr>
                      <a:r>
                        <a:rPr lang="ru-RU" sz="1200">
                          <a:effectLst/>
                        </a:rPr>
                        <a:t>Kharasan 2</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Kazakhstan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Baiken-U</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ISL</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1838</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880251709"/>
                  </a:ext>
                </a:extLst>
              </a:tr>
              <a:tr h="708950">
                <a:tc>
                  <a:txBody>
                    <a:bodyPr/>
                    <a:lstStyle/>
                    <a:p>
                      <a:pPr>
                        <a:spcAft>
                          <a:spcPts val="0"/>
                        </a:spcAft>
                      </a:pPr>
                      <a:r>
                        <a:rPr lang="ru-RU" sz="1200">
                          <a:effectLst/>
                        </a:rPr>
                        <a:t>Budenovskoye 1, 3 &amp; 4</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Kazakhstan</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en-US" sz="1200">
                          <a:effectLst/>
                        </a:rPr>
                        <a:t>Akbastau JV/Kazatomprom-Uranium One</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ISL</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1743</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3</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2467505145"/>
                  </a:ext>
                </a:extLst>
              </a:tr>
              <a:tr h="293054">
                <a:tc>
                  <a:txBody>
                    <a:bodyPr/>
                    <a:lstStyle/>
                    <a:p>
                      <a:pPr>
                        <a:spcAft>
                          <a:spcPts val="0"/>
                        </a:spcAft>
                      </a:pPr>
                      <a:r>
                        <a:rPr lang="ru-RU" sz="1200">
                          <a:effectLst/>
                        </a:rPr>
                        <a:t>Rossing</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Namibia</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Rio Tinto (68.6%)</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open pit</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a:effectLst/>
                        </a:rPr>
                        <a:t>1569</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2.5</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223437468"/>
                  </a:ext>
                </a:extLst>
              </a:tr>
              <a:tr h="208289">
                <a:tc>
                  <a:txBody>
                    <a:bodyPr/>
                    <a:lstStyle/>
                    <a:p>
                      <a:pPr>
                        <a:spcAft>
                          <a:spcPts val="0"/>
                        </a:spcAft>
                      </a:pPr>
                      <a:r>
                        <a:rPr lang="ru-RU" sz="1200">
                          <a:effectLst/>
                        </a:rPr>
                        <a:t>Top 15 total</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gridSpan="3">
                  <a:txBody>
                    <a:bodyPr/>
                    <a:lstStyle/>
                    <a:p>
                      <a:pPr algn="ct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hMerge="1">
                  <a:txBody>
                    <a:bodyPr/>
                    <a:lstStyle/>
                    <a:p>
                      <a:endParaRPr lang="ru-RU"/>
                    </a:p>
                  </a:txBody>
                  <a:tcPr/>
                </a:tc>
                <a:tc hMerge="1">
                  <a:txBody>
                    <a:bodyPr/>
                    <a:lstStyle/>
                    <a:p>
                      <a:endParaRPr lang="ru-RU"/>
                    </a:p>
                  </a:txBody>
                  <a:tcPr/>
                </a:tc>
                <a:tc>
                  <a:txBody>
                    <a:bodyPr/>
                    <a:lstStyle/>
                    <a:p>
                      <a:pPr algn="ctr">
                        <a:spcAft>
                          <a:spcPts val="0"/>
                        </a:spcAft>
                      </a:pPr>
                      <a:r>
                        <a:rPr lang="ru-RU" sz="1200">
                          <a:effectLst/>
                        </a:rPr>
                        <a:t>42,367</a:t>
                      </a:r>
                      <a:endParaRPr lang="ru-RU" sz="1200">
                        <a:effectLst/>
                        <a:latin typeface="Times New Roman" panose="02020603050405020304" pitchFamily="18" charset="0"/>
                        <a:ea typeface="Times New Roman" panose="02020603050405020304" pitchFamily="18" charset="0"/>
                      </a:endParaRPr>
                    </a:p>
                  </a:txBody>
                  <a:tcPr marL="26266" marR="26266" marT="10416" marB="10416" anchor="ctr"/>
                </a:tc>
                <a:tc>
                  <a:txBody>
                    <a:bodyPr/>
                    <a:lstStyle/>
                    <a:p>
                      <a:pPr algn="ctr">
                        <a:spcAft>
                          <a:spcPts val="0"/>
                        </a:spcAft>
                      </a:pPr>
                      <a:r>
                        <a:rPr lang="ru-RU" sz="1200" dirty="0">
                          <a:effectLst/>
                        </a:rPr>
                        <a:t>68%</a:t>
                      </a:r>
                      <a:endParaRPr lang="ru-RU" sz="1200" dirty="0">
                        <a:effectLst/>
                        <a:latin typeface="Times New Roman" panose="02020603050405020304" pitchFamily="18" charset="0"/>
                        <a:ea typeface="Times New Roman" panose="02020603050405020304" pitchFamily="18" charset="0"/>
                      </a:endParaRPr>
                    </a:p>
                  </a:txBody>
                  <a:tcPr marL="26266" marR="26266" marT="10416" marB="10416" anchor="ctr"/>
                </a:tc>
                <a:extLst>
                  <a:ext uri="{0D108BD9-81ED-4DB2-BD59-A6C34878D82A}">
                    <a16:rowId xmlns:a16="http://schemas.microsoft.com/office/drawing/2014/main" val="1936736018"/>
                  </a:ext>
                </a:extLst>
              </a:tr>
            </a:tbl>
          </a:graphicData>
        </a:graphic>
      </p:graphicFrame>
    </p:spTree>
    <p:extLst>
      <p:ext uri="{BB962C8B-B14F-4D97-AF65-F5344CB8AC3E}">
        <p14:creationId xmlns:p14="http://schemas.microsoft.com/office/powerpoint/2010/main" val="1784117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Рисунок 53" descr="World Uranium Production and Dem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05" y="461963"/>
            <a:ext cx="12048995" cy="594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3156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995170" cy="5565371"/>
          </a:xfrm>
        </p:spPr>
        <p:txBody>
          <a:bodyPr>
            <a:normAutofit fontScale="92500" lnSpcReduction="10000"/>
          </a:bodyPr>
          <a:lstStyle/>
          <a:p>
            <a:r>
              <a:rPr lang="en-US" dirty="0"/>
              <a:t>Current production</a:t>
            </a:r>
            <a:endParaRPr lang="ru-RU" dirty="0"/>
          </a:p>
          <a:p>
            <a:r>
              <a:rPr lang="en-US" dirty="0"/>
              <a:t>Canada’s uranium production is tabulated below, and while relatively constant over the last few years, its share of world production dropped from about 20% to 15% before recovering to about 22% in 2016, worth about $2 billion. Over 85% is exported.</a:t>
            </a:r>
            <a:endParaRPr lang="ru-RU" dirty="0"/>
          </a:p>
          <a:p>
            <a:r>
              <a:rPr lang="en-US" dirty="0"/>
              <a:t>The majority of Canada’s uranium resources are in high-grade deposits, some one hundred times the world average. Many of these have difficult mining conditions which require ground freezing.</a:t>
            </a:r>
            <a:endParaRPr lang="ru-RU" dirty="0"/>
          </a:p>
          <a:p>
            <a:r>
              <a:rPr lang="en-US" dirty="0"/>
              <a:t>The main uranium producers are Cameco and </a:t>
            </a:r>
            <a:r>
              <a:rPr lang="en-US" dirty="0" err="1"/>
              <a:t>Areva</a:t>
            </a:r>
            <a:r>
              <a:rPr lang="en-US" dirty="0"/>
              <a:t> Resources Canada. Cameco was formed in the 1988 merger of Saskatchewan Mining Development Corporation and the government-owned Eldorado Nuclear Ltd. The company issued its first public shares in 1991 and was fully privatized in 2002.</a:t>
            </a:r>
            <a:endParaRPr lang="ru-RU" dirty="0"/>
          </a:p>
          <a:p>
            <a:r>
              <a:rPr lang="en-US" dirty="0"/>
              <a:t>In the early 1990s, the Saskatchewan government had considered phasing out uranium mining in the province. This policy was later reversed after a joint Federal-Saskatchewan study panel on health, safety, environment and socio-economic impact found that the jobs provided by the industry would be hard to replace and that the environmental impact of mining could be minimized. Today, the provincial government actively supports uranium mining, and all new Saskatchewan uranium mines have international ISO 14001 environmental certification.</a:t>
            </a:r>
            <a:endParaRPr lang="ru-RU" dirty="0"/>
          </a:p>
          <a:p>
            <a:endParaRPr lang="ru-RU" dirty="0"/>
          </a:p>
        </p:txBody>
      </p:sp>
    </p:spTree>
    <p:extLst>
      <p:ext uri="{BB962C8B-B14F-4D97-AF65-F5344CB8AC3E}">
        <p14:creationId xmlns:p14="http://schemas.microsoft.com/office/powerpoint/2010/main" val="701705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698664" y="268378"/>
            <a:ext cx="4711546" cy="369332"/>
          </a:xfrm>
          <a:prstGeom prst="rect">
            <a:avLst/>
          </a:prstGeom>
        </p:spPr>
        <p:txBody>
          <a:bodyPr wrap="non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Annual uranium production (</a:t>
            </a:r>
            <a:r>
              <a:rPr lang="en-US" b="1" dirty="0" err="1">
                <a:solidFill>
                  <a:srgbClr val="333333"/>
                </a:solidFill>
                <a:latin typeface="Arial" panose="020B0604020202020204" pitchFamily="34" charset="0"/>
                <a:ea typeface="Times New Roman" panose="02020603050405020304" pitchFamily="18" charset="0"/>
              </a:rPr>
              <a:t>tonnes</a:t>
            </a:r>
            <a:r>
              <a:rPr lang="en-US" b="1" dirty="0">
                <a:solidFill>
                  <a:srgbClr val="333333"/>
                </a:solidFill>
                <a:latin typeface="Arial" panose="020B0604020202020204" pitchFamily="34" charset="0"/>
                <a:ea typeface="Times New Roman" panose="02020603050405020304" pitchFamily="18" charset="0"/>
              </a:rPr>
              <a:t> U</a:t>
            </a:r>
            <a:r>
              <a:rPr lang="en-US" sz="800" b="1" baseline="-25000" dirty="0" smtClean="0">
                <a:solidFill>
                  <a:srgbClr val="333333"/>
                </a:solidFill>
                <a:effectLst/>
                <a:latin typeface="Arial" panose="020B0604020202020204" pitchFamily="34" charset="0"/>
                <a:ea typeface="Times New Roman" panose="02020603050405020304" pitchFamily="18" charset="0"/>
              </a:rPr>
              <a:t>3</a:t>
            </a:r>
            <a:r>
              <a:rPr lang="en-US" b="1" dirty="0">
                <a:solidFill>
                  <a:srgbClr val="333333"/>
                </a:solidFill>
                <a:latin typeface="Arial" panose="020B0604020202020204" pitchFamily="34" charset="0"/>
                <a:ea typeface="Times New Roman" panose="02020603050405020304" pitchFamily="18" charset="0"/>
              </a:rPr>
              <a:t>O</a:t>
            </a:r>
            <a:r>
              <a:rPr lang="en-US" sz="800" b="1" baseline="-25000" dirty="0" smtClean="0">
                <a:solidFill>
                  <a:srgbClr val="333333"/>
                </a:solidFill>
                <a:effectLst/>
                <a:latin typeface="Arial" panose="020B0604020202020204" pitchFamily="34" charset="0"/>
                <a:ea typeface="Times New Roman" panose="02020603050405020304" pitchFamily="18" charset="0"/>
              </a:rPr>
              <a:t>8</a:t>
            </a:r>
            <a:r>
              <a:rPr lang="en-US" b="1" dirty="0">
                <a:solidFill>
                  <a:srgbClr val="333333"/>
                </a:solidFill>
                <a:latin typeface="Arial" panose="020B0604020202020204" pitchFamily="34" charset="0"/>
                <a:ea typeface="Times New Roman" panose="02020603050405020304" pitchFamily="18" charset="0"/>
              </a:rPr>
              <a:t>)</a:t>
            </a:r>
            <a:r>
              <a:rPr lang="en-US" sz="800" baseline="30000" dirty="0" smtClean="0">
                <a:solidFill>
                  <a:srgbClr val="F37B70"/>
                </a:solidFill>
                <a:effectLst/>
                <a:latin typeface="Arial" panose="020B0604020202020204" pitchFamily="34" charset="0"/>
                <a:ea typeface="Times New Roman" panose="02020603050405020304" pitchFamily="18" charset="0"/>
                <a:hlinkClick r:id="rId2" tooltip="See Note a"/>
              </a:rPr>
              <a:t>a</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511102680"/>
              </p:ext>
            </p:extLst>
          </p:nvPr>
        </p:nvGraphicFramePr>
        <p:xfrm>
          <a:off x="742400" y="637710"/>
          <a:ext cx="10238712" cy="4632558"/>
        </p:xfrm>
        <a:graphic>
          <a:graphicData uri="http://schemas.openxmlformats.org/drawingml/2006/table">
            <a:tbl>
              <a:tblPr firstRow="1" firstCol="1" bandRow="1">
                <a:tableStyleId>{5C22544A-7EE6-4342-B048-85BDC9FD1C3A}</a:tableStyleId>
              </a:tblPr>
              <a:tblGrid>
                <a:gridCol w="853226">
                  <a:extLst>
                    <a:ext uri="{9D8B030D-6E8A-4147-A177-3AD203B41FA5}">
                      <a16:colId xmlns:a16="http://schemas.microsoft.com/office/drawing/2014/main" val="1016755123"/>
                    </a:ext>
                  </a:extLst>
                </a:gridCol>
                <a:gridCol w="853226">
                  <a:extLst>
                    <a:ext uri="{9D8B030D-6E8A-4147-A177-3AD203B41FA5}">
                      <a16:colId xmlns:a16="http://schemas.microsoft.com/office/drawing/2014/main" val="3053399637"/>
                    </a:ext>
                  </a:extLst>
                </a:gridCol>
                <a:gridCol w="853226">
                  <a:extLst>
                    <a:ext uri="{9D8B030D-6E8A-4147-A177-3AD203B41FA5}">
                      <a16:colId xmlns:a16="http://schemas.microsoft.com/office/drawing/2014/main" val="2733889452"/>
                    </a:ext>
                  </a:extLst>
                </a:gridCol>
                <a:gridCol w="853226">
                  <a:extLst>
                    <a:ext uri="{9D8B030D-6E8A-4147-A177-3AD203B41FA5}">
                      <a16:colId xmlns:a16="http://schemas.microsoft.com/office/drawing/2014/main" val="282863875"/>
                    </a:ext>
                  </a:extLst>
                </a:gridCol>
                <a:gridCol w="853226">
                  <a:extLst>
                    <a:ext uri="{9D8B030D-6E8A-4147-A177-3AD203B41FA5}">
                      <a16:colId xmlns:a16="http://schemas.microsoft.com/office/drawing/2014/main" val="1574550961"/>
                    </a:ext>
                  </a:extLst>
                </a:gridCol>
                <a:gridCol w="853226">
                  <a:extLst>
                    <a:ext uri="{9D8B030D-6E8A-4147-A177-3AD203B41FA5}">
                      <a16:colId xmlns:a16="http://schemas.microsoft.com/office/drawing/2014/main" val="2164849129"/>
                    </a:ext>
                  </a:extLst>
                </a:gridCol>
                <a:gridCol w="853226">
                  <a:extLst>
                    <a:ext uri="{9D8B030D-6E8A-4147-A177-3AD203B41FA5}">
                      <a16:colId xmlns:a16="http://schemas.microsoft.com/office/drawing/2014/main" val="1497488922"/>
                    </a:ext>
                  </a:extLst>
                </a:gridCol>
                <a:gridCol w="853226">
                  <a:extLst>
                    <a:ext uri="{9D8B030D-6E8A-4147-A177-3AD203B41FA5}">
                      <a16:colId xmlns:a16="http://schemas.microsoft.com/office/drawing/2014/main" val="3381466766"/>
                    </a:ext>
                  </a:extLst>
                </a:gridCol>
                <a:gridCol w="853226">
                  <a:extLst>
                    <a:ext uri="{9D8B030D-6E8A-4147-A177-3AD203B41FA5}">
                      <a16:colId xmlns:a16="http://schemas.microsoft.com/office/drawing/2014/main" val="544641733"/>
                    </a:ext>
                  </a:extLst>
                </a:gridCol>
                <a:gridCol w="853226">
                  <a:extLst>
                    <a:ext uri="{9D8B030D-6E8A-4147-A177-3AD203B41FA5}">
                      <a16:colId xmlns:a16="http://schemas.microsoft.com/office/drawing/2014/main" val="1140018075"/>
                    </a:ext>
                  </a:extLst>
                </a:gridCol>
                <a:gridCol w="853226">
                  <a:extLst>
                    <a:ext uri="{9D8B030D-6E8A-4147-A177-3AD203B41FA5}">
                      <a16:colId xmlns:a16="http://schemas.microsoft.com/office/drawing/2014/main" val="2023205324"/>
                    </a:ext>
                  </a:extLst>
                </a:gridCol>
                <a:gridCol w="853226">
                  <a:extLst>
                    <a:ext uri="{9D8B030D-6E8A-4147-A177-3AD203B41FA5}">
                      <a16:colId xmlns:a16="http://schemas.microsoft.com/office/drawing/2014/main" val="1910178793"/>
                    </a:ext>
                  </a:extLst>
                </a:gridCol>
              </a:tblGrid>
              <a:tr h="409549">
                <a:tc>
                  <a:txBody>
                    <a:bodyPr/>
                    <a:lstStyle/>
                    <a:p>
                      <a:pPr>
                        <a:spcAft>
                          <a:spcPts val="0"/>
                        </a:spcAft>
                      </a:pPr>
                      <a:r>
                        <a:rPr lang="en-US"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4120033052"/>
                  </a:ext>
                </a:extLst>
              </a:tr>
              <a:tr h="762692">
                <a:tc>
                  <a:txBody>
                    <a:bodyPr/>
                    <a:lstStyle/>
                    <a:p>
                      <a:pPr>
                        <a:spcAft>
                          <a:spcPts val="0"/>
                        </a:spcAft>
                      </a:pPr>
                      <a:r>
                        <a:rPr lang="ru-RU" sz="1200">
                          <a:effectLst/>
                        </a:rPr>
                        <a:t>McArthur River</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8492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8492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7528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8654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9029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9064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8868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9135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8675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8673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8173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003029081"/>
                  </a:ext>
                </a:extLst>
              </a:tr>
              <a:tr h="762692">
                <a:tc>
                  <a:txBody>
                    <a:bodyPr/>
                    <a:lstStyle/>
                    <a:p>
                      <a:pPr>
                        <a:spcAft>
                          <a:spcPts val="0"/>
                        </a:spcAft>
                      </a:pPr>
                      <a:r>
                        <a:rPr lang="ru-RU" sz="1200">
                          <a:effectLst/>
                        </a:rPr>
                        <a:t>Cigar Lake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156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5124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7863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733582747"/>
                  </a:ext>
                </a:extLst>
              </a:tr>
              <a:tr h="762692">
                <a:tc>
                  <a:txBody>
                    <a:bodyPr/>
                    <a:lstStyle/>
                    <a:p>
                      <a:pPr>
                        <a:spcAft>
                          <a:spcPts val="0"/>
                        </a:spcAft>
                      </a:pPr>
                      <a:r>
                        <a:rPr lang="ru-RU" sz="1200">
                          <a:effectLst/>
                        </a:rPr>
                        <a:t>McClean Lake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814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867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1476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1637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785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51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153071645"/>
                  </a:ext>
                </a:extLst>
              </a:tr>
              <a:tr h="762692">
                <a:tc>
                  <a:txBody>
                    <a:bodyPr/>
                    <a:lstStyle/>
                    <a:p>
                      <a:pPr>
                        <a:spcAft>
                          <a:spcPts val="0"/>
                        </a:spcAft>
                      </a:pPr>
                      <a:r>
                        <a:rPr lang="ru-RU" sz="1200">
                          <a:effectLst/>
                        </a:rPr>
                        <a:t>Rabbit Lake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2326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1821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1613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1706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1726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1721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1744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1872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1889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1912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505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808700722"/>
                  </a:ext>
                </a:extLst>
              </a:tr>
              <a:tr h="409549">
                <a:tc>
                  <a:txBody>
                    <a:bodyPr/>
                    <a:lstStyle/>
                    <a:p>
                      <a:pPr>
                        <a:spcAft>
                          <a:spcPts val="0"/>
                        </a:spcAft>
                      </a:pPr>
                      <a:r>
                        <a:rPr lang="ru-RU" sz="1200">
                          <a:effectLst/>
                        </a:rPr>
                        <a:t>Total</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11632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11180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10617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11997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11540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10785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10612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11007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10771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15709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16541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861949702"/>
                  </a:ext>
                </a:extLst>
              </a:tr>
              <a:tr h="762692">
                <a:tc>
                  <a:txBody>
                    <a:bodyPr/>
                    <a:lstStyle/>
                    <a:p>
                      <a:pPr>
                        <a:spcAft>
                          <a:spcPts val="0"/>
                        </a:spcAft>
                      </a:pPr>
                      <a:r>
                        <a:rPr lang="ru-RU" sz="1200">
                          <a:effectLst/>
                        </a:rPr>
                        <a:t>cf. World</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46499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48680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51611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59772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63285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63085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68805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70015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66297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71343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dirty="0">
                          <a:effectLst/>
                        </a:rPr>
                        <a:t> </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356450863"/>
                  </a:ext>
                </a:extLst>
              </a:tr>
            </a:tbl>
          </a:graphicData>
        </a:graphic>
      </p:graphicFrame>
    </p:spTree>
    <p:extLst>
      <p:ext uri="{BB962C8B-B14F-4D97-AF65-F5344CB8AC3E}">
        <p14:creationId xmlns:p14="http://schemas.microsoft.com/office/powerpoint/2010/main" val="199818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2975" y="3190547"/>
            <a:ext cx="6986588" cy="1642534"/>
          </a:xfrm>
        </p:spPr>
        <p:txBody>
          <a:bodyPr/>
          <a:lstStyle/>
          <a:p>
            <a:endParaRPr lang="ru-RU" dirty="0"/>
          </a:p>
        </p:txBody>
      </p:sp>
      <p:sp>
        <p:nvSpPr>
          <p:cNvPr id="4" name="Rectangle 2"/>
          <p:cNvSpPr>
            <a:spLocks noChangeArrowheads="1"/>
          </p:cNvSpPr>
          <p:nvPr/>
        </p:nvSpPr>
        <p:spPr bwMode="auto">
          <a:xfrm>
            <a:off x="332508" y="636231"/>
            <a:ext cx="1118893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600" b="0" i="0" u="none" strike="noStrike" cap="none" normalizeH="0" baseline="0" dirty="0" smtClean="0">
                <a:ln>
                  <a:noFill/>
                </a:ln>
                <a:solidFill>
                  <a:srgbClr val="1E9DD8"/>
                </a:solidFill>
                <a:effectLst/>
                <a:latin typeface="Arial" panose="020B0604020202020204" pitchFamily="34" charset="0"/>
                <a:ea typeface="Times New Roman" panose="02020603050405020304" pitchFamily="18" charset="0"/>
                <a:cs typeface="Arial" panose="020B0604020202020204" pitchFamily="34" charset="0"/>
              </a:rPr>
              <a:t>Rabbit Lake</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Uranium was discovered at Rabbit Lake in 1968 and it was brought into production by Cameco in 1975. Most of the deposit has been mined out, but reserves still exist at Eagle Point, where around 1700 t/</a:t>
            </a:r>
            <a:r>
              <a:rPr kumimoji="0" lang="en-US" altLang="ru-RU" sz="16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yr</a:t>
            </a:r>
            <a:r>
              <a:rPr kumimoji="0" lang="en-US"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of U</a:t>
            </a:r>
            <a:r>
              <a:rPr kumimoji="0" lang="en-US" altLang="ru-RU" sz="1600" b="0" i="0" u="none" strike="noStrike" cap="none" normalizeH="0" baseline="-3000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3</a:t>
            </a:r>
            <a:r>
              <a:rPr kumimoji="0" lang="en-US"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O</a:t>
            </a:r>
            <a:r>
              <a:rPr kumimoji="0" lang="en-US" altLang="ru-RU" sz="1600" b="0" i="0" u="none" strike="noStrike" cap="none" normalizeH="0" baseline="-3000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8</a:t>
            </a:r>
            <a:r>
              <a:rPr kumimoji="0" lang="en-US"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from an ore grade of 2.1% have been mined underground in recent years. In 2016 production was suspended and the mine and mill transitioned to care and maintenance, which is expected to cost $35-40 million per year. Cameco was continuing its underground drilling reserve replacement program in areas of interest north and northeast of the current mine workings. However, in the second quarter of 2016 Cameco wrote off C$ 124 million as the full carrying value of the mine. </a:t>
            </a:r>
            <a:r>
              <a:rPr kumimoji="0" lang="ru-RU" altLang="ru-RU" sz="16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It</a:t>
            </a:r>
            <a:r>
              <a:rPr kumimoji="0" lang="ru-RU"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16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was</a:t>
            </a:r>
            <a:r>
              <a:rPr kumimoji="0" lang="ru-RU"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16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North</a:t>
            </a:r>
            <a:r>
              <a:rPr kumimoji="0" lang="ru-RU"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16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America’s</a:t>
            </a:r>
            <a:r>
              <a:rPr kumimoji="0" lang="ru-RU"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kumimoji="0" lang="ru-RU" altLang="ru-RU" sz="16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longest-producing</a:t>
            </a:r>
            <a:r>
              <a:rPr kumimoji="0" lang="ru-RU"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uranium </a:t>
            </a:r>
            <a:r>
              <a:rPr kumimoji="0" lang="ru-RU" altLang="ru-RU" sz="16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mine</a:t>
            </a:r>
            <a:r>
              <a:rPr kumimoji="0" lang="ru-RU" altLang="ru-RU" sz="16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1600" b="0" i="0" u="none" strike="noStrike" cap="none" normalizeH="0" baseline="0" dirty="0" smtClean="0">
              <a:ln>
                <a:noFill/>
              </a:ln>
              <a:solidFill>
                <a:schemeClr val="tx1"/>
              </a:solidFill>
              <a:effectLst/>
              <a:latin typeface="Arial" panose="020B0604020202020204" pitchFamily="34" charset="0"/>
            </a:endParaRPr>
          </a:p>
        </p:txBody>
      </p:sp>
      <p:pic>
        <p:nvPicPr>
          <p:cNvPr id="7169" name="Рисунок 56" descr="rabbit_lake4_300dpi(Came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08" y="3190547"/>
            <a:ext cx="4678519" cy="3165798"/>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489019" y="5443383"/>
            <a:ext cx="6032421" cy="692497"/>
          </a:xfrm>
          <a:prstGeom prst="rect">
            <a:avLst/>
          </a:prstGeom>
        </p:spPr>
        <p:txBody>
          <a:bodyPr wrap="none">
            <a:spAutoFit/>
          </a:bodyPr>
          <a:lstStyle/>
          <a:p>
            <a:pPr>
              <a:spcAft>
                <a:spcPts val="575"/>
              </a:spcAft>
            </a:pPr>
            <a:r>
              <a:rPr lang="en-US" i="1" dirty="0">
                <a:solidFill>
                  <a:srgbClr val="333333"/>
                </a:solidFill>
                <a:latin typeface="Arial" panose="020B0604020202020204" pitchFamily="34" charset="0"/>
                <a:ea typeface="Times New Roman" panose="02020603050405020304" pitchFamily="18" charset="0"/>
              </a:rPr>
              <a:t>Remote control of a scoop tram at Rabbit Lake (Cameco</a:t>
            </a:r>
            <a:r>
              <a:rPr lang="en-US" i="1" dirty="0" smtClean="0">
                <a:solidFill>
                  <a:srgbClr val="333333"/>
                </a:solidFill>
                <a:latin typeface="Arial" panose="020B0604020202020204" pitchFamily="34" charset="0"/>
                <a:ea typeface="Times New Roman" panose="02020603050405020304" pitchFamily="18" charset="0"/>
              </a:rPr>
              <a:t>)</a:t>
            </a:r>
            <a:endParaRPr lang="ru-RU" i="1" dirty="0" smtClean="0">
              <a:solidFill>
                <a:srgbClr val="333333"/>
              </a:solidFill>
              <a:latin typeface="Arial" panose="020B0604020202020204" pitchFamily="34" charset="0"/>
              <a:ea typeface="Times New Roman" panose="02020603050405020304" pitchFamily="18" charset="0"/>
            </a:endParaRPr>
          </a:p>
          <a:p>
            <a:pPr>
              <a:spcAft>
                <a:spcPts val="575"/>
              </a:spcAft>
            </a:pPr>
            <a:r>
              <a:rPr lang="ru-RU" sz="1600" i="1" dirty="0" smtClean="0">
                <a:solidFill>
                  <a:srgbClr val="333333"/>
                </a:solidFill>
                <a:latin typeface="Arial" panose="020B0604020202020204" pitchFamily="34" charset="0"/>
                <a:ea typeface="Times New Roman" panose="02020603050405020304" pitchFamily="18" charset="0"/>
              </a:rPr>
              <a:t>Совковый экскаватор</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048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866588" y="77185"/>
            <a:ext cx="4891083" cy="369332"/>
          </a:xfrm>
          <a:prstGeom prst="rect">
            <a:avLst/>
          </a:prstGeom>
        </p:spPr>
        <p:txBody>
          <a:bodyPr wrap="non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Canadian uranium reserves and </a:t>
            </a:r>
            <a:r>
              <a:rPr lang="en-US" b="1" dirty="0" err="1">
                <a:solidFill>
                  <a:srgbClr val="333333"/>
                </a:solidFill>
                <a:latin typeface="Arial" panose="020B0604020202020204" pitchFamily="34" charset="0"/>
                <a:ea typeface="Times New Roman" panose="02020603050405020304" pitchFamily="18" charset="0"/>
              </a:rPr>
              <a:t>resources</a:t>
            </a:r>
            <a:r>
              <a:rPr lang="en-US" sz="800" b="1" baseline="30000" dirty="0" err="1" smtClean="0">
                <a:solidFill>
                  <a:srgbClr val="F37B70"/>
                </a:solidFill>
                <a:effectLst/>
                <a:latin typeface="Arial" panose="020B0604020202020204" pitchFamily="34" charset="0"/>
                <a:ea typeface="Times New Roman" panose="02020603050405020304" pitchFamily="18" charset="0"/>
                <a:hlinkClick r:id="rId2" tooltip="See Note c"/>
              </a:rPr>
              <a:t>c</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208906073"/>
              </p:ext>
            </p:extLst>
          </p:nvPr>
        </p:nvGraphicFramePr>
        <p:xfrm>
          <a:off x="802119" y="518433"/>
          <a:ext cx="8807393" cy="6295303"/>
        </p:xfrm>
        <a:graphic>
          <a:graphicData uri="http://schemas.openxmlformats.org/drawingml/2006/table">
            <a:tbl>
              <a:tblPr firstRow="1" firstCol="1" bandRow="1">
                <a:tableStyleId>{5C22544A-7EE6-4342-B048-85BDC9FD1C3A}</a:tableStyleId>
              </a:tblPr>
              <a:tblGrid>
                <a:gridCol w="1258199">
                  <a:extLst>
                    <a:ext uri="{9D8B030D-6E8A-4147-A177-3AD203B41FA5}">
                      <a16:colId xmlns:a16="http://schemas.microsoft.com/office/drawing/2014/main" val="175397415"/>
                    </a:ext>
                  </a:extLst>
                </a:gridCol>
                <a:gridCol w="1258199">
                  <a:extLst>
                    <a:ext uri="{9D8B030D-6E8A-4147-A177-3AD203B41FA5}">
                      <a16:colId xmlns:a16="http://schemas.microsoft.com/office/drawing/2014/main" val="3826306012"/>
                    </a:ext>
                  </a:extLst>
                </a:gridCol>
                <a:gridCol w="1258199">
                  <a:extLst>
                    <a:ext uri="{9D8B030D-6E8A-4147-A177-3AD203B41FA5}">
                      <a16:colId xmlns:a16="http://schemas.microsoft.com/office/drawing/2014/main" val="2435695938"/>
                    </a:ext>
                  </a:extLst>
                </a:gridCol>
                <a:gridCol w="1258199">
                  <a:extLst>
                    <a:ext uri="{9D8B030D-6E8A-4147-A177-3AD203B41FA5}">
                      <a16:colId xmlns:a16="http://schemas.microsoft.com/office/drawing/2014/main" val="1147519069"/>
                    </a:ext>
                  </a:extLst>
                </a:gridCol>
                <a:gridCol w="1258199">
                  <a:extLst>
                    <a:ext uri="{9D8B030D-6E8A-4147-A177-3AD203B41FA5}">
                      <a16:colId xmlns:a16="http://schemas.microsoft.com/office/drawing/2014/main" val="1688957104"/>
                    </a:ext>
                  </a:extLst>
                </a:gridCol>
                <a:gridCol w="1258199">
                  <a:extLst>
                    <a:ext uri="{9D8B030D-6E8A-4147-A177-3AD203B41FA5}">
                      <a16:colId xmlns:a16="http://schemas.microsoft.com/office/drawing/2014/main" val="1568303774"/>
                    </a:ext>
                  </a:extLst>
                </a:gridCol>
                <a:gridCol w="1258199">
                  <a:extLst>
                    <a:ext uri="{9D8B030D-6E8A-4147-A177-3AD203B41FA5}">
                      <a16:colId xmlns:a16="http://schemas.microsoft.com/office/drawing/2014/main" val="2228636390"/>
                    </a:ext>
                  </a:extLst>
                </a:gridCol>
              </a:tblGrid>
              <a:tr h="181857">
                <a:tc>
                  <a:txBody>
                    <a:bodyPr/>
                    <a:lstStyle/>
                    <a:p>
                      <a:pPr algn="ctr">
                        <a:spcAft>
                          <a:spcPts val="0"/>
                        </a:spcAft>
                      </a:pPr>
                      <a:r>
                        <a:rPr lang="ru-RU" sz="900" dirty="0" err="1">
                          <a:effectLst/>
                        </a:rPr>
                        <a:t>Mine</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Province</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Operator</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tonnes U</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tonnes</a:t>
                      </a:r>
                      <a:br>
                        <a:rPr lang="ru-RU" sz="900">
                          <a:effectLst/>
                        </a:rPr>
                      </a:br>
                      <a:r>
                        <a:rPr lang="ru-RU" sz="900">
                          <a:effectLst/>
                        </a:rPr>
                        <a:t>U</a:t>
                      </a:r>
                      <a:r>
                        <a:rPr lang="ru-RU" sz="900" baseline="-25000">
                          <a:effectLst/>
                        </a:rPr>
                        <a:t>3</a:t>
                      </a:r>
                      <a:r>
                        <a:rPr lang="ru-RU" sz="900">
                          <a:effectLst/>
                        </a:rPr>
                        <a:t>O</a:t>
                      </a:r>
                      <a:r>
                        <a:rPr lang="ru-RU" sz="900" baseline="-25000">
                          <a:effectLst/>
                        </a:rPr>
                        <a:t>8</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Average ore grade U</a:t>
                      </a:r>
                      <a:r>
                        <a:rPr lang="ru-RU" sz="900" baseline="-25000">
                          <a:effectLst/>
                        </a:rPr>
                        <a:t>3</a:t>
                      </a:r>
                      <a:r>
                        <a:rPr lang="ru-RU" sz="900">
                          <a:effectLst/>
                        </a:rPr>
                        <a:t>O</a:t>
                      </a:r>
                      <a:r>
                        <a:rPr lang="ru-RU" sz="900" baseline="-25000">
                          <a:effectLst/>
                        </a:rPr>
                        <a:t>8</a:t>
                      </a:r>
                      <a:r>
                        <a:rPr lang="ru-RU" sz="900" u="sng" baseline="30000">
                          <a:effectLst/>
                          <a:hlinkClick r:id="rId2" tooltip="See Note d"/>
                        </a:rPr>
                        <a:t>d</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Category</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679912100"/>
                  </a:ext>
                </a:extLst>
              </a:tr>
              <a:tr h="266095">
                <a:tc rowSpan="2">
                  <a:txBody>
                    <a:bodyPr/>
                    <a:lstStyle/>
                    <a:p>
                      <a:pPr>
                        <a:spcAft>
                          <a:spcPts val="0"/>
                        </a:spcAft>
                      </a:pPr>
                      <a:r>
                        <a:rPr lang="ru-RU" sz="900">
                          <a:effectLst/>
                        </a:rPr>
                        <a:t>McArthur River</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Cameco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142,000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167,700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9.60%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proven &amp; probable reserves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4015111250"/>
                  </a:ext>
                </a:extLst>
              </a:tr>
              <a:tr h="26609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1850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2180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3.8%</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measured &amp; 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4239911994"/>
                  </a:ext>
                </a:extLst>
              </a:tr>
              <a:tr h="266095">
                <a:tc rowSpan="2">
                  <a:txBody>
                    <a:bodyPr/>
                    <a:lstStyle/>
                    <a:p>
                      <a:pPr>
                        <a:spcAft>
                          <a:spcPts val="0"/>
                        </a:spcAft>
                      </a:pPr>
                      <a:r>
                        <a:rPr lang="ru-RU" sz="900">
                          <a:effectLst/>
                        </a:rPr>
                        <a:t>Cigar Lake</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dirty="0" err="1">
                          <a:effectLst/>
                        </a:rPr>
                        <a:t>Sask</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dirty="0" err="1">
                          <a:effectLst/>
                        </a:rPr>
                        <a:t>Cameco</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82,720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97,550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15.9%</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proven &amp; probable reserves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973032653"/>
                  </a:ext>
                </a:extLst>
              </a:tr>
              <a:tr h="26609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32,500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38,340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16.24%</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measured &amp; 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184279084"/>
                  </a:ext>
                </a:extLst>
              </a:tr>
              <a:tr h="181857">
                <a:tc rowSpan="2">
                  <a:txBody>
                    <a:bodyPr/>
                    <a:lstStyle/>
                    <a:p>
                      <a:pPr>
                        <a:spcAft>
                          <a:spcPts val="0"/>
                        </a:spcAft>
                      </a:pPr>
                      <a:r>
                        <a:rPr lang="ru-RU" sz="900">
                          <a:effectLst/>
                        </a:rPr>
                        <a:t>Millennium</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Cameco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29,200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34,400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2.39%</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51621025"/>
                  </a:ext>
                </a:extLst>
              </a:tr>
              <a:tr h="18185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11,150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13,160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3.19%</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inferred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571788045"/>
                  </a:ext>
                </a:extLst>
              </a:tr>
              <a:tr h="181857">
                <a:tc>
                  <a:txBody>
                    <a:bodyPr/>
                    <a:lstStyle/>
                    <a:p>
                      <a:pPr>
                        <a:spcAft>
                          <a:spcPts val="0"/>
                        </a:spcAft>
                      </a:pPr>
                      <a:r>
                        <a:rPr lang="ru-RU" sz="900">
                          <a:effectLst/>
                        </a:rPr>
                        <a:t>Rabbit Lake</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Cameco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15,270</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18,000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0.79%</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68605102"/>
                  </a:ext>
                </a:extLst>
              </a:tr>
              <a:tr h="266095">
                <a:tc rowSpan="2">
                  <a:txBody>
                    <a:bodyPr/>
                    <a:lstStyle/>
                    <a:p>
                      <a:pPr>
                        <a:spcAft>
                          <a:spcPts val="0"/>
                        </a:spcAft>
                      </a:pPr>
                      <a:r>
                        <a:rPr lang="ru-RU" sz="900">
                          <a:effectLst/>
                        </a:rPr>
                        <a:t>McClean Lake</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Areva</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284</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335</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0.38%</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proven &amp; probable reserves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2129851967"/>
                  </a:ext>
                </a:extLst>
              </a:tr>
              <a:tr h="26609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dirty="0">
                          <a:effectLst/>
                        </a:rPr>
                        <a:t>5903</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6961</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0.57%</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measured &amp; 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2542906500"/>
                  </a:ext>
                </a:extLst>
              </a:tr>
              <a:tr h="181857">
                <a:tc>
                  <a:txBody>
                    <a:bodyPr/>
                    <a:lstStyle/>
                    <a:p>
                      <a:pPr>
                        <a:spcAft>
                          <a:spcPts val="0"/>
                        </a:spcAft>
                      </a:pPr>
                      <a:r>
                        <a:rPr lang="ru-RU" sz="900">
                          <a:effectLst/>
                        </a:rPr>
                        <a:t>Midwest</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Areva</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2227</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2626</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0.57%</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162894704"/>
                  </a:ext>
                </a:extLst>
              </a:tr>
              <a:tr h="181857">
                <a:tc>
                  <a:txBody>
                    <a:bodyPr/>
                    <a:lstStyle/>
                    <a:p>
                      <a:pPr>
                        <a:spcAft>
                          <a:spcPts val="0"/>
                        </a:spcAft>
                      </a:pPr>
                      <a:r>
                        <a:rPr lang="ru-RU" sz="900">
                          <a:effectLst/>
                        </a:rPr>
                        <a:t>Dawn Lake</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Cameco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6885</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8120</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4.42%</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203459827"/>
                  </a:ext>
                </a:extLst>
              </a:tr>
              <a:tr h="181857">
                <a:tc rowSpan="2">
                  <a:txBody>
                    <a:bodyPr/>
                    <a:lstStyle/>
                    <a:p>
                      <a:pPr>
                        <a:spcAft>
                          <a:spcPts val="0"/>
                        </a:spcAft>
                      </a:pPr>
                      <a:r>
                        <a:rPr lang="ru-RU" sz="900">
                          <a:effectLst/>
                        </a:rPr>
                        <a:t>Wheeler River</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Denison &amp; Cameco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27,000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31,850</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19.13%</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757005884"/>
                  </a:ext>
                </a:extLst>
              </a:tr>
              <a:tr h="18185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16,970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20,000</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2.38%</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inferred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2120994605"/>
                  </a:ext>
                </a:extLst>
              </a:tr>
              <a:tr h="181857">
                <a:tc>
                  <a:txBody>
                    <a:bodyPr/>
                    <a:lstStyle/>
                    <a:p>
                      <a:pPr>
                        <a:spcAft>
                          <a:spcPts val="0"/>
                        </a:spcAft>
                      </a:pPr>
                      <a:r>
                        <a:rPr lang="ru-RU" sz="900">
                          <a:effectLst/>
                        </a:rPr>
                        <a:t>Fox Lake</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Cameco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26,195</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30,892</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7.99%</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inferred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2876424101"/>
                  </a:ext>
                </a:extLst>
              </a:tr>
              <a:tr h="181857">
                <a:tc rowSpan="2">
                  <a:txBody>
                    <a:bodyPr/>
                    <a:lstStyle/>
                    <a:p>
                      <a:pPr>
                        <a:spcAft>
                          <a:spcPts val="0"/>
                        </a:spcAft>
                      </a:pPr>
                      <a:r>
                        <a:rPr lang="ru-RU" sz="900">
                          <a:effectLst/>
                        </a:rPr>
                        <a:t>Shea Creek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Areva-UEX</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26,100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30,770</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1.48%</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569348835"/>
                  </a:ext>
                </a:extLst>
              </a:tr>
              <a:tr h="18185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10,870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12,800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1.01%</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inferred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255205240"/>
                  </a:ext>
                </a:extLst>
              </a:tr>
              <a:tr h="266095">
                <a:tc>
                  <a:txBody>
                    <a:bodyPr/>
                    <a:lstStyle/>
                    <a:p>
                      <a:pPr>
                        <a:spcAft>
                          <a:spcPts val="0"/>
                        </a:spcAft>
                      </a:pPr>
                      <a:r>
                        <a:rPr lang="ru-RU" sz="900">
                          <a:effectLst/>
                        </a:rPr>
                        <a:t>Roughrider*</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Hathor/ Rio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22,300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26,300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2.0-11.6%</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&amp; inferred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044546624"/>
                  </a:ext>
                </a:extLst>
              </a:tr>
              <a:tr h="181857">
                <a:tc>
                  <a:txBody>
                    <a:bodyPr/>
                    <a:lstStyle/>
                    <a:p>
                      <a:pPr>
                        <a:spcAft>
                          <a:spcPts val="0"/>
                        </a:spcAft>
                      </a:pPr>
                      <a:r>
                        <a:rPr lang="ru-RU" sz="900">
                          <a:effectLst/>
                        </a:rPr>
                        <a:t>Tamarack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Cameco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6900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8100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4.42%</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2238422343"/>
                  </a:ext>
                </a:extLst>
              </a:tr>
              <a:tr h="181857">
                <a:tc rowSpan="2">
                  <a:txBody>
                    <a:bodyPr/>
                    <a:lstStyle/>
                    <a:p>
                      <a:pPr>
                        <a:spcAft>
                          <a:spcPts val="0"/>
                        </a:spcAft>
                      </a:pPr>
                      <a:r>
                        <a:rPr lang="ru-RU" sz="900">
                          <a:effectLst/>
                        </a:rPr>
                        <a:t>Patterson Lake South</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Fission</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30,600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36,100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1.58%</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937343368"/>
                  </a:ext>
                </a:extLst>
              </a:tr>
              <a:tr h="18185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9960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11,700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1.30%</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inferred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286627575"/>
                  </a:ext>
                </a:extLst>
              </a:tr>
              <a:tr h="181857">
                <a:tc>
                  <a:txBody>
                    <a:bodyPr/>
                    <a:lstStyle/>
                    <a:p>
                      <a:pPr>
                        <a:spcAft>
                          <a:spcPts val="0"/>
                        </a:spcAft>
                      </a:pPr>
                      <a:r>
                        <a:rPr lang="ru-RU" sz="900">
                          <a:effectLst/>
                        </a:rPr>
                        <a:t>Arrow</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Sask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NexGen</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69,190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81,590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a:effectLst/>
                        </a:rPr>
                        <a:t>6.88%</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123076785"/>
                  </a:ext>
                </a:extLst>
              </a:tr>
              <a:tr h="181857">
                <a:tc>
                  <a:txBody>
                    <a:bodyPr/>
                    <a:lstStyle/>
                    <a:p>
                      <a:pPr>
                        <a:spcAft>
                          <a:spcPts val="0"/>
                        </a:spcAft>
                      </a:pPr>
                      <a:r>
                        <a:rPr lang="ru-RU" sz="900">
                          <a:effectLst/>
                        </a:rPr>
                        <a:t> </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spcAft>
                          <a:spcPts val="0"/>
                        </a:spcAft>
                      </a:pPr>
                      <a:r>
                        <a:rPr lang="ru-RU" sz="900">
                          <a:effectLst/>
                        </a:rPr>
                        <a:t> </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 </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47,060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55,500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1.3%</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err="1">
                          <a:effectLst/>
                        </a:rPr>
                        <a:t>inferred</a:t>
                      </a:r>
                      <a:r>
                        <a:rPr lang="ru-RU" sz="900" dirty="0">
                          <a:effectLst/>
                        </a:rPr>
                        <a:t> </a:t>
                      </a:r>
                      <a:r>
                        <a:rPr lang="ru-RU" sz="900" dirty="0" err="1">
                          <a:effectLst/>
                        </a:rPr>
                        <a:t>resources</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2720797107"/>
                  </a:ext>
                </a:extLst>
              </a:tr>
              <a:tr h="181857">
                <a:tc>
                  <a:txBody>
                    <a:bodyPr/>
                    <a:lstStyle/>
                    <a:p>
                      <a:pPr>
                        <a:spcAft>
                          <a:spcPts val="0"/>
                        </a:spcAft>
                      </a:pPr>
                      <a:r>
                        <a:rPr lang="ru-RU" sz="900">
                          <a:effectLst/>
                        </a:rPr>
                        <a:t>Kiggavik</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Nunavut</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Areva</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48,953</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57,730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0.554%</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indicated resources</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4029039026"/>
                  </a:ext>
                </a:extLst>
              </a:tr>
              <a:tr h="266095">
                <a:tc rowSpan="2">
                  <a:txBody>
                    <a:bodyPr/>
                    <a:lstStyle/>
                    <a:p>
                      <a:pPr>
                        <a:spcAft>
                          <a:spcPts val="0"/>
                        </a:spcAft>
                      </a:pPr>
                      <a:r>
                        <a:rPr lang="ru-RU" sz="900">
                          <a:effectLst/>
                        </a:rPr>
                        <a:t>Michelin</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Labrador</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Aurora (Paladin)</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32,430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38,240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0.10%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err="1">
                          <a:effectLst/>
                        </a:rPr>
                        <a:t>measured</a:t>
                      </a:r>
                      <a:r>
                        <a:rPr lang="ru-RU" sz="900" dirty="0">
                          <a:effectLst/>
                        </a:rPr>
                        <a:t> &amp; </a:t>
                      </a:r>
                      <a:r>
                        <a:rPr lang="ru-RU" sz="900" dirty="0" err="1">
                          <a:effectLst/>
                        </a:rPr>
                        <a:t>indicated</a:t>
                      </a:r>
                      <a:r>
                        <a:rPr lang="ru-RU" sz="900" dirty="0">
                          <a:effectLst/>
                        </a:rPr>
                        <a:t> </a:t>
                      </a:r>
                      <a:r>
                        <a:rPr lang="ru-RU" sz="900" dirty="0" err="1">
                          <a:effectLst/>
                        </a:rPr>
                        <a:t>resources</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547751242"/>
                  </a:ext>
                </a:extLst>
              </a:tr>
              <a:tr h="18185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8820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10,400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0.12%</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err="1">
                          <a:effectLst/>
                        </a:rPr>
                        <a:t>inferred</a:t>
                      </a:r>
                      <a:r>
                        <a:rPr lang="ru-RU" sz="900" dirty="0">
                          <a:effectLst/>
                        </a:rPr>
                        <a:t> </a:t>
                      </a:r>
                      <a:r>
                        <a:rPr lang="ru-RU" sz="900" dirty="0" err="1">
                          <a:effectLst/>
                        </a:rPr>
                        <a:t>resources</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115687103"/>
                  </a:ext>
                </a:extLst>
              </a:tr>
              <a:tr h="266095">
                <a:tc>
                  <a:txBody>
                    <a:bodyPr/>
                    <a:lstStyle/>
                    <a:p>
                      <a:pPr>
                        <a:spcAft>
                          <a:spcPts val="0"/>
                        </a:spcAft>
                      </a:pPr>
                      <a:r>
                        <a:rPr lang="ru-RU" sz="900">
                          <a:effectLst/>
                        </a:rPr>
                        <a:t>Jacques Lake</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Labrador</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Aurora (Paladin)</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4000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4700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0.08%</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err="1">
                          <a:effectLst/>
                        </a:rPr>
                        <a:t>measured</a:t>
                      </a:r>
                      <a:r>
                        <a:rPr lang="ru-RU" sz="900" dirty="0">
                          <a:effectLst/>
                        </a:rPr>
                        <a:t> &amp; </a:t>
                      </a:r>
                      <a:r>
                        <a:rPr lang="ru-RU" sz="900" dirty="0" err="1">
                          <a:effectLst/>
                        </a:rPr>
                        <a:t>indicated</a:t>
                      </a:r>
                      <a:r>
                        <a:rPr lang="ru-RU" sz="900" dirty="0">
                          <a:effectLst/>
                        </a:rPr>
                        <a:t> </a:t>
                      </a:r>
                      <a:r>
                        <a:rPr lang="ru-RU" sz="900" dirty="0" err="1">
                          <a:effectLst/>
                        </a:rPr>
                        <a:t>resources</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3983059664"/>
                  </a:ext>
                </a:extLst>
              </a:tr>
              <a:tr h="181857">
                <a:tc rowSpan="2">
                  <a:txBody>
                    <a:bodyPr/>
                    <a:lstStyle/>
                    <a:p>
                      <a:pPr>
                        <a:spcAft>
                          <a:spcPts val="0"/>
                        </a:spcAft>
                      </a:pPr>
                      <a:r>
                        <a:rPr lang="ru-RU" sz="900">
                          <a:effectLst/>
                        </a:rPr>
                        <a:t>Matoush</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Quebec</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rowSpan="2">
                  <a:txBody>
                    <a:bodyPr/>
                    <a:lstStyle/>
                    <a:p>
                      <a:pPr algn="ctr">
                        <a:spcAft>
                          <a:spcPts val="0"/>
                        </a:spcAft>
                      </a:pPr>
                      <a:r>
                        <a:rPr lang="ru-RU" sz="900">
                          <a:effectLst/>
                        </a:rPr>
                        <a:t>Strateco</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4740*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5590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0.954%</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err="1">
                          <a:effectLst/>
                        </a:rPr>
                        <a:t>indicated</a:t>
                      </a:r>
                      <a:r>
                        <a:rPr lang="ru-RU" sz="900" dirty="0">
                          <a:effectLst/>
                        </a:rPr>
                        <a:t> </a:t>
                      </a:r>
                      <a:r>
                        <a:rPr lang="ru-RU" sz="900" dirty="0" err="1">
                          <a:effectLst/>
                        </a:rPr>
                        <a:t>resources</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788631650"/>
                  </a:ext>
                </a:extLst>
              </a:tr>
              <a:tr h="18185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6320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7450</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a:effectLst/>
                        </a:rPr>
                        <a:t>0.442%</a:t>
                      </a:r>
                      <a:endParaRPr lang="ru-RU" sz="900">
                        <a:effectLst/>
                        <a:latin typeface="Times New Roman" panose="02020603050405020304" pitchFamily="18" charset="0"/>
                        <a:ea typeface="Times New Roman" panose="02020603050405020304" pitchFamily="18" charset="0"/>
                      </a:endParaRPr>
                    </a:p>
                  </a:txBody>
                  <a:tcPr marL="12208" marR="12208" marT="4841" marB="4841" anchor="ctr"/>
                </a:tc>
                <a:tc>
                  <a:txBody>
                    <a:bodyPr/>
                    <a:lstStyle/>
                    <a:p>
                      <a:pPr algn="ctr">
                        <a:spcAft>
                          <a:spcPts val="0"/>
                        </a:spcAft>
                      </a:pPr>
                      <a:r>
                        <a:rPr lang="ru-RU" sz="900" dirty="0" err="1">
                          <a:effectLst/>
                        </a:rPr>
                        <a:t>inferred</a:t>
                      </a:r>
                      <a:r>
                        <a:rPr lang="ru-RU" sz="900" dirty="0">
                          <a:effectLst/>
                        </a:rPr>
                        <a:t> </a:t>
                      </a:r>
                      <a:r>
                        <a:rPr lang="ru-RU" sz="900" dirty="0" err="1">
                          <a:effectLst/>
                        </a:rPr>
                        <a:t>resources</a:t>
                      </a:r>
                      <a:endParaRPr lang="ru-RU" sz="900" dirty="0">
                        <a:effectLst/>
                        <a:latin typeface="Times New Roman" panose="02020603050405020304" pitchFamily="18" charset="0"/>
                        <a:ea typeface="Times New Roman" panose="02020603050405020304" pitchFamily="18" charset="0"/>
                      </a:endParaRPr>
                    </a:p>
                  </a:txBody>
                  <a:tcPr marL="12208" marR="12208" marT="4841" marB="4841" anchor="ctr"/>
                </a:tc>
                <a:extLst>
                  <a:ext uri="{0D108BD9-81ED-4DB2-BD59-A6C34878D82A}">
                    <a16:rowId xmlns:a16="http://schemas.microsoft.com/office/drawing/2014/main" val="1026055474"/>
                  </a:ext>
                </a:extLst>
              </a:tr>
            </a:tbl>
          </a:graphicData>
        </a:graphic>
      </p:graphicFrame>
    </p:spTree>
    <p:extLst>
      <p:ext uri="{BB962C8B-B14F-4D97-AF65-F5344CB8AC3E}">
        <p14:creationId xmlns:p14="http://schemas.microsoft.com/office/powerpoint/2010/main" val="416399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878792" cy="5848004"/>
          </a:xfrm>
        </p:spPr>
        <p:txBody>
          <a:bodyPr>
            <a:normAutofit/>
          </a:bodyPr>
          <a:lstStyle/>
          <a:p>
            <a:r>
              <a:rPr lang="ru-RU" dirty="0" err="1"/>
              <a:t>Australia's</a:t>
            </a:r>
            <a:r>
              <a:rPr lang="ru-RU" dirty="0"/>
              <a:t> Uranium</a:t>
            </a:r>
          </a:p>
          <a:p>
            <a:r>
              <a:rPr lang="ru-RU" i="1" dirty="0"/>
              <a:t>(</a:t>
            </a:r>
            <a:r>
              <a:rPr lang="ru-RU" i="1" dirty="0" err="1"/>
              <a:t>Updated</a:t>
            </a:r>
            <a:r>
              <a:rPr lang="ru-RU" i="1" dirty="0"/>
              <a:t> </a:t>
            </a:r>
            <a:r>
              <a:rPr lang="ru-RU" i="1" dirty="0" err="1"/>
              <a:t>July</a:t>
            </a:r>
            <a:r>
              <a:rPr lang="ru-RU" i="1" dirty="0"/>
              <a:t> 2017)</a:t>
            </a:r>
            <a:endParaRPr lang="ru-RU" dirty="0"/>
          </a:p>
          <a:p>
            <a:pPr lvl="0"/>
            <a:r>
              <a:rPr lang="en-US" b="1" dirty="0"/>
              <a:t>Australia's uranium has been mined since 1954, and three mines are currently operating. </a:t>
            </a:r>
            <a:r>
              <a:rPr lang="ru-RU" b="1" dirty="0" err="1"/>
              <a:t>More</a:t>
            </a:r>
            <a:r>
              <a:rPr lang="ru-RU" b="1" dirty="0"/>
              <a:t> </a:t>
            </a:r>
            <a:r>
              <a:rPr lang="ru-RU" b="1" dirty="0" err="1"/>
              <a:t>are</a:t>
            </a:r>
            <a:r>
              <a:rPr lang="ru-RU" b="1" dirty="0"/>
              <a:t> </a:t>
            </a:r>
            <a:r>
              <a:rPr lang="ru-RU" b="1" dirty="0" err="1"/>
              <a:t>planned</a:t>
            </a:r>
            <a:r>
              <a:rPr lang="ru-RU" b="1" dirty="0"/>
              <a:t>.</a:t>
            </a:r>
            <a:endParaRPr lang="ru-RU" dirty="0"/>
          </a:p>
          <a:p>
            <a:pPr lvl="0"/>
            <a:r>
              <a:rPr lang="en-US" b="1" dirty="0"/>
              <a:t>Australia's known uranium resources are the world's largest – almost one-third of the world total. </a:t>
            </a:r>
            <a:endParaRPr lang="ru-RU" dirty="0"/>
          </a:p>
          <a:p>
            <a:pPr lvl="0"/>
            <a:r>
              <a:rPr lang="en-US" b="1" dirty="0"/>
              <a:t>In 2016 Australia produced 7447 </a:t>
            </a:r>
            <a:r>
              <a:rPr lang="en-US" b="1" dirty="0" err="1"/>
              <a:t>tonnes</a:t>
            </a:r>
            <a:r>
              <a:rPr lang="en-US" b="1" dirty="0"/>
              <a:t> of U</a:t>
            </a:r>
            <a:r>
              <a:rPr lang="en-US" b="1" baseline="-25000" dirty="0"/>
              <a:t>3</a:t>
            </a:r>
            <a:r>
              <a:rPr lang="en-US" b="1" dirty="0"/>
              <a:t>O</a:t>
            </a:r>
            <a:r>
              <a:rPr lang="en-US" b="1" baseline="-25000" dirty="0"/>
              <a:t>8</a:t>
            </a:r>
            <a:r>
              <a:rPr lang="en-US" b="1" dirty="0"/>
              <a:t> (6315 </a:t>
            </a:r>
            <a:r>
              <a:rPr lang="en-US" b="1" dirty="0" err="1"/>
              <a:t>tU</a:t>
            </a:r>
            <a:r>
              <a:rPr lang="en-US" b="1" dirty="0"/>
              <a:t>). It is the world's third-ranking producer, behind Kazakhstan and Canada. All production is exported. Uranium comprises about one-quarter of energy exports.</a:t>
            </a:r>
            <a:endParaRPr lang="ru-RU" dirty="0"/>
          </a:p>
          <a:p>
            <a:pPr lvl="0"/>
            <a:r>
              <a:rPr lang="en-US" b="1" dirty="0"/>
              <a:t>Australia uses no nuclear power, but with high reliance on coal any likely carbon constraints on electricity generation will make it a strong possibility.</a:t>
            </a:r>
            <a:endParaRPr lang="ru-RU" dirty="0"/>
          </a:p>
          <a:p>
            <a:pPr lvl="0"/>
            <a:r>
              <a:rPr lang="en-US" b="1" dirty="0"/>
              <a:t>In May 2016 the South Australian government's royal commission on the nuclear fuel cycle reported. Its main recommendation was for an international high-level nuclear waste repository, though this was not accepted.</a:t>
            </a:r>
            <a:endParaRPr lang="ru-RU" dirty="0"/>
          </a:p>
          <a:p>
            <a:endParaRPr lang="ru-RU" dirty="0"/>
          </a:p>
        </p:txBody>
      </p:sp>
    </p:spTree>
    <p:extLst>
      <p:ext uri="{BB962C8B-B14F-4D97-AF65-F5344CB8AC3E}">
        <p14:creationId xmlns:p14="http://schemas.microsoft.com/office/powerpoint/2010/main" val="25369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10637723" cy="5872942"/>
          </a:xfrm>
        </p:spPr>
        <p:txBody>
          <a:bodyPr>
            <a:normAutofit fontScale="85000" lnSpcReduction="20000"/>
          </a:bodyPr>
          <a:lstStyle/>
          <a:p>
            <a:r>
              <a:rPr lang="en-US" dirty="0"/>
              <a:t>The Australian economy is unique in the OECD in that about 20% of GDP is accounted for by mining and mining services (in 2012). Uranium is a small part of this economically, but in energy terms, uranium (4200 PJ in 2015-16) comprises about one-quarter of energy exports.</a:t>
            </a:r>
            <a:endParaRPr lang="ru-RU" dirty="0"/>
          </a:p>
          <a:p>
            <a:r>
              <a:rPr lang="en-US" dirty="0"/>
              <a:t>In the 1930s ores were mined at Radium Hill and Mount Painter in SA to recover radium for medical purposes. As a result a few hundred kilograms of uranium were also produced.</a:t>
            </a:r>
            <a:endParaRPr lang="ru-RU" dirty="0"/>
          </a:p>
          <a:p>
            <a:r>
              <a:rPr lang="en-US" dirty="0"/>
              <a:t>Uranium ores as such were mined and treated in Australia initially from the 1950s until 1971. </a:t>
            </a:r>
            <a:r>
              <a:rPr lang="en-US" u="sng" dirty="0">
                <a:hlinkClick r:id="rId2" tooltip="Radium Hill"/>
              </a:rPr>
              <a:t>Radium Hill</a:t>
            </a:r>
            <a:r>
              <a:rPr lang="en-US" dirty="0"/>
              <a:t>, SA, </a:t>
            </a:r>
            <a:r>
              <a:rPr lang="en-US" u="sng" dirty="0">
                <a:hlinkClick r:id="rId3" tooltip="Rum Jungle"/>
              </a:rPr>
              <a:t>Rum Jungle</a:t>
            </a:r>
            <a:r>
              <a:rPr lang="en-US" dirty="0"/>
              <a:t>, NT, and </a:t>
            </a:r>
            <a:r>
              <a:rPr lang="en-US" u="sng" dirty="0">
                <a:hlinkClick r:id="rId4" tooltip="Mary Kathleen"/>
              </a:rPr>
              <a:t>Mary Kathleen</a:t>
            </a:r>
            <a:r>
              <a:rPr lang="en-US" dirty="0"/>
              <a:t>, Queensland, were the largest producers of uranium (as yellowcake). Production ceased either when ore reserves were exhausted or contracts were filled. Sales were to supply material primarily intended for USA and UK weapons programs at that time. However, much of it was used for electricity production.</a:t>
            </a:r>
            <a:endParaRPr lang="ru-RU" dirty="0"/>
          </a:p>
          <a:p>
            <a:r>
              <a:rPr lang="en-US" dirty="0"/>
              <a:t>The development of civil nuclear power stimulated a second wave of exploration activity in the late 1960s. A total of some 60 uranium deposits were identified from the 1950s through to the late 1970s, many by big companies with big budgets. (Since then only two significant new ones have been found: </a:t>
            </a:r>
            <a:r>
              <a:rPr lang="en-US" dirty="0" err="1"/>
              <a:t>Kintyre</a:t>
            </a:r>
            <a:r>
              <a:rPr lang="en-US" dirty="0"/>
              <a:t> and Beverley Four Mile. The minor exploration boom 2002-07 was driven by small companies focused on proving up known deposits.)</a:t>
            </a:r>
            <a:endParaRPr lang="ru-RU" dirty="0"/>
          </a:p>
          <a:p>
            <a:r>
              <a:rPr lang="en-US" dirty="0"/>
              <a:t>Mary Kathleen began recommissioning its mine and mill in 1974. Other developments were deferred pending the findings of the Ranger Uranium Environmental Inquiry, and its decision in the light of these. Mary Kathleen's second production phase was1976 to the end of 1982.</a:t>
            </a:r>
            <a:endParaRPr lang="ru-RU" dirty="0"/>
          </a:p>
          <a:p>
            <a:r>
              <a:rPr lang="en-US" dirty="0"/>
              <a:t>The Commonwealth Government announced in 1977 that new uranium mining was to proceed, commencing with the Ranger project in the Northern Territory. This mine opened in 1981. In 1979, Queensland Mines opened </a:t>
            </a:r>
            <a:r>
              <a:rPr lang="en-US" u="sng" dirty="0" err="1">
                <a:hlinkClick r:id="rId5" tooltip="Nabarlek"/>
              </a:rPr>
              <a:t>Nabarlek</a:t>
            </a:r>
            <a:r>
              <a:rPr lang="en-US" dirty="0" err="1"/>
              <a:t>in</a:t>
            </a:r>
            <a:r>
              <a:rPr lang="en-US" dirty="0"/>
              <a:t> the same region of Northern Territory. The orebody was mined out in one dry season and the ore stockpiled for treatment from 1980. The mine site is now rehabilitated.</a:t>
            </a:r>
            <a:endParaRPr lang="ru-RU" dirty="0"/>
          </a:p>
          <a:p>
            <a:endParaRPr lang="ru-RU" dirty="0"/>
          </a:p>
        </p:txBody>
      </p:sp>
    </p:spTree>
    <p:extLst>
      <p:ext uri="{BB962C8B-B14F-4D97-AF65-F5344CB8AC3E}">
        <p14:creationId xmlns:p14="http://schemas.microsoft.com/office/powerpoint/2010/main" val="331939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40973" y="60559"/>
            <a:ext cx="4993675" cy="369332"/>
          </a:xfrm>
          <a:prstGeom prst="rect">
            <a:avLst/>
          </a:prstGeom>
        </p:spPr>
        <p:txBody>
          <a:bodyPr wrap="none">
            <a:spAutoFit/>
          </a:bodyPr>
          <a:lstStyle/>
          <a:p>
            <a:pPr>
              <a:spcAft>
                <a:spcPts val="575"/>
              </a:spcAft>
            </a:pPr>
            <a:r>
              <a:rPr lang="ru-RU" b="1" dirty="0" err="1">
                <a:solidFill>
                  <a:srgbClr val="333333"/>
                </a:solidFill>
                <a:latin typeface="Arial" panose="020B0604020202020204" pitchFamily="34" charset="0"/>
                <a:ea typeface="Times New Roman" panose="02020603050405020304" pitchFamily="18" charset="0"/>
              </a:rPr>
              <a:t>Australian</a:t>
            </a:r>
            <a:r>
              <a:rPr lang="ru-RU" b="1" dirty="0">
                <a:solidFill>
                  <a:srgbClr val="333333"/>
                </a:solidFill>
                <a:latin typeface="Arial" panose="020B0604020202020204" pitchFamily="34" charset="0"/>
                <a:ea typeface="Times New Roman" panose="02020603050405020304" pitchFamily="18" charset="0"/>
              </a:rPr>
              <a:t> Uranium Production </a:t>
            </a:r>
            <a:r>
              <a:rPr lang="ru-RU" b="1" dirty="0" err="1">
                <a:solidFill>
                  <a:srgbClr val="333333"/>
                </a:solidFill>
                <a:latin typeface="Arial" panose="020B0604020202020204" pitchFamily="34" charset="0"/>
                <a:ea typeface="Times New Roman" panose="02020603050405020304" pitchFamily="18" charset="0"/>
              </a:rPr>
              <a:t>and</a:t>
            </a:r>
            <a:r>
              <a:rPr lang="ru-RU" b="1" dirty="0">
                <a:solidFill>
                  <a:srgbClr val="333333"/>
                </a:solidFill>
                <a:latin typeface="Arial" panose="020B0604020202020204" pitchFamily="34" charset="0"/>
                <a:ea typeface="Times New Roman" panose="02020603050405020304" pitchFamily="18" charset="0"/>
              </a:rPr>
              <a:t> </a:t>
            </a:r>
            <a:r>
              <a:rPr lang="ru-RU" b="1" dirty="0" err="1">
                <a:solidFill>
                  <a:srgbClr val="333333"/>
                </a:solidFill>
                <a:latin typeface="Arial" panose="020B0604020202020204" pitchFamily="34" charset="0"/>
                <a:ea typeface="Times New Roman" panose="02020603050405020304" pitchFamily="18" charset="0"/>
              </a:rPr>
              <a:t>Exports</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87123953"/>
              </p:ext>
            </p:extLst>
          </p:nvPr>
        </p:nvGraphicFramePr>
        <p:xfrm>
          <a:off x="667588" y="603696"/>
          <a:ext cx="10720850" cy="3752172"/>
        </p:xfrm>
        <a:graphic>
          <a:graphicData uri="http://schemas.openxmlformats.org/drawingml/2006/table">
            <a:tbl>
              <a:tblPr firstRow="1" firstCol="1" bandRow="1">
                <a:tableStyleId>{5C22544A-7EE6-4342-B048-85BDC9FD1C3A}</a:tableStyleId>
              </a:tblPr>
              <a:tblGrid>
                <a:gridCol w="765775">
                  <a:extLst>
                    <a:ext uri="{9D8B030D-6E8A-4147-A177-3AD203B41FA5}">
                      <a16:colId xmlns:a16="http://schemas.microsoft.com/office/drawing/2014/main" val="1960688589"/>
                    </a:ext>
                  </a:extLst>
                </a:gridCol>
                <a:gridCol w="765775">
                  <a:extLst>
                    <a:ext uri="{9D8B030D-6E8A-4147-A177-3AD203B41FA5}">
                      <a16:colId xmlns:a16="http://schemas.microsoft.com/office/drawing/2014/main" val="2650337801"/>
                    </a:ext>
                  </a:extLst>
                </a:gridCol>
                <a:gridCol w="765775">
                  <a:extLst>
                    <a:ext uri="{9D8B030D-6E8A-4147-A177-3AD203B41FA5}">
                      <a16:colId xmlns:a16="http://schemas.microsoft.com/office/drawing/2014/main" val="499928165"/>
                    </a:ext>
                  </a:extLst>
                </a:gridCol>
                <a:gridCol w="765775">
                  <a:extLst>
                    <a:ext uri="{9D8B030D-6E8A-4147-A177-3AD203B41FA5}">
                      <a16:colId xmlns:a16="http://schemas.microsoft.com/office/drawing/2014/main" val="2810367922"/>
                    </a:ext>
                  </a:extLst>
                </a:gridCol>
                <a:gridCol w="765775">
                  <a:extLst>
                    <a:ext uri="{9D8B030D-6E8A-4147-A177-3AD203B41FA5}">
                      <a16:colId xmlns:a16="http://schemas.microsoft.com/office/drawing/2014/main" val="3348766538"/>
                    </a:ext>
                  </a:extLst>
                </a:gridCol>
                <a:gridCol w="765775">
                  <a:extLst>
                    <a:ext uri="{9D8B030D-6E8A-4147-A177-3AD203B41FA5}">
                      <a16:colId xmlns:a16="http://schemas.microsoft.com/office/drawing/2014/main" val="1203785491"/>
                    </a:ext>
                  </a:extLst>
                </a:gridCol>
                <a:gridCol w="765775">
                  <a:extLst>
                    <a:ext uri="{9D8B030D-6E8A-4147-A177-3AD203B41FA5}">
                      <a16:colId xmlns:a16="http://schemas.microsoft.com/office/drawing/2014/main" val="2055964082"/>
                    </a:ext>
                  </a:extLst>
                </a:gridCol>
                <a:gridCol w="765775">
                  <a:extLst>
                    <a:ext uri="{9D8B030D-6E8A-4147-A177-3AD203B41FA5}">
                      <a16:colId xmlns:a16="http://schemas.microsoft.com/office/drawing/2014/main" val="2672954497"/>
                    </a:ext>
                  </a:extLst>
                </a:gridCol>
                <a:gridCol w="765775">
                  <a:extLst>
                    <a:ext uri="{9D8B030D-6E8A-4147-A177-3AD203B41FA5}">
                      <a16:colId xmlns:a16="http://schemas.microsoft.com/office/drawing/2014/main" val="609371536"/>
                    </a:ext>
                  </a:extLst>
                </a:gridCol>
                <a:gridCol w="765775">
                  <a:extLst>
                    <a:ext uri="{9D8B030D-6E8A-4147-A177-3AD203B41FA5}">
                      <a16:colId xmlns:a16="http://schemas.microsoft.com/office/drawing/2014/main" val="4051137139"/>
                    </a:ext>
                  </a:extLst>
                </a:gridCol>
                <a:gridCol w="765775">
                  <a:extLst>
                    <a:ext uri="{9D8B030D-6E8A-4147-A177-3AD203B41FA5}">
                      <a16:colId xmlns:a16="http://schemas.microsoft.com/office/drawing/2014/main" val="467076088"/>
                    </a:ext>
                  </a:extLst>
                </a:gridCol>
                <a:gridCol w="765775">
                  <a:extLst>
                    <a:ext uri="{9D8B030D-6E8A-4147-A177-3AD203B41FA5}">
                      <a16:colId xmlns:a16="http://schemas.microsoft.com/office/drawing/2014/main" val="1441788455"/>
                    </a:ext>
                  </a:extLst>
                </a:gridCol>
                <a:gridCol w="765775">
                  <a:extLst>
                    <a:ext uri="{9D8B030D-6E8A-4147-A177-3AD203B41FA5}">
                      <a16:colId xmlns:a16="http://schemas.microsoft.com/office/drawing/2014/main" val="1778750295"/>
                    </a:ext>
                  </a:extLst>
                </a:gridCol>
                <a:gridCol w="765775">
                  <a:extLst>
                    <a:ext uri="{9D8B030D-6E8A-4147-A177-3AD203B41FA5}">
                      <a16:colId xmlns:a16="http://schemas.microsoft.com/office/drawing/2014/main" val="186603160"/>
                    </a:ext>
                  </a:extLst>
                </a:gridCol>
              </a:tblGrid>
              <a:tr h="692591">
                <a:tc>
                  <a:txBody>
                    <a:bodyPr/>
                    <a:lstStyle/>
                    <a:p>
                      <a:pPr>
                        <a:spcAft>
                          <a:spcPts val="0"/>
                        </a:spcAft>
                      </a:pPr>
                      <a:r>
                        <a:rPr lang="ru-RU" sz="1200" dirty="0">
                          <a:effectLst/>
                        </a:rPr>
                        <a:t> </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Calendar year</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298022298"/>
                  </a:ext>
                </a:extLst>
              </a:tr>
              <a:tr h="473398">
                <a:tc>
                  <a:txBody>
                    <a:bodyPr/>
                    <a:lstStyle/>
                    <a:p>
                      <a:pPr>
                        <a:spcAft>
                          <a:spcPts val="0"/>
                        </a:spcAft>
                      </a:pPr>
                      <a:r>
                        <a:rPr lang="ru-RU" sz="1200">
                          <a:effectLst/>
                        </a:rPr>
                        <a:t>Production</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tonnes U</a:t>
                      </a:r>
                      <a:r>
                        <a:rPr lang="ru-RU" sz="700" baseline="-25000">
                          <a:effectLst/>
                        </a:rPr>
                        <a:t>3</a:t>
                      </a:r>
                      <a:r>
                        <a:rPr lang="ru-RU" sz="1200">
                          <a:effectLst/>
                        </a:rPr>
                        <a:t>O</a:t>
                      </a:r>
                      <a:r>
                        <a:rPr lang="ru-RU" sz="700" baseline="-25000">
                          <a:effectLst/>
                        </a:rPr>
                        <a:t>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11217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8954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10145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9941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9413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6958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7056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8244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7488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5897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6668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7447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141435381"/>
                  </a:ext>
                </a:extLst>
              </a:tr>
              <a:tr h="473398">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Tonnes U</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9512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7593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8603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8430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7982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5900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5983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6991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6350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5000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5654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6315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679828597"/>
                  </a:ext>
                </a:extLst>
              </a:tr>
              <a:tr h="473398">
                <a:tc>
                  <a:txBody>
                    <a:bodyPr/>
                    <a:lstStyle/>
                    <a:p>
                      <a:pPr>
                        <a:spcAft>
                          <a:spcPts val="0"/>
                        </a:spcAft>
                      </a:pPr>
                      <a:r>
                        <a:rPr lang="ru-RU" sz="1200">
                          <a:effectLst/>
                        </a:rPr>
                        <a:t>Exports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tonnes U</a:t>
                      </a:r>
                      <a:r>
                        <a:rPr lang="ru-RU" sz="700" baseline="-25000">
                          <a:effectLst/>
                        </a:rPr>
                        <a:t>3</a:t>
                      </a:r>
                      <a:r>
                        <a:rPr lang="ru-RU" sz="1200">
                          <a:effectLst/>
                        </a:rPr>
                        <a:t>O</a:t>
                      </a:r>
                      <a:r>
                        <a:rPr lang="ru-RU" sz="700" baseline="-25000">
                          <a:effectLst/>
                        </a:rPr>
                        <a:t>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12360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8660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10232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9663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9706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6888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6628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8116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7317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5669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6969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7679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911562730"/>
                  </a:ext>
                </a:extLst>
              </a:tr>
              <a:tr h="473398">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Tonnes U</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10481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7344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8676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8194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8230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5841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6170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6882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6205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4807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5909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6511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484291620"/>
                  </a:ext>
                </a:extLst>
              </a:tr>
              <a:tr h="692591">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A$ million FOB</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573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529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881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749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1116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608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586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776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704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504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802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055235994"/>
                  </a:ext>
                </a:extLst>
              </a:tr>
              <a:tr h="473398">
                <a:tc>
                  <a:txBody>
                    <a:bodyPr/>
                    <a:lstStyle/>
                    <a:p>
                      <a:pPr>
                        <a:spcAft>
                          <a:spcPts val="0"/>
                        </a:spcAft>
                      </a:pPr>
                      <a:r>
                        <a:rPr lang="ru-RU" sz="1200">
                          <a:effectLst/>
                        </a:rPr>
                        <a:t>Export value*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A$/kg U</a:t>
                      </a:r>
                      <a:r>
                        <a:rPr lang="ru-RU" sz="700" baseline="-25000">
                          <a:effectLst/>
                        </a:rPr>
                        <a:t>3</a:t>
                      </a:r>
                      <a:r>
                        <a:rPr lang="ru-RU" sz="1200">
                          <a:effectLst/>
                        </a:rPr>
                        <a:t>O</a:t>
                      </a:r>
                      <a:r>
                        <a:rPr lang="ru-RU" sz="700" baseline="-25000">
                          <a:effectLst/>
                        </a:rPr>
                        <a:t>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46.36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61.06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86.11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77.54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114.9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88.3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88.4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95.6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96.2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88.9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115.1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dirty="0">
                          <a:effectLst/>
                        </a:rPr>
                        <a:t>93.1</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400699338"/>
                  </a:ext>
                </a:extLst>
              </a:tr>
            </a:tbl>
          </a:graphicData>
        </a:graphic>
      </p:graphicFrame>
    </p:spTree>
    <p:extLst>
      <p:ext uri="{BB962C8B-B14F-4D97-AF65-F5344CB8AC3E}">
        <p14:creationId xmlns:p14="http://schemas.microsoft.com/office/powerpoint/2010/main" val="2075275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76152" y="254569"/>
            <a:ext cx="7683731" cy="668144"/>
          </a:xfrm>
          <a:prstGeom prst="rect">
            <a:avLst/>
          </a:prstGeom>
        </p:spPr>
        <p:txBody>
          <a:bodyPr wrap="squar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Recent Production from Individual Mines</a:t>
            </a:r>
            <a:r>
              <a:rPr lang="en-US" dirty="0">
                <a:solidFill>
                  <a:srgbClr val="333333"/>
                </a:solidFill>
                <a:latin typeface="Arial" panose="020B0604020202020204" pitchFamily="34" charset="0"/>
                <a:ea typeface="Times New Roman" panose="02020603050405020304" pitchFamily="18" charset="0"/>
              </a:rPr>
              <a:t/>
            </a:r>
            <a:br>
              <a:rPr lang="en-US" dirty="0">
                <a:solidFill>
                  <a:srgbClr val="333333"/>
                </a:solidFill>
                <a:latin typeface="Arial" panose="020B0604020202020204" pitchFamily="34" charset="0"/>
                <a:ea typeface="Times New Roman" panose="02020603050405020304" pitchFamily="18" charset="0"/>
              </a:rPr>
            </a:br>
            <a:r>
              <a:rPr lang="en-US" i="1" dirty="0" err="1">
                <a:solidFill>
                  <a:srgbClr val="333333"/>
                </a:solidFill>
                <a:latin typeface="Arial" panose="020B0604020202020204" pitchFamily="34" charset="0"/>
                <a:ea typeface="Times New Roman" panose="02020603050405020304" pitchFamily="18" charset="0"/>
              </a:rPr>
              <a:t>tonnes</a:t>
            </a:r>
            <a:r>
              <a:rPr lang="en-US" i="1" dirty="0">
                <a:solidFill>
                  <a:srgbClr val="333333"/>
                </a:solidFill>
                <a:latin typeface="Arial" panose="020B0604020202020204" pitchFamily="34" charset="0"/>
                <a:ea typeface="Times New Roman" panose="02020603050405020304" pitchFamily="18" charset="0"/>
              </a:rPr>
              <a:t> U</a:t>
            </a:r>
            <a:r>
              <a:rPr lang="en-US" sz="800" i="1" baseline="-25000" dirty="0" smtClean="0">
                <a:solidFill>
                  <a:srgbClr val="333333"/>
                </a:solidFill>
                <a:effectLst/>
                <a:latin typeface="Arial" panose="020B0604020202020204" pitchFamily="34" charset="0"/>
                <a:ea typeface="Times New Roman" panose="02020603050405020304" pitchFamily="18" charset="0"/>
              </a:rPr>
              <a:t>3</a:t>
            </a:r>
            <a:r>
              <a:rPr lang="en-US" i="1" dirty="0">
                <a:solidFill>
                  <a:srgbClr val="333333"/>
                </a:solidFill>
                <a:latin typeface="Arial" panose="020B0604020202020204" pitchFamily="34" charset="0"/>
                <a:ea typeface="Times New Roman" panose="02020603050405020304" pitchFamily="18" charset="0"/>
              </a:rPr>
              <a:t>O</a:t>
            </a:r>
            <a:r>
              <a:rPr lang="en-US" sz="800" i="1" baseline="-25000" dirty="0" smtClean="0">
                <a:solidFill>
                  <a:srgbClr val="333333"/>
                </a:solidFill>
                <a:effectLst/>
                <a:latin typeface="Arial" panose="020B0604020202020204" pitchFamily="34" charset="0"/>
                <a:ea typeface="Times New Roman" panose="02020603050405020304" pitchFamily="18" charset="0"/>
              </a:rPr>
              <a:t>8</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400346046"/>
              </p:ext>
            </p:extLst>
          </p:nvPr>
        </p:nvGraphicFramePr>
        <p:xfrm>
          <a:off x="1350817" y="1193901"/>
          <a:ext cx="10112430" cy="3768796"/>
        </p:xfrm>
        <a:graphic>
          <a:graphicData uri="http://schemas.openxmlformats.org/drawingml/2006/table">
            <a:tbl>
              <a:tblPr firstRow="1" firstCol="1" bandRow="1">
                <a:tableStyleId>{5C22544A-7EE6-4342-B048-85BDC9FD1C3A}</a:tableStyleId>
              </a:tblPr>
              <a:tblGrid>
                <a:gridCol w="1011243">
                  <a:extLst>
                    <a:ext uri="{9D8B030D-6E8A-4147-A177-3AD203B41FA5}">
                      <a16:colId xmlns:a16="http://schemas.microsoft.com/office/drawing/2014/main" val="2631489856"/>
                    </a:ext>
                  </a:extLst>
                </a:gridCol>
                <a:gridCol w="1011243">
                  <a:extLst>
                    <a:ext uri="{9D8B030D-6E8A-4147-A177-3AD203B41FA5}">
                      <a16:colId xmlns:a16="http://schemas.microsoft.com/office/drawing/2014/main" val="3345628565"/>
                    </a:ext>
                  </a:extLst>
                </a:gridCol>
                <a:gridCol w="1011243">
                  <a:extLst>
                    <a:ext uri="{9D8B030D-6E8A-4147-A177-3AD203B41FA5}">
                      <a16:colId xmlns:a16="http://schemas.microsoft.com/office/drawing/2014/main" val="240445042"/>
                    </a:ext>
                  </a:extLst>
                </a:gridCol>
                <a:gridCol w="1011243">
                  <a:extLst>
                    <a:ext uri="{9D8B030D-6E8A-4147-A177-3AD203B41FA5}">
                      <a16:colId xmlns:a16="http://schemas.microsoft.com/office/drawing/2014/main" val="3308023180"/>
                    </a:ext>
                  </a:extLst>
                </a:gridCol>
                <a:gridCol w="1011243">
                  <a:extLst>
                    <a:ext uri="{9D8B030D-6E8A-4147-A177-3AD203B41FA5}">
                      <a16:colId xmlns:a16="http://schemas.microsoft.com/office/drawing/2014/main" val="1494961209"/>
                    </a:ext>
                  </a:extLst>
                </a:gridCol>
                <a:gridCol w="1011243">
                  <a:extLst>
                    <a:ext uri="{9D8B030D-6E8A-4147-A177-3AD203B41FA5}">
                      <a16:colId xmlns:a16="http://schemas.microsoft.com/office/drawing/2014/main" val="2778518640"/>
                    </a:ext>
                  </a:extLst>
                </a:gridCol>
                <a:gridCol w="1011243">
                  <a:extLst>
                    <a:ext uri="{9D8B030D-6E8A-4147-A177-3AD203B41FA5}">
                      <a16:colId xmlns:a16="http://schemas.microsoft.com/office/drawing/2014/main" val="2695560543"/>
                    </a:ext>
                  </a:extLst>
                </a:gridCol>
                <a:gridCol w="1011243">
                  <a:extLst>
                    <a:ext uri="{9D8B030D-6E8A-4147-A177-3AD203B41FA5}">
                      <a16:colId xmlns:a16="http://schemas.microsoft.com/office/drawing/2014/main" val="3201835565"/>
                    </a:ext>
                  </a:extLst>
                </a:gridCol>
                <a:gridCol w="1011243">
                  <a:extLst>
                    <a:ext uri="{9D8B030D-6E8A-4147-A177-3AD203B41FA5}">
                      <a16:colId xmlns:a16="http://schemas.microsoft.com/office/drawing/2014/main" val="730104538"/>
                    </a:ext>
                  </a:extLst>
                </a:gridCol>
                <a:gridCol w="1011243">
                  <a:extLst>
                    <a:ext uri="{9D8B030D-6E8A-4147-A177-3AD203B41FA5}">
                      <a16:colId xmlns:a16="http://schemas.microsoft.com/office/drawing/2014/main" val="3222593953"/>
                    </a:ext>
                  </a:extLst>
                </a:gridCol>
              </a:tblGrid>
              <a:tr h="431976">
                <a:tc>
                  <a:txBody>
                    <a:bodyPr/>
                    <a:lstStyle/>
                    <a:p>
                      <a:pPr>
                        <a:spcAft>
                          <a:spcPts val="0"/>
                        </a:spcAft>
                      </a:pPr>
                      <a:r>
                        <a:rPr lang="en-US"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2007-08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2008-09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2009-10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2010-11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2011-12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2012-13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2013-14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2014-15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2015-16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215800169"/>
                  </a:ext>
                </a:extLst>
              </a:tr>
              <a:tr h="431976">
                <a:tc>
                  <a:txBody>
                    <a:bodyPr/>
                    <a:lstStyle/>
                    <a:p>
                      <a:pPr>
                        <a:spcAft>
                          <a:spcPts val="0"/>
                        </a:spcAft>
                      </a:pPr>
                      <a:r>
                        <a:rPr lang="ru-RU" sz="1200">
                          <a:effectLst/>
                        </a:rPr>
                        <a:t>Ranger</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5273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5678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4262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2677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3284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4313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1113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2044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2208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10443488"/>
                  </a:ext>
                </a:extLst>
              </a:tr>
              <a:tr h="804458">
                <a:tc>
                  <a:txBody>
                    <a:bodyPr/>
                    <a:lstStyle/>
                    <a:p>
                      <a:pPr>
                        <a:spcAft>
                          <a:spcPts val="0"/>
                        </a:spcAft>
                      </a:pPr>
                      <a:r>
                        <a:rPr lang="ru-RU" sz="1200">
                          <a:effectLst/>
                        </a:rPr>
                        <a:t>Olympic Dam</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4115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3974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2258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4012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3853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4064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3988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3144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4363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184681684"/>
                  </a:ext>
                </a:extLst>
              </a:tr>
              <a:tr h="431976">
                <a:tc>
                  <a:txBody>
                    <a:bodyPr/>
                    <a:lstStyle/>
                    <a:p>
                      <a:pPr>
                        <a:spcAft>
                          <a:spcPts val="0"/>
                        </a:spcAft>
                      </a:pPr>
                      <a:r>
                        <a:rPr lang="ru-RU" sz="1200">
                          <a:effectLst/>
                        </a:rPr>
                        <a:t>Beverley</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707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626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630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347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453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188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066400965"/>
                  </a:ext>
                </a:extLst>
              </a:tr>
              <a:tr h="431976">
                <a:tc>
                  <a:txBody>
                    <a:bodyPr/>
                    <a:lstStyle/>
                    <a:p>
                      <a:pPr>
                        <a:spcAft>
                          <a:spcPts val="0"/>
                        </a:spcAft>
                      </a:pPr>
                      <a:r>
                        <a:rPr lang="ru-RU" sz="1200">
                          <a:effectLst/>
                        </a:rPr>
                        <a:t>Four Mile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186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922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1615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902797023"/>
                  </a:ext>
                </a:extLst>
              </a:tr>
              <a:tr h="804458">
                <a:tc>
                  <a:txBody>
                    <a:bodyPr/>
                    <a:lstStyle/>
                    <a:p>
                      <a:pPr>
                        <a:spcAft>
                          <a:spcPts val="0"/>
                        </a:spcAft>
                      </a:pPr>
                      <a:r>
                        <a:rPr lang="ru-RU" sz="1200">
                          <a:effectLst/>
                        </a:rPr>
                        <a:t>Honeymoon</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151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124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779450365"/>
                  </a:ext>
                </a:extLst>
              </a:tr>
              <a:tr h="431976">
                <a:tc>
                  <a:txBody>
                    <a:bodyPr/>
                    <a:lstStyle/>
                    <a:p>
                      <a:pPr>
                        <a:spcAft>
                          <a:spcPts val="0"/>
                        </a:spcAft>
                      </a:pPr>
                      <a:r>
                        <a:rPr lang="ru-RU" sz="1200">
                          <a:effectLst/>
                        </a:rPr>
                        <a:t>total</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10095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10278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7150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7036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7701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8954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5512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6110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dirty="0">
                          <a:effectLst/>
                        </a:rPr>
                        <a:t>8186</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876532590"/>
                  </a:ext>
                </a:extLst>
              </a:tr>
            </a:tbl>
          </a:graphicData>
        </a:graphic>
      </p:graphicFrame>
    </p:spTree>
    <p:extLst>
      <p:ext uri="{BB962C8B-B14F-4D97-AF65-F5344CB8AC3E}">
        <p14:creationId xmlns:p14="http://schemas.microsoft.com/office/powerpoint/2010/main" val="357406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55" descr="Uranium in Canada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454" y="112828"/>
            <a:ext cx="7485004" cy="624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4680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903730" cy="5764876"/>
          </a:xfrm>
        </p:spPr>
        <p:txBody>
          <a:bodyPr>
            <a:normAutofit fontScale="77500" lnSpcReduction="20000"/>
          </a:bodyPr>
          <a:lstStyle/>
          <a:p>
            <a:r>
              <a:rPr lang="en-US" dirty="0"/>
              <a:t>Operating Mines</a:t>
            </a:r>
            <a:endParaRPr lang="ru-RU" dirty="0"/>
          </a:p>
          <a:p>
            <a:r>
              <a:rPr lang="en-US" dirty="0"/>
              <a:t>The </a:t>
            </a:r>
            <a:r>
              <a:rPr lang="en-US" b="1" dirty="0"/>
              <a:t>Ranger mine</a:t>
            </a:r>
            <a:r>
              <a:rPr lang="en-US" dirty="0"/>
              <a:t> and associated town of Jabiru is about 230 </a:t>
            </a:r>
            <a:r>
              <a:rPr lang="en-US" dirty="0" err="1"/>
              <a:t>kilometres</a:t>
            </a:r>
            <a:r>
              <a:rPr lang="en-US" dirty="0"/>
              <a:t> east of Darwin, in the Northern Territory, surrounded by the </a:t>
            </a:r>
            <a:r>
              <a:rPr lang="en-US" dirty="0" err="1"/>
              <a:t>Kakadu</a:t>
            </a:r>
            <a:r>
              <a:rPr lang="en-US" dirty="0"/>
              <a:t> National Park, a major tourist attraction. The mine opened in 1981 at a production rate of approximately 3300 </a:t>
            </a:r>
            <a:r>
              <a:rPr lang="en-US" dirty="0" err="1"/>
              <a:t>tonnes</a:t>
            </a:r>
            <a:r>
              <a:rPr lang="en-US" dirty="0"/>
              <a:t> per year of uranium oxide and has since been expanded to 5500 t/</a:t>
            </a:r>
            <a:r>
              <a:rPr lang="en-US" dirty="0" err="1"/>
              <a:t>yr</a:t>
            </a:r>
            <a:r>
              <a:rPr lang="en-US" dirty="0"/>
              <a:t> capacity. Mining of the second pit was 1997 to 2012, and this is now being backfilled. Treatment is conventional acid leach. Any future development will be underground, and application was made for approval of this in January 2013. Substantial development was undertaken to mine the Ranger Deeps, and in June 2015 ERA announced that it will defer proceeding further with development of the underground mine to access 27,650 </a:t>
            </a:r>
            <a:r>
              <a:rPr lang="en-US" dirty="0" err="1"/>
              <a:t>tonnes</a:t>
            </a:r>
            <a:r>
              <a:rPr lang="en-US" dirty="0"/>
              <a:t> of uranium, after spending A$ 177 million on the project. This is due both to slow recovery in the uranium market and the requirement to cease operations under the present Ranger Authority, which expires in 2021. Negotiations are exploring the potential to extend the deadline. Ranger is owned by Energy Resources of Australia Ltd (ERA), a 68.39% subsidiary of Rio Tinto.</a:t>
            </a:r>
            <a:endParaRPr lang="ru-RU" dirty="0"/>
          </a:p>
          <a:p>
            <a:r>
              <a:rPr lang="en-US" dirty="0"/>
              <a:t>During 1988 the </a:t>
            </a:r>
            <a:r>
              <a:rPr lang="en-US" b="1" dirty="0"/>
              <a:t>Olympic Dam</a:t>
            </a:r>
            <a:r>
              <a:rPr lang="en-US" dirty="0"/>
              <a:t> project, then a joint venture of Western Mining Corporation and BP Minerals, commenced operations about 560 km north of Adelaide, in an arid part of South Australia. The massive deposit is underground, some 350 </a:t>
            </a:r>
            <a:r>
              <a:rPr lang="en-US" dirty="0" err="1"/>
              <a:t>metres</a:t>
            </a:r>
            <a:r>
              <a:rPr lang="en-US" dirty="0"/>
              <a:t> below the surface, and is the largest known uranium orebody in the world. The large underground mine produces copper, with gold and uranium as major by-products. Annual production capacity for uranium oxide has been expanded from 1800 to 4600 </a:t>
            </a:r>
            <a:r>
              <a:rPr lang="en-US" dirty="0" err="1"/>
              <a:t>tonnes</a:t>
            </a:r>
            <a:r>
              <a:rPr lang="en-US" dirty="0"/>
              <a:t> U</a:t>
            </a:r>
            <a:r>
              <a:rPr lang="en-US" baseline="-25000" dirty="0"/>
              <a:t>3</a:t>
            </a:r>
            <a:r>
              <a:rPr lang="en-US" dirty="0"/>
              <a:t>O</a:t>
            </a:r>
            <a:r>
              <a:rPr lang="en-US" baseline="-25000" dirty="0"/>
              <a:t>8</a:t>
            </a:r>
            <a:r>
              <a:rPr lang="en-US" dirty="0"/>
              <a:t>. It is now owned by BHP Billiton, following its 2005 takeover of WMC Resources. There were plans to greatly increase the mine's size and output, by accessing the orebody with a huge open pit, about 4.1 x 3.5 km and 1000m </a:t>
            </a:r>
            <a:r>
              <a:rPr lang="en-US" dirty="0" err="1"/>
              <a:t>deep,but</a:t>
            </a:r>
            <a:r>
              <a:rPr lang="en-US" dirty="0"/>
              <a:t> since 2015 only underground development is planned. (Further details below.)</a:t>
            </a:r>
            <a:endParaRPr lang="ru-RU" dirty="0"/>
          </a:p>
          <a:p>
            <a:r>
              <a:rPr lang="en-US" dirty="0"/>
              <a:t>About 80% of the uranium is recovered in conventional acid leach of the flotation tailings from copper recovery. Most of the remaining 20% is from acid leach of the copper concentrate, but that concentrate then still contains up to 0.15% uranium. Hence the copper must be smelted at site, since selling it to overseas smelters would create both processing and safeguards complications for the smelter operator. This could change as part of a major envisaged expansion.</a:t>
            </a:r>
            <a:endParaRPr lang="ru-RU" dirty="0"/>
          </a:p>
          <a:p>
            <a:endParaRPr lang="ru-RU" dirty="0"/>
          </a:p>
        </p:txBody>
      </p:sp>
    </p:spTree>
    <p:extLst>
      <p:ext uri="{BB962C8B-B14F-4D97-AF65-F5344CB8AC3E}">
        <p14:creationId xmlns:p14="http://schemas.microsoft.com/office/powerpoint/2010/main" val="2731628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770726" cy="5482244"/>
          </a:xfrm>
        </p:spPr>
        <p:txBody>
          <a:bodyPr>
            <a:normAutofit fontScale="92500" lnSpcReduction="10000"/>
          </a:bodyPr>
          <a:lstStyle/>
          <a:p>
            <a:r>
              <a:rPr lang="en-US" dirty="0"/>
              <a:t>The </a:t>
            </a:r>
            <a:r>
              <a:rPr lang="en-US" b="1" dirty="0"/>
              <a:t>Four Mile </a:t>
            </a:r>
            <a:r>
              <a:rPr lang="en-US" dirty="0"/>
              <a:t>leases are contiguous with Beverley, and mining the east orebody by ISL commenced in April 2014. Resources are split between the west and the east orebodies, and the northeast orebody is also prospective. Uranium recovery is through </a:t>
            </a:r>
            <a:r>
              <a:rPr lang="en-US" dirty="0" err="1"/>
              <a:t>Heathgate’s</a:t>
            </a:r>
            <a:r>
              <a:rPr lang="en-US" dirty="0"/>
              <a:t> </a:t>
            </a:r>
            <a:r>
              <a:rPr lang="en-US" dirty="0" err="1"/>
              <a:t>Pannikin</a:t>
            </a:r>
            <a:r>
              <a:rPr lang="en-US" dirty="0"/>
              <a:t> satellite ion exchange plant then trucking the loaded resin to the main Beverley plant for stripping (elution) and precipitation, as is done at two US mines. Alliance Resources Ltd is a 25% free-carried joint venture partner after </a:t>
            </a:r>
            <a:r>
              <a:rPr lang="en-US" dirty="0" err="1"/>
              <a:t>Heathgate’s</a:t>
            </a:r>
            <a:r>
              <a:rPr lang="en-US" dirty="0"/>
              <a:t> Quasar subsidiary farmed in to the project. Production is at about 1000 t U</a:t>
            </a:r>
            <a:r>
              <a:rPr lang="en-US" baseline="-25000" dirty="0"/>
              <a:t>3</a:t>
            </a:r>
            <a:r>
              <a:rPr lang="en-US" dirty="0"/>
              <a:t>O</a:t>
            </a:r>
            <a:r>
              <a:rPr lang="en-US" baseline="-25000" dirty="0"/>
              <a:t>8 </a:t>
            </a:r>
            <a:r>
              <a:rPr lang="en-US" dirty="0"/>
              <a:t>per year.</a:t>
            </a:r>
            <a:endParaRPr lang="ru-RU" dirty="0"/>
          </a:p>
          <a:p>
            <a:r>
              <a:rPr lang="en-US" dirty="0"/>
              <a:t>The</a:t>
            </a:r>
            <a:r>
              <a:rPr lang="en-US" b="1" dirty="0"/>
              <a:t> Honeymoon</a:t>
            </a:r>
            <a:r>
              <a:rPr lang="en-US" dirty="0"/>
              <a:t> ISL mine in South Australia commenced operation in 2011. The owners received government approval to proceed with ISL mine development in November 2001 but reassessed its ore reserves and Uranium One, based in Toronto, finally moved to development in 2007. In 2008 Mitsui agreed to join the project as 49% joint venture partner, and a construction contract was then let. Operations were ramping up to 400 t/yr. In 2012 production was expected to be 275 </a:t>
            </a:r>
            <a:r>
              <a:rPr lang="en-US" dirty="0" err="1"/>
              <a:t>tonnes</a:t>
            </a:r>
            <a:r>
              <a:rPr lang="en-US" dirty="0"/>
              <a:t> U</a:t>
            </a:r>
            <a:r>
              <a:rPr lang="en-US" baseline="-25000" dirty="0"/>
              <a:t>3</a:t>
            </a:r>
            <a:r>
              <a:rPr lang="en-US" dirty="0"/>
              <a:t>O</a:t>
            </a:r>
            <a:r>
              <a:rPr lang="en-US" baseline="-25000" dirty="0"/>
              <a:t>8</a:t>
            </a:r>
            <a:r>
              <a:rPr lang="en-US" dirty="0"/>
              <a:t>, at $47/</a:t>
            </a:r>
            <a:r>
              <a:rPr lang="en-US" dirty="0" err="1"/>
              <a:t>lb</a:t>
            </a:r>
            <a:r>
              <a:rPr lang="en-US" dirty="0"/>
              <a:t> - three times the average cost of production in Kazakhstan. In fact it produced less. Mitsui largely funded the development and commissioning, but then withdrew from the project in 2012. In November 2013 Uranium One, by then owned by Russia’s ARMZ, closed the mine and put it on care and maintenance until uranium prices improved. In September 2015 </a:t>
            </a:r>
            <a:r>
              <a:rPr lang="en-US" u="sng" dirty="0">
                <a:hlinkClick r:id="rId2"/>
              </a:rPr>
              <a:t>Boss Resources</a:t>
            </a:r>
            <a:r>
              <a:rPr lang="en-US" dirty="0"/>
              <a:t> Ltd based in Perth agreed to buy Uranium One Australia which owned the mine.</a:t>
            </a:r>
            <a:endParaRPr lang="ru-RU" dirty="0"/>
          </a:p>
          <a:p>
            <a:endParaRPr lang="ru-RU" dirty="0"/>
          </a:p>
        </p:txBody>
      </p:sp>
    </p:spTree>
    <p:extLst>
      <p:ext uri="{BB962C8B-B14F-4D97-AF65-F5344CB8AC3E}">
        <p14:creationId xmlns:p14="http://schemas.microsoft.com/office/powerpoint/2010/main" val="914629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65" descr="Australia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0596" y="121140"/>
            <a:ext cx="6703608" cy="628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7924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10729163" cy="4650971"/>
          </a:xfrm>
        </p:spPr>
        <p:txBody>
          <a:bodyPr>
            <a:normAutofit/>
          </a:bodyPr>
          <a:lstStyle/>
          <a:p>
            <a:r>
              <a:rPr lang="en-US" dirty="0"/>
              <a:t>Uranium resources</a:t>
            </a:r>
            <a:endParaRPr lang="ru-RU" dirty="0"/>
          </a:p>
          <a:p>
            <a:r>
              <a:rPr lang="en-US" dirty="0"/>
              <a:t>On the basis of December 2012 data Australia has 29% of the world's uranium resources (under US$ 130/kg) – 1.7 million </a:t>
            </a:r>
            <a:r>
              <a:rPr lang="en-US" dirty="0" err="1"/>
              <a:t>tonnes</a:t>
            </a:r>
            <a:r>
              <a:rPr lang="en-US" dirty="0"/>
              <a:t> of uranium. Almost half of Australia's 1.174 million </a:t>
            </a:r>
            <a:r>
              <a:rPr lang="en-US" dirty="0" err="1"/>
              <a:t>tonnes</a:t>
            </a:r>
            <a:r>
              <a:rPr lang="en-US" dirty="0"/>
              <a:t> of reasonably assured resources of uranium in this price category were actually in the under $80/kg U category when this was last reported. The vast majority of Australia's uranium resources (to $130/</a:t>
            </a:r>
            <a:r>
              <a:rPr lang="en-US" dirty="0" err="1"/>
              <a:t>kgU</a:t>
            </a:r>
            <a:r>
              <a:rPr lang="en-US" dirty="0"/>
              <a:t>) are within five deposits: Olympic Dam (the world's largest known uranium deposit), Ranger, </a:t>
            </a:r>
            <a:r>
              <a:rPr lang="en-US" dirty="0" err="1"/>
              <a:t>Jabiluka</a:t>
            </a:r>
            <a:r>
              <a:rPr lang="en-US" dirty="0"/>
              <a:t>, </a:t>
            </a:r>
            <a:r>
              <a:rPr lang="en-US" dirty="0" err="1"/>
              <a:t>Kintyre</a:t>
            </a:r>
            <a:r>
              <a:rPr lang="en-US" dirty="0"/>
              <a:t> and Yeelirrie.</a:t>
            </a:r>
            <a:endParaRPr lang="ru-RU" dirty="0"/>
          </a:p>
          <a:p>
            <a:r>
              <a:rPr lang="en-US" dirty="0"/>
              <a:t>The world’s Reasonably Assured plus Inferred Resources in the $130/kg category are tabulated in the </a:t>
            </a:r>
            <a:r>
              <a:rPr lang="en-US" u="sng" dirty="0">
                <a:hlinkClick r:id="rId2" tooltip="Supply of Uranium"/>
              </a:rPr>
              <a:t>Supply of Uranium</a:t>
            </a:r>
            <a:r>
              <a:rPr lang="en-US" dirty="0"/>
              <a:t> information paper.</a:t>
            </a:r>
            <a:endParaRPr lang="ru-RU" dirty="0"/>
          </a:p>
          <a:p>
            <a:r>
              <a:rPr lang="en-US" dirty="0"/>
              <a:t>A review of Australia’s uranium is provided in </a:t>
            </a:r>
            <a:r>
              <a:rPr lang="en-US" u="sng" dirty="0">
                <a:hlinkClick r:id="rId3" tooltip="Australia’s Uranium: Resources, Geology and Development of Deposits"/>
              </a:rPr>
              <a:t>Australia’s Uranium: Resources, Geology and Development of Deposits</a:t>
            </a:r>
            <a:r>
              <a:rPr lang="en-US" dirty="0"/>
              <a:t> from Geoscience Australia.</a:t>
            </a:r>
            <a:endParaRPr lang="ru-RU" dirty="0"/>
          </a:p>
          <a:p>
            <a:endParaRPr lang="ru-RU" dirty="0"/>
          </a:p>
        </p:txBody>
      </p:sp>
    </p:spTree>
    <p:extLst>
      <p:ext uri="{BB962C8B-B14F-4D97-AF65-F5344CB8AC3E}">
        <p14:creationId xmlns:p14="http://schemas.microsoft.com/office/powerpoint/2010/main" val="2619344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80501457"/>
              </p:ext>
            </p:extLst>
          </p:nvPr>
        </p:nvGraphicFramePr>
        <p:xfrm>
          <a:off x="1083224" y="823642"/>
          <a:ext cx="9906200" cy="4995267"/>
        </p:xfrm>
        <a:graphic>
          <a:graphicData uri="http://schemas.openxmlformats.org/drawingml/2006/table">
            <a:tbl>
              <a:tblPr firstRow="1" firstCol="1" bandRow="1">
                <a:tableStyleId>{5C22544A-7EE6-4342-B048-85BDC9FD1C3A}</a:tableStyleId>
              </a:tblPr>
              <a:tblGrid>
                <a:gridCol w="1981240">
                  <a:extLst>
                    <a:ext uri="{9D8B030D-6E8A-4147-A177-3AD203B41FA5}">
                      <a16:colId xmlns:a16="http://schemas.microsoft.com/office/drawing/2014/main" val="2545239284"/>
                    </a:ext>
                  </a:extLst>
                </a:gridCol>
                <a:gridCol w="1981240">
                  <a:extLst>
                    <a:ext uri="{9D8B030D-6E8A-4147-A177-3AD203B41FA5}">
                      <a16:colId xmlns:a16="http://schemas.microsoft.com/office/drawing/2014/main" val="2110933290"/>
                    </a:ext>
                  </a:extLst>
                </a:gridCol>
                <a:gridCol w="1981240">
                  <a:extLst>
                    <a:ext uri="{9D8B030D-6E8A-4147-A177-3AD203B41FA5}">
                      <a16:colId xmlns:a16="http://schemas.microsoft.com/office/drawing/2014/main" val="2831793825"/>
                    </a:ext>
                  </a:extLst>
                </a:gridCol>
                <a:gridCol w="1981240">
                  <a:extLst>
                    <a:ext uri="{9D8B030D-6E8A-4147-A177-3AD203B41FA5}">
                      <a16:colId xmlns:a16="http://schemas.microsoft.com/office/drawing/2014/main" val="1978028372"/>
                    </a:ext>
                  </a:extLst>
                </a:gridCol>
                <a:gridCol w="1981240">
                  <a:extLst>
                    <a:ext uri="{9D8B030D-6E8A-4147-A177-3AD203B41FA5}">
                      <a16:colId xmlns:a16="http://schemas.microsoft.com/office/drawing/2014/main" val="1938211785"/>
                    </a:ext>
                  </a:extLst>
                </a:gridCol>
              </a:tblGrid>
              <a:tr h="511871">
                <a:tc>
                  <a:txBody>
                    <a:bodyPr/>
                    <a:lstStyle/>
                    <a:p>
                      <a:pPr>
                        <a:spcAft>
                          <a:spcPts val="0"/>
                        </a:spcAft>
                      </a:pPr>
                      <a:r>
                        <a:rPr lang="ru-RU" sz="1200">
                          <a:effectLst/>
                        </a:rPr>
                        <a:t>Mine or deposit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Type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Reserves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Measured &amp;</a:t>
                      </a:r>
                      <a:br>
                        <a:rPr lang="ru-RU" sz="1200">
                          <a:effectLst/>
                        </a:rPr>
                      </a:br>
                      <a:r>
                        <a:rPr lang="ru-RU" sz="1200">
                          <a:effectLst/>
                        </a:rPr>
                        <a:t>Indicated Resources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Inferred Resources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877007346"/>
                  </a:ext>
                </a:extLst>
              </a:tr>
              <a:tr h="511871">
                <a:tc>
                  <a:txBody>
                    <a:bodyPr/>
                    <a:lstStyle/>
                    <a:p>
                      <a:pPr>
                        <a:spcAft>
                          <a:spcPts val="0"/>
                        </a:spcAft>
                      </a:pPr>
                      <a:r>
                        <a:rPr lang="ru-RU" sz="1200">
                          <a:effectLst/>
                        </a:rPr>
                        <a:t>Ranger</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hard rock, most underground</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8,081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44,883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11,087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895278901"/>
                  </a:ext>
                </a:extLst>
              </a:tr>
              <a:tr h="511871">
                <a:tc>
                  <a:txBody>
                    <a:bodyPr/>
                    <a:lstStyle/>
                    <a:p>
                      <a:pPr>
                        <a:spcAft>
                          <a:spcPts val="0"/>
                        </a:spcAft>
                      </a:pPr>
                      <a:r>
                        <a:rPr lang="ru-RU" sz="1200">
                          <a:effectLst/>
                        </a:rPr>
                        <a:t>Olympic Dam</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hard rock, underground</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305,150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1,555,100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1,012,800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579970745"/>
                  </a:ext>
                </a:extLst>
              </a:tr>
              <a:tr h="274863">
                <a:tc>
                  <a:txBody>
                    <a:bodyPr/>
                    <a:lstStyle/>
                    <a:p>
                      <a:pPr>
                        <a:spcAft>
                          <a:spcPts val="0"/>
                        </a:spcAft>
                      </a:pPr>
                      <a:r>
                        <a:rPr lang="ru-RU" sz="1200">
                          <a:effectLst/>
                        </a:rPr>
                        <a:t>Beverley</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palaeochannel, ISL</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648843825"/>
                  </a:ext>
                </a:extLst>
              </a:tr>
              <a:tr h="274863">
                <a:tc>
                  <a:txBody>
                    <a:bodyPr/>
                    <a:lstStyle/>
                    <a:p>
                      <a:pPr>
                        <a:spcAft>
                          <a:spcPts val="0"/>
                        </a:spcAft>
                      </a:pPr>
                      <a:r>
                        <a:rPr lang="ru-RU" sz="1200">
                          <a:effectLst/>
                        </a:rPr>
                        <a:t>Four Mile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palaeochannel, ISL</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14,520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39,926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141763377"/>
                  </a:ext>
                </a:extLst>
              </a:tr>
              <a:tr h="274863">
                <a:tc>
                  <a:txBody>
                    <a:bodyPr/>
                    <a:lstStyle/>
                    <a:p>
                      <a:pPr>
                        <a:spcAft>
                          <a:spcPts val="0"/>
                        </a:spcAft>
                      </a:pPr>
                      <a:r>
                        <a:rPr lang="ru-RU" sz="1200">
                          <a:effectLst/>
                        </a:rPr>
                        <a:t>Honeymoon</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palaeochannel, ISL</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4,920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7,620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762073302"/>
                  </a:ext>
                </a:extLst>
              </a:tr>
              <a:tr h="511871">
                <a:tc>
                  <a:txBody>
                    <a:bodyPr/>
                    <a:lstStyle/>
                    <a:p>
                      <a:pPr>
                        <a:spcAft>
                          <a:spcPts val="0"/>
                        </a:spcAft>
                      </a:pPr>
                      <a:r>
                        <a:rPr lang="ru-RU" sz="1200">
                          <a:effectLst/>
                        </a:rPr>
                        <a:t>Jabiluka</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hard tock, underground</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82,945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54,162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762481244"/>
                  </a:ext>
                </a:extLst>
              </a:tr>
              <a:tr h="274863">
                <a:tc>
                  <a:txBody>
                    <a:bodyPr/>
                    <a:lstStyle/>
                    <a:p>
                      <a:pPr>
                        <a:spcAft>
                          <a:spcPts val="0"/>
                        </a:spcAft>
                      </a:pPr>
                      <a:r>
                        <a:rPr lang="ru-RU" sz="1200">
                          <a:effectLst/>
                        </a:rPr>
                        <a:t>Kintyre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hard rock</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25,274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2,400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354597815"/>
                  </a:ext>
                </a:extLst>
              </a:tr>
              <a:tr h="274863">
                <a:tc>
                  <a:txBody>
                    <a:bodyPr/>
                    <a:lstStyle/>
                    <a:p>
                      <a:pPr>
                        <a:spcAft>
                          <a:spcPts val="0"/>
                        </a:spcAft>
                      </a:pPr>
                      <a:r>
                        <a:rPr lang="ru-RU" sz="1200">
                          <a:effectLst/>
                        </a:rPr>
                        <a:t>Yeelirrie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calcrete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57,760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987106431"/>
                  </a:ext>
                </a:extLst>
              </a:tr>
              <a:tr h="274863">
                <a:tc>
                  <a:txBody>
                    <a:bodyPr/>
                    <a:lstStyle/>
                    <a:p>
                      <a:pPr>
                        <a:spcAft>
                          <a:spcPts val="0"/>
                        </a:spcAft>
                      </a:pPr>
                      <a:r>
                        <a:rPr lang="ru-RU" sz="1200">
                          <a:effectLst/>
                        </a:rPr>
                        <a:t>Wiluna</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calcrete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27,400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9,600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272538808"/>
                  </a:ext>
                </a:extLst>
              </a:tr>
              <a:tr h="511871">
                <a:tc>
                  <a:txBody>
                    <a:bodyPr/>
                    <a:lstStyle/>
                    <a:p>
                      <a:pPr>
                        <a:spcAft>
                          <a:spcPts val="0"/>
                        </a:spcAft>
                      </a:pPr>
                      <a:r>
                        <a:rPr lang="ru-RU" sz="1200">
                          <a:effectLst/>
                        </a:rPr>
                        <a:t>Mulga Rock</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palaeochannel and lignite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20,650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582058172"/>
                  </a:ext>
                </a:extLst>
              </a:tr>
              <a:tr h="511871">
                <a:tc>
                  <a:txBody>
                    <a:bodyPr/>
                    <a:lstStyle/>
                    <a:p>
                      <a:pPr>
                        <a:spcAft>
                          <a:spcPts val="0"/>
                        </a:spcAft>
                      </a:pPr>
                      <a:r>
                        <a:rPr lang="ru-RU" sz="1200">
                          <a:effectLst/>
                        </a:rPr>
                        <a:t>Samphire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palaeochannel and basement granite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21,000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498851461"/>
                  </a:ext>
                </a:extLst>
              </a:tr>
              <a:tr h="274863">
                <a:tc>
                  <a:txBody>
                    <a:bodyPr/>
                    <a:lstStyle/>
                    <a:p>
                      <a:pPr>
                        <a:spcAft>
                          <a:spcPts val="0"/>
                        </a:spcAft>
                      </a:pPr>
                      <a:r>
                        <a:rPr lang="ru-RU" sz="1200">
                          <a:effectLst/>
                        </a:rPr>
                        <a:t>Valhalla</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hard rock</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dirty="0">
                          <a:effectLst/>
                        </a:rPr>
                        <a:t>24,765</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dirty="0">
                          <a:effectLst/>
                        </a:rPr>
                        <a:t>5,860</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77862664"/>
                  </a:ext>
                </a:extLst>
              </a:tr>
            </a:tbl>
          </a:graphicData>
        </a:graphic>
      </p:graphicFrame>
      <p:sp>
        <p:nvSpPr>
          <p:cNvPr id="5" name="Прямоугольник 4"/>
          <p:cNvSpPr/>
          <p:nvPr/>
        </p:nvSpPr>
        <p:spPr>
          <a:xfrm>
            <a:off x="3704705" y="88315"/>
            <a:ext cx="6096000" cy="646331"/>
          </a:xfrm>
          <a:prstGeom prst="rect">
            <a:avLst/>
          </a:prstGeom>
        </p:spPr>
        <p:txBody>
          <a:bodyPr>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Uranium resources at mines and major deposits</a:t>
            </a:r>
            <a:r>
              <a:rPr lang="en-US" dirty="0">
                <a:solidFill>
                  <a:srgbClr val="333333"/>
                </a:solidFill>
                <a:latin typeface="Arial" panose="020B0604020202020204" pitchFamily="34" charset="0"/>
                <a:ea typeface="Times New Roman" panose="02020603050405020304" pitchFamily="18" charset="0"/>
              </a:rPr>
              <a:t/>
            </a:r>
            <a:br>
              <a:rPr lang="en-US" dirty="0">
                <a:solidFill>
                  <a:srgbClr val="333333"/>
                </a:solidFill>
                <a:latin typeface="Arial" panose="020B0604020202020204" pitchFamily="34" charset="0"/>
                <a:ea typeface="Times New Roman" panose="02020603050405020304" pitchFamily="18" charset="0"/>
              </a:rPr>
            </a:br>
            <a:r>
              <a:rPr lang="en-US" i="1" dirty="0" err="1">
                <a:solidFill>
                  <a:srgbClr val="333333"/>
                </a:solidFill>
                <a:latin typeface="Arial" panose="020B0604020202020204" pitchFamily="34" charset="0"/>
                <a:ea typeface="Times New Roman" panose="02020603050405020304" pitchFamily="18" charset="0"/>
              </a:rPr>
              <a:t>tonnes</a:t>
            </a:r>
            <a:r>
              <a:rPr lang="en-US" i="1" dirty="0">
                <a:solidFill>
                  <a:srgbClr val="333333"/>
                </a:solidFill>
                <a:latin typeface="Arial" panose="020B0604020202020204" pitchFamily="34" charset="0"/>
                <a:ea typeface="Times New Roman" panose="02020603050405020304" pitchFamily="18" charset="0"/>
              </a:rPr>
              <a:t> U</a:t>
            </a:r>
            <a:r>
              <a:rPr lang="en-US" sz="800" i="1" baseline="-25000" dirty="0" smtClean="0">
                <a:solidFill>
                  <a:srgbClr val="333333"/>
                </a:solidFill>
                <a:effectLst/>
                <a:latin typeface="Arial" panose="020B0604020202020204" pitchFamily="34" charset="0"/>
                <a:ea typeface="Times New Roman" panose="02020603050405020304" pitchFamily="18" charset="0"/>
              </a:rPr>
              <a:t>3</a:t>
            </a:r>
            <a:r>
              <a:rPr lang="en-US" i="1" dirty="0">
                <a:solidFill>
                  <a:srgbClr val="333333"/>
                </a:solidFill>
                <a:latin typeface="Arial" panose="020B0604020202020204" pitchFamily="34" charset="0"/>
                <a:ea typeface="Times New Roman" panose="02020603050405020304" pitchFamily="18" charset="0"/>
              </a:rPr>
              <a:t>O</a:t>
            </a:r>
            <a:r>
              <a:rPr lang="en-US" sz="800" i="1" baseline="-25000" dirty="0" smtClean="0">
                <a:solidFill>
                  <a:srgbClr val="333333"/>
                </a:solidFill>
                <a:effectLst/>
                <a:latin typeface="Arial" panose="020B0604020202020204" pitchFamily="34" charset="0"/>
                <a:ea typeface="Times New Roman" panose="02020603050405020304" pitchFamily="18" charset="0"/>
              </a:rPr>
              <a:t>8</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8895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10820603" cy="5482244"/>
          </a:xfrm>
        </p:spPr>
        <p:txBody>
          <a:bodyPr>
            <a:normAutofit fontScale="62500" lnSpcReduction="20000"/>
          </a:bodyPr>
          <a:lstStyle/>
          <a:p>
            <a:r>
              <a:rPr lang="en-US" dirty="0"/>
              <a:t>Economic benefits of mining uranium</a:t>
            </a:r>
            <a:endParaRPr lang="ru-RU" dirty="0"/>
          </a:p>
          <a:p>
            <a:r>
              <a:rPr lang="en-US" dirty="0"/>
              <a:t>About 1200 people are employed in uranium mining, at least 500 in uranium exploration, and 60 jobs are in regulation of uranium mining.</a:t>
            </a:r>
            <a:endParaRPr lang="ru-RU" dirty="0"/>
          </a:p>
          <a:p>
            <a:r>
              <a:rPr lang="en-US" dirty="0"/>
              <a:t>Uranium mines generate about A$ 21 million in royalties each year (in 2005: Ranger $13.1 million, Beverley $1.0 million and Olympic Dam $6.9 million attributable to uranium). Corporate taxes amount to over $42 million per year.</a:t>
            </a:r>
            <a:endParaRPr lang="ru-RU" dirty="0"/>
          </a:p>
          <a:p>
            <a:r>
              <a:rPr lang="en-US" dirty="0"/>
              <a:t>Uranium exports from Australia</a:t>
            </a:r>
            <a:endParaRPr lang="ru-RU" dirty="0"/>
          </a:p>
          <a:p>
            <a:r>
              <a:rPr lang="en-US" dirty="0"/>
              <a:t>Australian production is all exported, and over the six years has averaged over 8600 t/</a:t>
            </a:r>
            <a:r>
              <a:rPr lang="en-US" dirty="0" err="1"/>
              <a:t>yr</a:t>
            </a:r>
            <a:r>
              <a:rPr lang="en-US" dirty="0"/>
              <a:t> U</a:t>
            </a:r>
            <a:r>
              <a:rPr lang="en-US" baseline="-25000" dirty="0"/>
              <a:t>3</a:t>
            </a:r>
            <a:r>
              <a:rPr lang="en-US" dirty="0"/>
              <a:t>O</a:t>
            </a:r>
            <a:r>
              <a:rPr lang="en-US" baseline="-25000" dirty="0"/>
              <a:t>8</a:t>
            </a:r>
            <a:r>
              <a:rPr lang="en-US" dirty="0"/>
              <a:t>, and in 2012 provided 12% of world uranium supply from mines. Uranium comprises about 35% of the country's energy exports (4150 PJ </a:t>
            </a:r>
            <a:r>
              <a:rPr lang="en-US" dirty="0" err="1"/>
              <a:t>av</a:t>
            </a:r>
            <a:r>
              <a:rPr lang="en-US" dirty="0"/>
              <a:t>) in thermal terms.</a:t>
            </a:r>
            <a:endParaRPr lang="ru-RU" dirty="0"/>
          </a:p>
          <a:p>
            <a:r>
              <a:rPr lang="en-US" dirty="0"/>
              <a:t>Australia's uranium is sold strictly for electrical power generation only, and </a:t>
            </a:r>
            <a:r>
              <a:rPr lang="en-US" u="sng" dirty="0">
                <a:hlinkClick r:id="rId2" tooltip="Safeguards to Prevent Nuclear Proliferation"/>
              </a:rPr>
              <a:t>safeguards</a:t>
            </a:r>
            <a:r>
              <a:rPr lang="en-US" dirty="0"/>
              <a:t> are in place to ensure this. Australia is a party to the Nuclear Non-Proliferation Treaty (NPT) as a non-nuclear weapons state. Its safeguards agreement under the NPT came into force in 1974 and it was the first country in the world to bring into force the Additional Protocol in relation to this – in 1997. In addition to these international arrangements Australia requires customer countries to have entered a bilateral safeguards treaty which is more rigorous than NPT arrangements.</a:t>
            </a:r>
            <a:endParaRPr lang="ru-RU" dirty="0"/>
          </a:p>
          <a:p>
            <a:r>
              <a:rPr lang="en-US" dirty="0"/>
              <a:t>The value of Australia's uranium oxide concentrate exports is considerable, and in 2009 they reached a value of over A$ 1.1 billion. However, production problems at Olympic Dam from late 2009 into 2010 set production back considerably over those two years, then the </a:t>
            </a:r>
            <a:r>
              <a:rPr lang="en-US" u="sng" dirty="0">
                <a:hlinkClick r:id="rId3" tooltip="Fukushima Accident 2011"/>
              </a:rPr>
              <a:t>Fukushima accident</a:t>
            </a:r>
            <a:r>
              <a:rPr lang="en-US" dirty="0"/>
              <a:t> in March 2011 softened prices.</a:t>
            </a:r>
            <a:endParaRPr lang="ru-RU" dirty="0"/>
          </a:p>
          <a:p>
            <a:r>
              <a:rPr lang="en-US" dirty="0"/>
              <a:t>In 2014, U</a:t>
            </a:r>
            <a:r>
              <a:rPr lang="en-US" baseline="-25000" dirty="0"/>
              <a:t>3</a:t>
            </a:r>
            <a:r>
              <a:rPr lang="en-US" dirty="0"/>
              <a:t>O</a:t>
            </a:r>
            <a:r>
              <a:rPr lang="en-US" baseline="-25000" dirty="0"/>
              <a:t>8</a:t>
            </a:r>
            <a:r>
              <a:rPr lang="en-US" dirty="0"/>
              <a:t> sales were to North America (mainly USA) 2668 t (39.0%), Europe 2354 t (34.4%) and Asia 1822 t (26.6%), total 6844 </a:t>
            </a:r>
            <a:r>
              <a:rPr lang="en-US" dirty="0" err="1"/>
              <a:t>tonnes</a:t>
            </a:r>
            <a:r>
              <a:rPr lang="en-US" dirty="0"/>
              <a:t>. (These figures are deliveries of Australian product to customers’ converter accounts and exclude third party material purchased to fulfill contract obligations. There is a time lag relative to export figures tabulated above.)</a:t>
            </a:r>
            <a:endParaRPr lang="ru-RU" dirty="0"/>
          </a:p>
          <a:p>
            <a:r>
              <a:rPr lang="en-US" dirty="0"/>
              <a:t>The nations which currently purchase Australia's uranium are set out below, though up to date details on country destinations is not available. All have a large commitment to nuclear power.</a:t>
            </a:r>
            <a:endParaRPr lang="ru-RU" dirty="0"/>
          </a:p>
          <a:p>
            <a:r>
              <a:rPr lang="en-US" dirty="0"/>
              <a:t>The USA generates around 30% of the world's nuclear power. Much of its uranium comes from Canada, but Australia is a major source. Europe depends heavily on nuclear power and EU countries are also major customers. In 2015, 1910 </a:t>
            </a:r>
            <a:r>
              <a:rPr lang="en-US" dirty="0" err="1"/>
              <a:t>tU</a:t>
            </a:r>
            <a:r>
              <a:rPr lang="en-US" dirty="0"/>
              <a:t> or 12% of EU uranium was from Australia. Japan, South Korea and now China are important customers due to their increasing dependence on nuclear energy.</a:t>
            </a:r>
            <a:endParaRPr lang="ru-RU" dirty="0"/>
          </a:p>
          <a:p>
            <a:endParaRPr lang="ru-RU" dirty="0"/>
          </a:p>
        </p:txBody>
      </p:sp>
    </p:spTree>
    <p:extLst>
      <p:ext uri="{BB962C8B-B14F-4D97-AF65-F5344CB8AC3E}">
        <p14:creationId xmlns:p14="http://schemas.microsoft.com/office/powerpoint/2010/main" val="4124325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en-US" dirty="0"/>
              <a:t>Customer countries' contracted imports of Australian uranium oxide concentrate – U</a:t>
            </a:r>
            <a:r>
              <a:rPr lang="en-US" baseline="-25000" dirty="0"/>
              <a:t>3</a:t>
            </a:r>
            <a:r>
              <a:rPr lang="en-US" dirty="0"/>
              <a:t>O</a:t>
            </a:r>
            <a:r>
              <a:rPr lang="en-US" baseline="-25000" dirty="0"/>
              <a:t>8</a:t>
            </a:r>
            <a:r>
              <a:rPr lang="en-US" dirty="0"/>
              <a:t> – may be </a:t>
            </a:r>
            <a:r>
              <a:rPr lang="en-US" dirty="0" err="1"/>
              <a:t>summarised</a:t>
            </a:r>
            <a:r>
              <a:rPr lang="en-US" dirty="0"/>
              <a:t> as follows, though detailed information has not been readily available in recent years: (see also the </a:t>
            </a:r>
            <a:r>
              <a:rPr lang="en-US" u="sng" dirty="0">
                <a:hlinkClick r:id="rId2" tooltip="reactor table"/>
              </a:rPr>
              <a:t>reactor table</a:t>
            </a:r>
            <a:r>
              <a:rPr lang="en-US" dirty="0"/>
              <a:t>):</a:t>
            </a:r>
            <a:endParaRPr lang="ru-RU" dirty="0"/>
          </a:p>
          <a:p>
            <a:pPr lvl="0"/>
            <a:r>
              <a:rPr lang="en-US" dirty="0"/>
              <a:t>USA: up to 5000 </a:t>
            </a:r>
            <a:r>
              <a:rPr lang="en-US" dirty="0" err="1"/>
              <a:t>tonnes</a:t>
            </a:r>
            <a:r>
              <a:rPr lang="en-US" dirty="0"/>
              <a:t> per year.</a:t>
            </a:r>
            <a:endParaRPr lang="ru-RU" dirty="0"/>
          </a:p>
          <a:p>
            <a:pPr lvl="0"/>
            <a:r>
              <a:rPr lang="en-US" dirty="0"/>
              <a:t>EU: up to 3500 </a:t>
            </a:r>
            <a:r>
              <a:rPr lang="en-US" dirty="0" err="1"/>
              <a:t>tonnes</a:t>
            </a:r>
            <a:r>
              <a:rPr lang="en-US" dirty="0"/>
              <a:t> per year, including Belgium, Finland, France, Germany, Spain, Sweden, UK.</a:t>
            </a:r>
            <a:endParaRPr lang="ru-RU" dirty="0"/>
          </a:p>
          <a:p>
            <a:pPr lvl="0"/>
            <a:r>
              <a:rPr lang="en-US" dirty="0"/>
              <a:t>Japan: formerly up to 2500 </a:t>
            </a:r>
            <a:r>
              <a:rPr lang="en-US" dirty="0" err="1"/>
              <a:t>tonnes</a:t>
            </a:r>
            <a:r>
              <a:rPr lang="en-US" dirty="0"/>
              <a:t> per year.</a:t>
            </a:r>
            <a:endParaRPr lang="ru-RU" dirty="0"/>
          </a:p>
          <a:p>
            <a:pPr lvl="0"/>
            <a:r>
              <a:rPr lang="en-US" dirty="0"/>
              <a:t>South Korea: up to 1500 </a:t>
            </a:r>
            <a:r>
              <a:rPr lang="en-US" dirty="0" err="1"/>
              <a:t>tonnes</a:t>
            </a:r>
            <a:r>
              <a:rPr lang="en-US" dirty="0"/>
              <a:t> per year.</a:t>
            </a:r>
            <a:endParaRPr lang="ru-RU" dirty="0"/>
          </a:p>
          <a:p>
            <a:pPr lvl="0"/>
            <a:r>
              <a:rPr lang="en-US" dirty="0"/>
              <a:t>China: about 500 </a:t>
            </a:r>
            <a:r>
              <a:rPr lang="en-US" dirty="0" err="1"/>
              <a:t>tonnes</a:t>
            </a:r>
            <a:r>
              <a:rPr lang="en-US" dirty="0"/>
              <a:t> per year.</a:t>
            </a:r>
            <a:endParaRPr lang="ru-RU" dirty="0"/>
          </a:p>
          <a:p>
            <a:pPr lvl="0"/>
            <a:r>
              <a:rPr lang="en-US" dirty="0"/>
              <a:t>Taiwan: up to 500 </a:t>
            </a:r>
            <a:r>
              <a:rPr lang="en-US" dirty="0" err="1"/>
              <a:t>tonnes</a:t>
            </a:r>
            <a:r>
              <a:rPr lang="en-US" dirty="0"/>
              <a:t> per year.</a:t>
            </a:r>
            <a:endParaRPr lang="ru-RU" dirty="0"/>
          </a:p>
          <a:p>
            <a:endParaRPr lang="ru-RU" dirty="0"/>
          </a:p>
        </p:txBody>
      </p:sp>
    </p:spTree>
    <p:extLst>
      <p:ext uri="{BB962C8B-B14F-4D97-AF65-F5344CB8AC3E}">
        <p14:creationId xmlns:p14="http://schemas.microsoft.com/office/powerpoint/2010/main" val="76876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654348" cy="5266113"/>
          </a:xfrm>
        </p:spPr>
        <p:txBody>
          <a:bodyPr>
            <a:normAutofit/>
          </a:bodyPr>
          <a:lstStyle/>
          <a:p>
            <a:pPr lvl="0"/>
            <a:r>
              <a:rPr lang="en-US" b="1" dirty="0"/>
              <a:t>Canada was the world's largest uranium producer for many years, accounting for about 22% of world output, but in 2009 was overtaken by Kazakhstan.</a:t>
            </a:r>
            <a:endParaRPr lang="ru-RU" dirty="0"/>
          </a:p>
          <a:p>
            <a:pPr lvl="0"/>
            <a:r>
              <a:rPr lang="en-US" b="1" dirty="0"/>
              <a:t>Production comes mainly from the McArthur River and Cigar Lake mines in northern Saskatchewan province, which are the largest and highest-grade in the world.</a:t>
            </a:r>
            <a:endParaRPr lang="ru-RU" dirty="0"/>
          </a:p>
          <a:p>
            <a:pPr lvl="0"/>
            <a:r>
              <a:rPr lang="en-US" b="1" dirty="0"/>
              <a:t>With known uranium resources of 582,500 </a:t>
            </a:r>
            <a:r>
              <a:rPr lang="en-US" b="1" dirty="0" err="1"/>
              <a:t>tonnes</a:t>
            </a:r>
            <a:r>
              <a:rPr lang="en-US" b="1" dirty="0"/>
              <a:t> of U</a:t>
            </a:r>
            <a:r>
              <a:rPr lang="en-US" b="1" baseline="-25000" dirty="0"/>
              <a:t>3</a:t>
            </a:r>
            <a:r>
              <a:rPr lang="en-US" b="1" dirty="0"/>
              <a:t>O</a:t>
            </a:r>
            <a:r>
              <a:rPr lang="en-US" b="1" baseline="-25000" dirty="0"/>
              <a:t>8</a:t>
            </a:r>
            <a:r>
              <a:rPr lang="en-US" b="1" dirty="0"/>
              <a:t> (493,900 </a:t>
            </a:r>
            <a:r>
              <a:rPr lang="en-US" b="1" dirty="0" err="1"/>
              <a:t>tU</a:t>
            </a:r>
            <a:r>
              <a:rPr lang="en-US" b="1" dirty="0"/>
              <a:t>), as well as much continuing exploration, Canada has a significant role in meeting future world demand.</a:t>
            </a:r>
            <a:endParaRPr lang="ru-RU" dirty="0"/>
          </a:p>
          <a:p>
            <a:r>
              <a:rPr lang="en-US" dirty="0"/>
              <a:t> Canada is a country rich in uranium resources and a long history of exploration, mining and generation of nuclear power (for coverage of nuclear power, see </a:t>
            </a:r>
            <a:r>
              <a:rPr lang="en-US" u="sng" dirty="0">
                <a:hlinkClick r:id="rId2" tooltip="Nuclear Power in Canada"/>
              </a:rPr>
              <a:t>Nuclear Power in Canada</a:t>
            </a:r>
            <a:r>
              <a:rPr lang="en-US" dirty="0"/>
              <a:t>). To 2014, more uranium had been mined in Canada than any other country – 485,000 </a:t>
            </a:r>
            <a:r>
              <a:rPr lang="en-US" dirty="0" err="1"/>
              <a:t>tU</a:t>
            </a:r>
            <a:r>
              <a:rPr lang="en-US" dirty="0"/>
              <a:t>, about one-fifth of world total.</a:t>
            </a:r>
            <a:endParaRPr lang="ru-RU" dirty="0"/>
          </a:p>
          <a:p>
            <a:endParaRPr lang="ru-RU" dirty="0"/>
          </a:p>
        </p:txBody>
      </p:sp>
    </p:spTree>
    <p:extLst>
      <p:ext uri="{BB962C8B-B14F-4D97-AF65-F5344CB8AC3E}">
        <p14:creationId xmlns:p14="http://schemas.microsoft.com/office/powerpoint/2010/main" val="346023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89592" y="201875"/>
            <a:ext cx="5005368" cy="369332"/>
          </a:xfrm>
          <a:prstGeom prst="rect">
            <a:avLst/>
          </a:prstGeom>
        </p:spPr>
        <p:txBody>
          <a:bodyPr wrap="square">
            <a:spAutoFit/>
          </a:bodyPr>
          <a:lstStyle/>
          <a:p>
            <a:pPr>
              <a:spcBef>
                <a:spcPts val="1150"/>
              </a:spcBef>
              <a:spcAft>
                <a:spcPts val="575"/>
              </a:spcAft>
            </a:pPr>
            <a:r>
              <a:rPr lang="en-US" dirty="0">
                <a:solidFill>
                  <a:srgbClr val="1E9DD8"/>
                </a:solidFill>
                <a:latin typeface="Arial" panose="020B0604020202020204" pitchFamily="34" charset="0"/>
                <a:ea typeface="Times New Roman" panose="02020603050405020304" pitchFamily="18" charset="0"/>
              </a:rPr>
              <a:t>North America's uranium mines</a:t>
            </a:r>
            <a:endParaRPr lang="ru-RU" sz="20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274320" y="671932"/>
            <a:ext cx="11205555" cy="6063198"/>
          </a:xfrm>
          <a:prstGeom prst="rect">
            <a:avLst/>
          </a:prstGeom>
        </p:spPr>
        <p:txBody>
          <a:bodyPr wrap="square">
            <a:spAutoFit/>
          </a:bodyPr>
          <a:lstStyle/>
          <a:p>
            <a:pPr>
              <a:spcBef>
                <a:spcPts val="1150"/>
              </a:spcBef>
              <a:spcAft>
                <a:spcPts val="575"/>
              </a:spcAft>
            </a:pPr>
            <a:r>
              <a:rPr lang="en-US" sz="1600" dirty="0" smtClean="0">
                <a:solidFill>
                  <a:srgbClr val="1E9DD8"/>
                </a:solidFill>
                <a:effectLst/>
                <a:latin typeface="Arial" panose="020B0604020202020204" pitchFamily="34" charset="0"/>
                <a:ea typeface="Times New Roman" panose="02020603050405020304" pitchFamily="18" charset="0"/>
              </a:rPr>
              <a:t>Canada</a:t>
            </a:r>
            <a:endParaRPr lang="ru-RU" sz="1600" dirty="0" smtClean="0">
              <a:effectLst/>
              <a:latin typeface="Times New Roman" panose="02020603050405020304" pitchFamily="18" charset="0"/>
              <a:ea typeface="Times New Roman" panose="02020603050405020304" pitchFamily="18" charset="0"/>
            </a:endParaRPr>
          </a:p>
          <a:p>
            <a:pPr>
              <a:spcAft>
                <a:spcPts val="575"/>
              </a:spcAft>
            </a:pPr>
            <a:r>
              <a:rPr lang="en-US" sz="1600" dirty="0">
                <a:solidFill>
                  <a:srgbClr val="333333"/>
                </a:solidFill>
                <a:latin typeface="Arial" panose="020B0604020202020204" pitchFamily="34" charset="0"/>
                <a:ea typeface="Times New Roman" panose="02020603050405020304" pitchFamily="18" charset="0"/>
              </a:rPr>
              <a:t>In Canada, uranium ores first came to public attention in the early 1930s when the Eldorado Gold Mining Company began operations at Port Radium, Northwest Territories, to recover radium. A refinery to produce radium was built at Port Hope, Ontario, some 5000 km away. Radium is one of the decay products of uranium and is therefore found in all uranium ores. As its name suggests it is highly radioactive. It had niche applications in the early part of the 20th century, for example as luminous paint, before the dangers of radiation became widely known. Hence a market for radium existed before uranium was in demand.</a:t>
            </a:r>
            <a:endParaRPr lang="ru-RU" sz="1600" dirty="0" smtClean="0">
              <a:effectLst/>
              <a:latin typeface="Times New Roman" panose="02020603050405020304" pitchFamily="18" charset="0"/>
              <a:ea typeface="Times New Roman" panose="02020603050405020304" pitchFamily="18" charset="0"/>
            </a:endParaRPr>
          </a:p>
          <a:p>
            <a:pPr>
              <a:spcAft>
                <a:spcPts val="575"/>
              </a:spcAft>
            </a:pPr>
            <a:r>
              <a:rPr lang="en-US" sz="1600" dirty="0">
                <a:solidFill>
                  <a:srgbClr val="333333"/>
                </a:solidFill>
                <a:latin typeface="Arial" panose="020B0604020202020204" pitchFamily="34" charset="0"/>
                <a:ea typeface="Times New Roman" panose="02020603050405020304" pitchFamily="18" charset="0"/>
              </a:rPr>
              <a:t>Exploration for uranium began in earnest in 1942, in response to a demand for </a:t>
            </a:r>
            <a:r>
              <a:rPr lang="en-US" sz="1600" dirty="0" err="1">
                <a:solidFill>
                  <a:srgbClr val="333333"/>
                </a:solidFill>
                <a:latin typeface="Arial" panose="020B0604020202020204" pitchFamily="34" charset="0"/>
                <a:ea typeface="Times New Roman" panose="02020603050405020304" pitchFamily="18" charset="0"/>
              </a:rPr>
              <a:t>defence</a:t>
            </a:r>
            <a:r>
              <a:rPr lang="en-US" sz="1600" dirty="0">
                <a:solidFill>
                  <a:srgbClr val="333333"/>
                </a:solidFill>
                <a:latin typeface="Arial" panose="020B0604020202020204" pitchFamily="34" charset="0"/>
                <a:ea typeface="Times New Roman" panose="02020603050405020304" pitchFamily="18" charset="0"/>
              </a:rPr>
              <a:t> purposes. By 1956 thousands of radioactive occurrences had been discovered and three years later 23 uranium mines with 19 treatment plants were in operation. The main production </a:t>
            </a:r>
            <a:r>
              <a:rPr lang="en-US" sz="1600" dirty="0" err="1">
                <a:solidFill>
                  <a:srgbClr val="333333"/>
                </a:solidFill>
                <a:latin typeface="Arial" panose="020B0604020202020204" pitchFamily="34" charset="0"/>
                <a:ea typeface="Times New Roman" panose="02020603050405020304" pitchFamily="18" charset="0"/>
              </a:rPr>
              <a:t>centre</a:t>
            </a:r>
            <a:r>
              <a:rPr lang="en-US" sz="1600" dirty="0">
                <a:solidFill>
                  <a:srgbClr val="333333"/>
                </a:solidFill>
                <a:latin typeface="Arial" panose="020B0604020202020204" pitchFamily="34" charset="0"/>
                <a:ea typeface="Times New Roman" panose="02020603050405020304" pitchFamily="18" charset="0"/>
              </a:rPr>
              <a:t> was around Elliot Lake in Ontario, but northern Saskatchewan hosted some plants. This first phase of Canadian uranium production peaked in 1959 when more than 12,000 </a:t>
            </a:r>
            <a:r>
              <a:rPr lang="en-US" sz="1600" dirty="0" err="1">
                <a:solidFill>
                  <a:srgbClr val="333333"/>
                </a:solidFill>
                <a:latin typeface="Arial" panose="020B0604020202020204" pitchFamily="34" charset="0"/>
                <a:ea typeface="Times New Roman" panose="02020603050405020304" pitchFamily="18" charset="0"/>
              </a:rPr>
              <a:t>tonnes</a:t>
            </a:r>
            <a:r>
              <a:rPr lang="en-US" sz="1600" dirty="0">
                <a:solidFill>
                  <a:srgbClr val="333333"/>
                </a:solidFill>
                <a:latin typeface="Arial" panose="020B0604020202020204" pitchFamily="34" charset="0"/>
                <a:ea typeface="Times New Roman" panose="02020603050405020304" pitchFamily="18" charset="0"/>
              </a:rPr>
              <a:t> of uranium was produced. This uranium yielded more in export revenue than any other mineral export from Canada that year.</a:t>
            </a:r>
            <a:endParaRPr lang="ru-RU" sz="1600" dirty="0" smtClean="0">
              <a:effectLst/>
              <a:latin typeface="Times New Roman" panose="02020603050405020304" pitchFamily="18" charset="0"/>
              <a:ea typeface="Times New Roman" panose="02020603050405020304" pitchFamily="18" charset="0"/>
            </a:endParaRPr>
          </a:p>
          <a:p>
            <a:pPr>
              <a:spcAft>
                <a:spcPts val="575"/>
              </a:spcAft>
            </a:pPr>
            <a:r>
              <a:rPr lang="en-US" sz="1600" dirty="0">
                <a:solidFill>
                  <a:srgbClr val="333333"/>
                </a:solidFill>
                <a:latin typeface="Arial" panose="020B0604020202020204" pitchFamily="34" charset="0"/>
                <a:ea typeface="Times New Roman" panose="02020603050405020304" pitchFamily="18" charset="0"/>
              </a:rPr>
              <a:t>In response to the development of civil nuclear power, uranium exploration revived during the 1970s, with the focus on in northern Saskatchewan’s Athabasca Basin. The Rabbit Lake, </a:t>
            </a:r>
            <a:r>
              <a:rPr lang="en-US" sz="1600" dirty="0" err="1">
                <a:solidFill>
                  <a:srgbClr val="333333"/>
                </a:solidFill>
                <a:latin typeface="Arial" panose="020B0604020202020204" pitchFamily="34" charset="0"/>
                <a:ea typeface="Times New Roman" panose="02020603050405020304" pitchFamily="18" charset="0"/>
              </a:rPr>
              <a:t>Cluff</a:t>
            </a:r>
            <a:r>
              <a:rPr lang="en-US" sz="1600" dirty="0">
                <a:solidFill>
                  <a:srgbClr val="333333"/>
                </a:solidFill>
                <a:latin typeface="Arial" panose="020B0604020202020204" pitchFamily="34" charset="0"/>
                <a:ea typeface="Times New Roman" panose="02020603050405020304" pitchFamily="18" charset="0"/>
              </a:rPr>
              <a:t> Lake and Key Lake mines started up 1975 to 1983. Exploration expenditure in the region peaked at this time, resulting in the discoveries of Midwest, McClean Lake and Cigar Lake. Then in 1988 the newly-formed Cameco Corporation discovered the massive McArthur River deposit.</a:t>
            </a:r>
            <a:br>
              <a:rPr lang="en-US" sz="1600" dirty="0">
                <a:solidFill>
                  <a:srgbClr val="333333"/>
                </a:solidFill>
                <a:latin typeface="Arial" panose="020B0604020202020204" pitchFamily="34" charset="0"/>
                <a:ea typeface="Times New Roman" panose="02020603050405020304" pitchFamily="18" charset="0"/>
              </a:rPr>
            </a:br>
            <a:r>
              <a:rPr lang="en-US" sz="1600" dirty="0">
                <a:solidFill>
                  <a:srgbClr val="333333"/>
                </a:solidFill>
                <a:latin typeface="Arial" panose="020B0604020202020204" pitchFamily="34" charset="0"/>
                <a:ea typeface="Times New Roman" panose="02020603050405020304" pitchFamily="18" charset="0"/>
              </a:rPr>
              <a:t>As earlier in Australia, there was a period in the early 1990s when the Saskatchewan government considered phasing out uranium mining in the province, but this policy was abandoned after a joint federal-Saskatchewan study found that the benefits of mining outweighed the impacts, and that any impacts could indeed be minimized. Today the government actively supports uranium mining in the province.</a:t>
            </a:r>
            <a:endParaRPr lang="ru-RU" sz="1600" dirty="0" smtClean="0">
              <a:effectLst/>
              <a:latin typeface="Times New Roman" panose="02020603050405020304" pitchFamily="18" charset="0"/>
              <a:ea typeface="Times New Roman" panose="02020603050405020304" pitchFamily="18" charset="0"/>
            </a:endParaRPr>
          </a:p>
          <a:p>
            <a:pPr>
              <a:spcAft>
                <a:spcPts val="575"/>
              </a:spcAft>
            </a:pPr>
            <a:r>
              <a:rPr lang="en-US" sz="1600" dirty="0">
                <a:solidFill>
                  <a:srgbClr val="333333"/>
                </a:solidFill>
                <a:latin typeface="Arial" panose="020B0604020202020204" pitchFamily="34" charset="0"/>
                <a:ea typeface="Times New Roman" panose="02020603050405020304" pitchFamily="18" charset="0"/>
              </a:rPr>
              <a:t>Canada's share of known world uranium resources is currently about 8%, but it produces about 16% of the mined uranium supply making it the second largest producer in the world behind Kazakhstan. Most uranium is exported, but about one fifth is used domestically.</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692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11053359" cy="5856316"/>
          </a:xfrm>
        </p:spPr>
        <p:txBody>
          <a:bodyPr>
            <a:normAutofit fontScale="77500" lnSpcReduction="20000"/>
          </a:bodyPr>
          <a:lstStyle/>
          <a:p>
            <a:r>
              <a:rPr lang="en-US" dirty="0"/>
              <a:t>Canada has made a transition from second-generation uranium mines (started 1975-83) to new high-grade ones, all in northern Saskatchewan, making its uranium mining operations among the most advanced in the world.</a:t>
            </a:r>
            <a:endParaRPr lang="ru-RU" dirty="0"/>
          </a:p>
          <a:p>
            <a:r>
              <a:rPr lang="en-US" dirty="0"/>
              <a:t>Cameco operates the McArthur River mine, which started production at the end of 1999. Its ore is milled at Key Lake, which once contributed 15% of world uranium production but is now mined out. Its other former mainstay is Rabbit Lake. </a:t>
            </a:r>
            <a:r>
              <a:rPr lang="en-US" dirty="0" err="1"/>
              <a:t>Areva's</a:t>
            </a:r>
            <a:r>
              <a:rPr lang="en-US" dirty="0"/>
              <a:t> </a:t>
            </a:r>
            <a:r>
              <a:rPr lang="en-US" dirty="0" err="1"/>
              <a:t>Cluff</a:t>
            </a:r>
            <a:r>
              <a:rPr lang="en-US" dirty="0"/>
              <a:t> Lake mine is now closed, and is being decommissioned.</a:t>
            </a:r>
            <a:endParaRPr lang="ru-RU" dirty="0"/>
          </a:p>
          <a:p>
            <a:r>
              <a:rPr lang="en-US" dirty="0"/>
              <a:t>Cameco's Rabbit Lake mine was brought into production in 1975. Most of the deposit has been mined out. Production from underground mining continues at over 1000 </a:t>
            </a:r>
            <a:r>
              <a:rPr lang="en-US" dirty="0" err="1"/>
              <a:t>tU</a:t>
            </a:r>
            <a:r>
              <a:rPr lang="en-US" dirty="0"/>
              <a:t>/</a:t>
            </a:r>
            <a:r>
              <a:rPr lang="en-US" dirty="0" err="1"/>
              <a:t>yr</a:t>
            </a:r>
            <a:r>
              <a:rPr lang="en-US" dirty="0"/>
              <a:t> but will phase out in the next few years.</a:t>
            </a:r>
            <a:endParaRPr lang="ru-RU" dirty="0"/>
          </a:p>
          <a:p>
            <a:r>
              <a:rPr lang="en-US" dirty="0"/>
              <a:t>McArthur River has enormous high-grade reserves of over 20% uranium ore at a depth of about 600 </a:t>
            </a:r>
            <a:r>
              <a:rPr lang="en-US" dirty="0" err="1"/>
              <a:t>metres</a:t>
            </a:r>
            <a:r>
              <a:rPr lang="en-US" dirty="0"/>
              <a:t>. It opened at the end of 1999 and is now the largest uranium mine in the world by a wide margin. Remote-control raise-boring methods are used for mining and the ore is trucked 80 km south to the modified Key Lake mill, where it is blended with 'special waste rock' to produce 7400 </a:t>
            </a:r>
            <a:r>
              <a:rPr lang="en-US" dirty="0" err="1"/>
              <a:t>tU</a:t>
            </a:r>
            <a:r>
              <a:rPr lang="en-US" dirty="0"/>
              <a:t>/yr. Tailings are deposited in a mined-out pit. Cameco is the operator and majority owner, with </a:t>
            </a:r>
            <a:r>
              <a:rPr lang="en-US" dirty="0" err="1"/>
              <a:t>Areva</a:t>
            </a:r>
            <a:r>
              <a:rPr lang="en-US" dirty="0"/>
              <a:t> (30.2%) as partner.</a:t>
            </a:r>
            <a:endParaRPr lang="ru-RU" dirty="0"/>
          </a:p>
          <a:p>
            <a:r>
              <a:rPr lang="en-US" dirty="0" err="1"/>
              <a:t>Areva</a:t>
            </a:r>
            <a:r>
              <a:rPr lang="en-US" dirty="0"/>
              <a:t> Resources operated the McClean Lake mine which commenced operation in mid-1999. It has new plant and other infrastructure and uses the first mined-out pit for tailings disposal (the ore having been stockpiled). The McClean Lake mill is the only one in the world able to process very high grade ore without dilution, and it now treats all Cigar Lake ore.</a:t>
            </a:r>
            <a:endParaRPr lang="ru-RU" dirty="0"/>
          </a:p>
          <a:p>
            <a:r>
              <a:rPr lang="en-US" dirty="0"/>
              <a:t>Cigar Lake is a 450 m deep underground mine in poor ground conditions, using ground freezing and high-pressure water jets for excavation of ore. High-grade ore slurry from remote mining is trucked for treatment at </a:t>
            </a:r>
            <a:r>
              <a:rPr lang="en-US" dirty="0" err="1"/>
              <a:t>Areva's</a:t>
            </a:r>
            <a:r>
              <a:rPr lang="en-US" dirty="0"/>
              <a:t> expanded McClean Lake mill, 70 km northeast, and to Cameco's Rabbit Lake mill 70 km east, to produce 7000 </a:t>
            </a:r>
            <a:r>
              <a:rPr lang="en-US" dirty="0" err="1"/>
              <a:t>tU</a:t>
            </a:r>
            <a:r>
              <a:rPr lang="en-US" dirty="0"/>
              <a:t>/</a:t>
            </a:r>
            <a:r>
              <a:rPr lang="en-US" dirty="0" err="1"/>
              <a:t>yr</a:t>
            </a:r>
            <a:r>
              <a:rPr lang="en-US" dirty="0"/>
              <a:t> from about 2018. A major flood in 2006 and another in 2008 set the project back several years and pushed costs up from C$660 million to more than C$2.6 billion. The joint venture is managed by Cameco which holds 50%, and </a:t>
            </a:r>
            <a:r>
              <a:rPr lang="en-US" dirty="0" err="1"/>
              <a:t>Areva</a:t>
            </a:r>
            <a:r>
              <a:rPr lang="en-US" dirty="0"/>
              <a:t> holds 37%.</a:t>
            </a:r>
            <a:endParaRPr lang="ru-RU" dirty="0"/>
          </a:p>
          <a:p>
            <a:r>
              <a:rPr lang="en-US" dirty="0" err="1"/>
              <a:t>Areva's</a:t>
            </a:r>
            <a:r>
              <a:rPr lang="en-US" dirty="0"/>
              <a:t> large </a:t>
            </a:r>
            <a:r>
              <a:rPr lang="en-US" dirty="0" err="1"/>
              <a:t>Kiggavik</a:t>
            </a:r>
            <a:r>
              <a:rPr lang="en-US" dirty="0"/>
              <a:t> deposit in the Nunavut Territory has evident potential, as do several other significant deposits.</a:t>
            </a:r>
            <a:endParaRPr lang="ru-RU" dirty="0"/>
          </a:p>
          <a:p>
            <a:endParaRPr lang="ru-RU" dirty="0"/>
          </a:p>
        </p:txBody>
      </p:sp>
    </p:spTree>
    <p:extLst>
      <p:ext uri="{BB962C8B-B14F-4D97-AF65-F5344CB8AC3E}">
        <p14:creationId xmlns:p14="http://schemas.microsoft.com/office/powerpoint/2010/main" val="176132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537970" cy="5074920"/>
          </a:xfrm>
        </p:spPr>
        <p:txBody>
          <a:bodyPr>
            <a:normAutofit fontScale="62500" lnSpcReduction="20000"/>
          </a:bodyPr>
          <a:lstStyle/>
          <a:p>
            <a:r>
              <a:rPr lang="en-US" dirty="0"/>
              <a:t>Early uranium mining</a:t>
            </a:r>
            <a:endParaRPr lang="ru-RU" dirty="0"/>
          </a:p>
          <a:p>
            <a:r>
              <a:rPr lang="en-US" dirty="0"/>
              <a:t>In Canada, uranium ores first came to public attention in the early 1930s when the Eldorado Gold Mining Company began operations at Port Radium, Northwest Territories, to recover radium. A refinery to produce radium was built the following year at Port Hope, Ontario, some 5000 km away.</a:t>
            </a:r>
            <a:endParaRPr lang="ru-RU" dirty="0"/>
          </a:p>
          <a:p>
            <a:r>
              <a:rPr lang="en-US" dirty="0"/>
              <a:t>Exploration for uranium began in earnest in 1942, in response to a demand for military purposes. The strategic nature of such material resulted in a ban on prospecting and mining of all radioactive materials across Canada. In 1944, the federal government took over the Eldorado company and formed a new Crown corporation which later became Eldorado Nuclear Ltd. Uranium exploration was restricted to the joint efforts of Eldorado and the Geological Survey of Canada.</a:t>
            </a:r>
            <a:endParaRPr lang="ru-RU" dirty="0"/>
          </a:p>
          <a:p>
            <a:r>
              <a:rPr lang="en-US" dirty="0"/>
              <a:t>Postwar, uranium exploration gathered pace when the wartime ban on private prospecting was lifted in 1947. Deposits around the Bancroft, Ontario, area were discovered by the early 1950s, and the first discovery in Ontario's Elliot Lake region was in 1953. The northern Saskatchewan uranium province was also discovered in the 1950s and Eldorado Nuclear began mining at </a:t>
            </a:r>
            <a:r>
              <a:rPr lang="en-US" dirty="0" err="1"/>
              <a:t>Beaverlodge</a:t>
            </a:r>
            <a:r>
              <a:rPr lang="en-US" dirty="0"/>
              <a:t> in 1953.</a:t>
            </a:r>
            <a:endParaRPr lang="ru-RU" dirty="0"/>
          </a:p>
          <a:p>
            <a:r>
              <a:rPr lang="en-US" dirty="0"/>
              <a:t>By 1956 thousands of radioactive occurrences had been discovered. Several proved to be viable deposits, and by 1959, 23 mines with 19 treatment plants were in operation in five districts. Of these 19, about 11 in the Elliot Lake area, including the largest plants, would come to be operated by Rio </a:t>
            </a:r>
            <a:r>
              <a:rPr lang="en-US" dirty="0" err="1"/>
              <a:t>Algom</a:t>
            </a:r>
            <a:r>
              <a:rPr lang="en-US" dirty="0"/>
              <a:t> and Denison Mines. Three other plants were located near Bancroft, three in northern Saskatchewan and two in Northwest Territories</a:t>
            </a:r>
            <a:r>
              <a:rPr lang="en-US" dirty="0" smtClean="0"/>
              <a:t>.</a:t>
            </a:r>
            <a:endParaRPr lang="ru-RU" dirty="0" smtClean="0"/>
          </a:p>
          <a:p>
            <a:r>
              <a:rPr lang="en-US" dirty="0"/>
              <a:t>This first phase of Canadian uranium production peaked in 1959 when more than 12,000 </a:t>
            </a:r>
            <a:r>
              <a:rPr lang="en-US" dirty="0" err="1"/>
              <a:t>tonnes</a:t>
            </a:r>
            <a:r>
              <a:rPr lang="en-US" dirty="0"/>
              <a:t> of uranium were produced. The uranium yielded C$ 330 million in export revenue, more than for any other mineral export from Canada that year. However, this period marked the end of cost-plus production for export, and over the next few years the number of mines declined to four. Uranium production in the Bancroft area and at </a:t>
            </a:r>
            <a:r>
              <a:rPr lang="en-US" dirty="0" err="1"/>
              <a:t>Beaverlodge</a:t>
            </a:r>
            <a:r>
              <a:rPr lang="en-US" dirty="0"/>
              <a:t> ceased in 1982 and the last of the </a:t>
            </a:r>
            <a:r>
              <a:rPr lang="en-US" dirty="0" err="1"/>
              <a:t>labour-intensive</a:t>
            </a:r>
            <a:r>
              <a:rPr lang="en-US" dirty="0"/>
              <a:t>, lower-grade Elliot Lake mines closed in 1996.</a:t>
            </a:r>
            <a:endParaRPr lang="ru-RU" dirty="0"/>
          </a:p>
          <a:p>
            <a:r>
              <a:rPr lang="en-US" dirty="0"/>
              <a:t>During the 1960s the federal government supported the domestic uranium industry by initiating a stockpiling program which ended in 1974, after some 7000 </a:t>
            </a:r>
            <a:r>
              <a:rPr lang="en-US" dirty="0" err="1"/>
              <a:t>tonnes</a:t>
            </a:r>
            <a:r>
              <a:rPr lang="en-US" dirty="0"/>
              <a:t> of uranium were purchased at a cost of C$ 100 million. Uranium exploration was revived by expectations of nuclear power growth, and as a result several new uranium deposits were discovered in northern Saskatchewan’s Athabasca Basin, starting in the late 1960s.</a:t>
            </a:r>
            <a:endParaRPr lang="ru-RU" dirty="0"/>
          </a:p>
          <a:p>
            <a:endParaRPr lang="ru-RU" dirty="0"/>
          </a:p>
          <a:p>
            <a:endParaRPr lang="ru-RU" dirty="0"/>
          </a:p>
        </p:txBody>
      </p:sp>
    </p:spTree>
    <p:extLst>
      <p:ext uri="{BB962C8B-B14F-4D97-AF65-F5344CB8AC3E}">
        <p14:creationId xmlns:p14="http://schemas.microsoft.com/office/powerpoint/2010/main" val="183138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1202988" cy="5931131"/>
          </a:xfrm>
        </p:spPr>
        <p:txBody>
          <a:bodyPr>
            <a:normAutofit fontScale="77500" lnSpcReduction="20000"/>
          </a:bodyPr>
          <a:lstStyle/>
          <a:p>
            <a:r>
              <a:rPr lang="en-US" dirty="0"/>
              <a:t>Canada, Cameco</a:t>
            </a:r>
            <a:endParaRPr lang="ru-RU" dirty="0"/>
          </a:p>
          <a:p>
            <a:r>
              <a:rPr lang="en-US" dirty="0"/>
              <a:t>In May 2007 Canada's Cameco Corporation signed an agreement with </a:t>
            </a:r>
            <a:r>
              <a:rPr lang="en-US" dirty="0" err="1"/>
              <a:t>Kazatomprom</a:t>
            </a:r>
            <a:r>
              <a:rPr lang="en-US" dirty="0"/>
              <a:t> to investigate setting up a uranium </a:t>
            </a:r>
            <a:r>
              <a:rPr lang="en-US" b="1" dirty="0"/>
              <a:t>conversion plant</a:t>
            </a:r>
            <a:r>
              <a:rPr lang="en-US" dirty="0"/>
              <a:t>, using its technology, and also increasing uranium production at its 60% owned </a:t>
            </a:r>
            <a:r>
              <a:rPr lang="en-US" dirty="0" err="1"/>
              <a:t>Inkai</a:t>
            </a:r>
            <a:r>
              <a:rPr lang="en-US" dirty="0"/>
              <a:t> mine.</a:t>
            </a:r>
            <a:endParaRPr lang="ru-RU" dirty="0"/>
          </a:p>
          <a:p>
            <a:r>
              <a:rPr lang="en-US" dirty="0"/>
              <a:t>In May 2016 Cameco and </a:t>
            </a:r>
            <a:r>
              <a:rPr lang="en-US" dirty="0" err="1"/>
              <a:t>Kazatomprom</a:t>
            </a:r>
            <a:r>
              <a:rPr lang="en-US" dirty="0"/>
              <a:t> agreed to restructure the </a:t>
            </a:r>
            <a:r>
              <a:rPr lang="en-US" dirty="0" err="1"/>
              <a:t>Inkai</a:t>
            </a:r>
            <a:r>
              <a:rPr lang="en-US" dirty="0"/>
              <a:t> JV, extending it to 2045 but with Cameco becoming a minority owner, with 40%. Production is to be ramped up to 4000 </a:t>
            </a:r>
            <a:r>
              <a:rPr lang="en-US" dirty="0" err="1"/>
              <a:t>tU</a:t>
            </a:r>
            <a:r>
              <a:rPr lang="en-US" dirty="0"/>
              <a:t> per year by about 2021.</a:t>
            </a:r>
            <a:endParaRPr lang="ru-RU" dirty="0"/>
          </a:p>
          <a:p>
            <a:r>
              <a:rPr lang="en-US" dirty="0"/>
              <a:t>In June 2008 Cameco and </a:t>
            </a:r>
            <a:r>
              <a:rPr lang="en-US" dirty="0" err="1"/>
              <a:t>Kazatomprom</a:t>
            </a:r>
            <a:r>
              <a:rPr lang="en-US" dirty="0"/>
              <a:t> announced the formation of a new company – </a:t>
            </a:r>
            <a:r>
              <a:rPr lang="en-US" dirty="0" err="1"/>
              <a:t>Ulba</a:t>
            </a:r>
            <a:r>
              <a:rPr lang="en-US" dirty="0"/>
              <a:t> Conversion LLP – to build a 12,000 t/</a:t>
            </a:r>
            <a:r>
              <a:rPr lang="en-US" dirty="0" err="1"/>
              <a:t>yr</a:t>
            </a:r>
            <a:r>
              <a:rPr lang="en-US" dirty="0"/>
              <a:t> uranium hexafluoride conversion plant at the </a:t>
            </a:r>
            <a:r>
              <a:rPr lang="en-US" dirty="0" err="1"/>
              <a:t>Ulba</a:t>
            </a:r>
            <a:r>
              <a:rPr lang="en-US" dirty="0"/>
              <a:t> Metallurgical Plant (UMZ) in Ust-Kamenogorsk. Cameco would provide the technology and hold 49% of the project. A preliminary feasibility study was undertaken jointly by </a:t>
            </a:r>
            <a:r>
              <a:rPr lang="en-US" dirty="0" err="1"/>
              <a:t>Kazatomprom</a:t>
            </a:r>
            <a:r>
              <a:rPr lang="en-US" dirty="0"/>
              <a:t> and UMZ, then the project was put on hold. In mid-2013 Cameco announced that subject to a feasibility study, construction of 6000 t/</a:t>
            </a:r>
            <a:r>
              <a:rPr lang="en-US" dirty="0" err="1"/>
              <a:t>yr</a:t>
            </a:r>
            <a:r>
              <a:rPr lang="en-US" dirty="0"/>
              <a:t> capacity would start in 2018, for 2020 operation. A May 2016 agreement grants </a:t>
            </a:r>
            <a:r>
              <a:rPr lang="en-US" dirty="0" err="1"/>
              <a:t>Kazatomprom</a:t>
            </a:r>
            <a:r>
              <a:rPr lang="en-US" dirty="0"/>
              <a:t> a five-year option to license Cameco's uranium conversion technology for constructing and operating a uranium conversion plant in Kazakhstan.</a:t>
            </a:r>
            <a:endParaRPr lang="ru-RU" dirty="0"/>
          </a:p>
          <a:p>
            <a:r>
              <a:rPr lang="en-US" dirty="0"/>
              <a:t>In December 2013, a prefeasibility study (PFS) for a uranium refinery in Kazakhstan was completed, to produce UO</a:t>
            </a:r>
            <a:r>
              <a:rPr lang="en-US" baseline="-25000" dirty="0"/>
              <a:t>3</a:t>
            </a:r>
            <a:r>
              <a:rPr lang="en-US" dirty="0"/>
              <a:t>for further processing in Canada. The project will require government approvals for the transfer of Cameco’s proprietary uranium refining technology from Canada. In January 2014 the government referred to the proposed plant as a ‘strategic goal’, and in May 2016 the two companies agreed to complete a feasibility study on a uranium refinery producing 6000 </a:t>
            </a:r>
            <a:r>
              <a:rPr lang="en-US" dirty="0" err="1"/>
              <a:t>tU</a:t>
            </a:r>
            <a:r>
              <a:rPr lang="en-US" dirty="0"/>
              <a:t> per year as UO</a:t>
            </a:r>
            <a:r>
              <a:rPr lang="en-US" baseline="-25000" dirty="0"/>
              <a:t>3</a:t>
            </a:r>
            <a:r>
              <a:rPr lang="en-US" dirty="0"/>
              <a:t>. This would initially be owned 71.67% by </a:t>
            </a:r>
            <a:r>
              <a:rPr lang="en-US" dirty="0" err="1"/>
              <a:t>Kazatomprom</a:t>
            </a:r>
            <a:r>
              <a:rPr lang="en-US" dirty="0"/>
              <a:t> and 28.33% by Cameco, and Cameco's interest in JV </a:t>
            </a:r>
            <a:r>
              <a:rPr lang="en-US" dirty="0" err="1"/>
              <a:t>Inkai</a:t>
            </a:r>
            <a:r>
              <a:rPr lang="en-US" dirty="0"/>
              <a:t> would increase from 40% to 42.5% on commissioning of the refinery. Should the refinery be built, </a:t>
            </a:r>
            <a:r>
              <a:rPr lang="en-US" dirty="0" err="1"/>
              <a:t>Kazatomprom</a:t>
            </a:r>
            <a:r>
              <a:rPr lang="en-US" dirty="0"/>
              <a:t> will also be given an option to obtain UF6 conversion services at Cameco's Port Hope facility and to receive other commercial support from Cameco, whose equity in both operations might increase slightly as a result.</a:t>
            </a:r>
            <a:endParaRPr lang="ru-RU" dirty="0"/>
          </a:p>
          <a:p>
            <a:r>
              <a:rPr lang="en-US" dirty="0"/>
              <a:t>In November 2013 Canada and Kazakhstan signed a nuclear cooperation agreement.</a:t>
            </a:r>
            <a:endParaRPr lang="ru-RU" dirty="0"/>
          </a:p>
          <a:p>
            <a:endParaRPr lang="ru-RU" dirty="0"/>
          </a:p>
        </p:txBody>
      </p:sp>
    </p:spTree>
    <p:extLst>
      <p:ext uri="{BB962C8B-B14F-4D97-AF65-F5344CB8AC3E}">
        <p14:creationId xmlns:p14="http://schemas.microsoft.com/office/powerpoint/2010/main" val="401797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5851" y="93810"/>
            <a:ext cx="3916457" cy="369332"/>
          </a:xfrm>
          <a:prstGeom prst="rect">
            <a:avLst/>
          </a:prstGeom>
        </p:spPr>
        <p:txBody>
          <a:bodyPr wrap="non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Production from mines (</a:t>
            </a:r>
            <a:r>
              <a:rPr lang="en-US" b="1" dirty="0" err="1">
                <a:solidFill>
                  <a:srgbClr val="333333"/>
                </a:solidFill>
                <a:latin typeface="Arial" panose="020B0604020202020204" pitchFamily="34" charset="0"/>
                <a:ea typeface="Times New Roman" panose="02020603050405020304" pitchFamily="18" charset="0"/>
              </a:rPr>
              <a:t>tonnes</a:t>
            </a:r>
            <a:r>
              <a:rPr lang="en-US" b="1" dirty="0">
                <a:solidFill>
                  <a:srgbClr val="333333"/>
                </a:solidFill>
                <a:latin typeface="Arial" panose="020B0604020202020204" pitchFamily="34" charset="0"/>
                <a:ea typeface="Times New Roman" panose="02020603050405020304" pitchFamily="18" charset="0"/>
              </a:rPr>
              <a:t> U)</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815399307"/>
              </p:ext>
            </p:extLst>
          </p:nvPr>
        </p:nvGraphicFramePr>
        <p:xfrm>
          <a:off x="490251" y="463142"/>
          <a:ext cx="11230692" cy="5954546"/>
        </p:xfrm>
        <a:graphic>
          <a:graphicData uri="http://schemas.openxmlformats.org/drawingml/2006/table">
            <a:tbl>
              <a:tblPr firstRow="1" firstCol="1" bandRow="1">
                <a:tableStyleId>{5C22544A-7EE6-4342-B048-85BDC9FD1C3A}</a:tableStyleId>
              </a:tblPr>
              <a:tblGrid>
                <a:gridCol w="1020972">
                  <a:extLst>
                    <a:ext uri="{9D8B030D-6E8A-4147-A177-3AD203B41FA5}">
                      <a16:colId xmlns:a16="http://schemas.microsoft.com/office/drawing/2014/main" val="823125868"/>
                    </a:ext>
                  </a:extLst>
                </a:gridCol>
                <a:gridCol w="1020972">
                  <a:extLst>
                    <a:ext uri="{9D8B030D-6E8A-4147-A177-3AD203B41FA5}">
                      <a16:colId xmlns:a16="http://schemas.microsoft.com/office/drawing/2014/main" val="143656793"/>
                    </a:ext>
                  </a:extLst>
                </a:gridCol>
                <a:gridCol w="1020972">
                  <a:extLst>
                    <a:ext uri="{9D8B030D-6E8A-4147-A177-3AD203B41FA5}">
                      <a16:colId xmlns:a16="http://schemas.microsoft.com/office/drawing/2014/main" val="200526490"/>
                    </a:ext>
                  </a:extLst>
                </a:gridCol>
                <a:gridCol w="1020972">
                  <a:extLst>
                    <a:ext uri="{9D8B030D-6E8A-4147-A177-3AD203B41FA5}">
                      <a16:colId xmlns:a16="http://schemas.microsoft.com/office/drawing/2014/main" val="2391941305"/>
                    </a:ext>
                  </a:extLst>
                </a:gridCol>
                <a:gridCol w="1020972">
                  <a:extLst>
                    <a:ext uri="{9D8B030D-6E8A-4147-A177-3AD203B41FA5}">
                      <a16:colId xmlns:a16="http://schemas.microsoft.com/office/drawing/2014/main" val="4182895638"/>
                    </a:ext>
                  </a:extLst>
                </a:gridCol>
                <a:gridCol w="1020972">
                  <a:extLst>
                    <a:ext uri="{9D8B030D-6E8A-4147-A177-3AD203B41FA5}">
                      <a16:colId xmlns:a16="http://schemas.microsoft.com/office/drawing/2014/main" val="3365054559"/>
                    </a:ext>
                  </a:extLst>
                </a:gridCol>
                <a:gridCol w="1020972">
                  <a:extLst>
                    <a:ext uri="{9D8B030D-6E8A-4147-A177-3AD203B41FA5}">
                      <a16:colId xmlns:a16="http://schemas.microsoft.com/office/drawing/2014/main" val="210731898"/>
                    </a:ext>
                  </a:extLst>
                </a:gridCol>
                <a:gridCol w="1020972">
                  <a:extLst>
                    <a:ext uri="{9D8B030D-6E8A-4147-A177-3AD203B41FA5}">
                      <a16:colId xmlns:a16="http://schemas.microsoft.com/office/drawing/2014/main" val="3568152292"/>
                    </a:ext>
                  </a:extLst>
                </a:gridCol>
                <a:gridCol w="1020972">
                  <a:extLst>
                    <a:ext uri="{9D8B030D-6E8A-4147-A177-3AD203B41FA5}">
                      <a16:colId xmlns:a16="http://schemas.microsoft.com/office/drawing/2014/main" val="711856494"/>
                    </a:ext>
                  </a:extLst>
                </a:gridCol>
                <a:gridCol w="1020972">
                  <a:extLst>
                    <a:ext uri="{9D8B030D-6E8A-4147-A177-3AD203B41FA5}">
                      <a16:colId xmlns:a16="http://schemas.microsoft.com/office/drawing/2014/main" val="1758131173"/>
                    </a:ext>
                  </a:extLst>
                </a:gridCol>
                <a:gridCol w="1020972">
                  <a:extLst>
                    <a:ext uri="{9D8B030D-6E8A-4147-A177-3AD203B41FA5}">
                      <a16:colId xmlns:a16="http://schemas.microsoft.com/office/drawing/2014/main" val="236172594"/>
                    </a:ext>
                  </a:extLst>
                </a:gridCol>
              </a:tblGrid>
              <a:tr h="180238">
                <a:tc>
                  <a:txBody>
                    <a:bodyPr/>
                    <a:lstStyle/>
                    <a:p>
                      <a:pPr algn="ctr">
                        <a:spcAft>
                          <a:spcPts val="0"/>
                        </a:spcAft>
                      </a:pPr>
                      <a:r>
                        <a:rPr lang="ru-RU" sz="1050" dirty="0" err="1">
                          <a:effectLst/>
                        </a:rPr>
                        <a:t>Country</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2007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2008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2009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2010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2011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2012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2013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2014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2015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2016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4239218011"/>
                  </a:ext>
                </a:extLst>
              </a:tr>
              <a:tr h="335653">
                <a:tc>
                  <a:txBody>
                    <a:bodyPr/>
                    <a:lstStyle/>
                    <a:p>
                      <a:pPr>
                        <a:spcAft>
                          <a:spcPts val="0"/>
                        </a:spcAft>
                      </a:pPr>
                      <a:r>
                        <a:rPr lang="ru-RU" sz="1050">
                          <a:effectLst/>
                        </a:rPr>
                        <a:t>Kazakhstan</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6637</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8521</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14020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17803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19451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21317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22451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23127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23800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24575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1575510450"/>
                  </a:ext>
                </a:extLst>
              </a:tr>
              <a:tr h="180238">
                <a:tc>
                  <a:txBody>
                    <a:bodyPr/>
                    <a:lstStyle/>
                    <a:p>
                      <a:pPr>
                        <a:spcAft>
                          <a:spcPts val="0"/>
                        </a:spcAft>
                      </a:pPr>
                      <a:r>
                        <a:rPr lang="ru-RU" sz="1050">
                          <a:effectLst/>
                        </a:rPr>
                        <a:t>Canada</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9476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9000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10173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9783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9145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8999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9331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9134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13325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14039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2631327368"/>
                  </a:ext>
                </a:extLst>
              </a:tr>
              <a:tr h="180238">
                <a:tc>
                  <a:txBody>
                    <a:bodyPr/>
                    <a:lstStyle/>
                    <a:p>
                      <a:pPr>
                        <a:spcAft>
                          <a:spcPts val="0"/>
                        </a:spcAft>
                      </a:pPr>
                      <a:r>
                        <a:rPr lang="ru-RU" sz="1050">
                          <a:effectLst/>
                        </a:rPr>
                        <a:t>Australia</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8611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8430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7982</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5900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5983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6991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6350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5001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5654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6315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496932475"/>
                  </a:ext>
                </a:extLst>
              </a:tr>
              <a:tr h="180238">
                <a:tc>
                  <a:txBody>
                    <a:bodyPr/>
                    <a:lstStyle/>
                    <a:p>
                      <a:pPr>
                        <a:spcAft>
                          <a:spcPts val="0"/>
                        </a:spcAft>
                      </a:pPr>
                      <a:r>
                        <a:rPr lang="ru-RU" sz="1050">
                          <a:effectLst/>
                        </a:rPr>
                        <a:t>Niger</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3153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3032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3243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4198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4351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4667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4518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4057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4116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3479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34161340"/>
                  </a:ext>
                </a:extLst>
              </a:tr>
              <a:tr h="180238">
                <a:tc>
                  <a:txBody>
                    <a:bodyPr/>
                    <a:lstStyle/>
                    <a:p>
                      <a:pPr>
                        <a:spcAft>
                          <a:spcPts val="0"/>
                        </a:spcAft>
                      </a:pPr>
                      <a:r>
                        <a:rPr lang="ru-RU" sz="1050">
                          <a:effectLst/>
                        </a:rPr>
                        <a:t>Namibia</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2879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4366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4626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4496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3258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4495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4323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3255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2993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3654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663787428"/>
                  </a:ext>
                </a:extLst>
              </a:tr>
              <a:tr h="180238">
                <a:tc>
                  <a:txBody>
                    <a:bodyPr/>
                    <a:lstStyle/>
                    <a:p>
                      <a:pPr>
                        <a:spcAft>
                          <a:spcPts val="0"/>
                        </a:spcAft>
                      </a:pPr>
                      <a:r>
                        <a:rPr lang="ru-RU" sz="1050">
                          <a:effectLst/>
                        </a:rPr>
                        <a:t>Russia</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3413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3521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3564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3562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2993</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2872</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3135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2990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3055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3004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1600224053"/>
                  </a:ext>
                </a:extLst>
              </a:tr>
              <a:tr h="335653">
                <a:tc>
                  <a:txBody>
                    <a:bodyPr/>
                    <a:lstStyle/>
                    <a:p>
                      <a:pPr>
                        <a:spcAft>
                          <a:spcPts val="0"/>
                        </a:spcAft>
                      </a:pPr>
                      <a:r>
                        <a:rPr lang="ru-RU" sz="1050">
                          <a:effectLst/>
                        </a:rPr>
                        <a:t>Uzbekistan (est)</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2320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2338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2429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2400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2500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2400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2400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2400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2385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2404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66636167"/>
                  </a:ext>
                </a:extLst>
              </a:tr>
              <a:tr h="313185">
                <a:tc>
                  <a:txBody>
                    <a:bodyPr/>
                    <a:lstStyle/>
                    <a:p>
                      <a:pPr>
                        <a:spcAft>
                          <a:spcPts val="0"/>
                        </a:spcAft>
                      </a:pPr>
                      <a:r>
                        <a:rPr lang="ru-RU" sz="1050">
                          <a:effectLst/>
                        </a:rPr>
                        <a:t>China (est)</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712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769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750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827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1500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1500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1500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1616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1616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459444735"/>
                  </a:ext>
                </a:extLst>
              </a:tr>
              <a:tr h="180238">
                <a:tc>
                  <a:txBody>
                    <a:bodyPr/>
                    <a:lstStyle/>
                    <a:p>
                      <a:pPr>
                        <a:spcAft>
                          <a:spcPts val="0"/>
                        </a:spcAft>
                      </a:pPr>
                      <a:r>
                        <a:rPr lang="ru-RU" sz="1050">
                          <a:effectLst/>
                        </a:rPr>
                        <a:t>USA</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1654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1430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1453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1660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1537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1596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1792</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1919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1256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1125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758980830"/>
                  </a:ext>
                </a:extLst>
              </a:tr>
              <a:tr h="335653">
                <a:tc>
                  <a:txBody>
                    <a:bodyPr/>
                    <a:lstStyle/>
                    <a:p>
                      <a:pPr>
                        <a:spcAft>
                          <a:spcPts val="0"/>
                        </a:spcAft>
                      </a:pPr>
                      <a:r>
                        <a:rPr lang="ru-RU" sz="1050">
                          <a:effectLst/>
                        </a:rPr>
                        <a:t>Ukraine (est)</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846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840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850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890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960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922</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926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1200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1005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233220034"/>
                  </a:ext>
                </a:extLst>
              </a:tr>
              <a:tr h="335653">
                <a:tc>
                  <a:txBody>
                    <a:bodyPr/>
                    <a:lstStyle/>
                    <a:p>
                      <a:pPr>
                        <a:spcAft>
                          <a:spcPts val="0"/>
                        </a:spcAft>
                      </a:pPr>
                      <a:r>
                        <a:rPr lang="ru-RU" sz="1050">
                          <a:effectLst/>
                        </a:rPr>
                        <a:t>South Africa</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539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655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563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583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582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465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531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573</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393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490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717482063"/>
                  </a:ext>
                </a:extLst>
              </a:tr>
              <a:tr h="180238">
                <a:tc>
                  <a:txBody>
                    <a:bodyPr/>
                    <a:lstStyle/>
                    <a:p>
                      <a:pPr>
                        <a:spcAft>
                          <a:spcPts val="0"/>
                        </a:spcAft>
                      </a:pPr>
                      <a:r>
                        <a:rPr lang="ru-RU" sz="1050">
                          <a:effectLst/>
                        </a:rPr>
                        <a:t>India (est)</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270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271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290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400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385</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834913963"/>
                  </a:ext>
                </a:extLst>
              </a:tr>
              <a:tr h="335653">
                <a:tc>
                  <a:txBody>
                    <a:bodyPr/>
                    <a:lstStyle/>
                    <a:p>
                      <a:pPr>
                        <a:spcAft>
                          <a:spcPts val="0"/>
                        </a:spcAft>
                      </a:pPr>
                      <a:r>
                        <a:rPr lang="ru-RU" sz="1050">
                          <a:effectLst/>
                        </a:rPr>
                        <a:t>Czech Republic</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306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263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258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254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229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228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215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193</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155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138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235822125"/>
                  </a:ext>
                </a:extLst>
              </a:tr>
              <a:tr h="335653">
                <a:tc>
                  <a:txBody>
                    <a:bodyPr/>
                    <a:lstStyle/>
                    <a:p>
                      <a:pPr>
                        <a:spcAft>
                          <a:spcPts val="0"/>
                        </a:spcAft>
                      </a:pPr>
                      <a:r>
                        <a:rPr lang="ru-RU" sz="1050">
                          <a:effectLst/>
                        </a:rPr>
                        <a:t>Romania (est)</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77</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77</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1198113432"/>
                  </a:ext>
                </a:extLst>
              </a:tr>
              <a:tr h="335653">
                <a:tc>
                  <a:txBody>
                    <a:bodyPr/>
                    <a:lstStyle/>
                    <a:p>
                      <a:pPr>
                        <a:spcAft>
                          <a:spcPts val="0"/>
                        </a:spcAft>
                      </a:pPr>
                      <a:r>
                        <a:rPr lang="ru-RU" sz="1050">
                          <a:effectLst/>
                        </a:rPr>
                        <a:t>Pakistan (est)</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45</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45</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748849914"/>
                  </a:ext>
                </a:extLst>
              </a:tr>
              <a:tr h="180238">
                <a:tc>
                  <a:txBody>
                    <a:bodyPr/>
                    <a:lstStyle/>
                    <a:p>
                      <a:pPr>
                        <a:spcAft>
                          <a:spcPts val="0"/>
                        </a:spcAft>
                      </a:pPr>
                      <a:r>
                        <a:rPr lang="ru-RU" sz="1050">
                          <a:effectLst/>
                        </a:rPr>
                        <a:t>Brazil (est)</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299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330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345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148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265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326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192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40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44</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293564307"/>
                  </a:ext>
                </a:extLst>
              </a:tr>
              <a:tr h="180238">
                <a:tc>
                  <a:txBody>
                    <a:bodyPr/>
                    <a:lstStyle/>
                    <a:p>
                      <a:pPr>
                        <a:spcAft>
                          <a:spcPts val="0"/>
                        </a:spcAft>
                      </a:pPr>
                      <a:r>
                        <a:rPr lang="ru-RU" sz="1050">
                          <a:effectLst/>
                        </a:rPr>
                        <a:t>France</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3</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2</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076468375"/>
                  </a:ext>
                </a:extLst>
              </a:tr>
              <a:tr h="180238">
                <a:tc>
                  <a:txBody>
                    <a:bodyPr/>
                    <a:lstStyle/>
                    <a:p>
                      <a:pPr>
                        <a:spcAft>
                          <a:spcPts val="0"/>
                        </a:spcAft>
                      </a:pPr>
                      <a:r>
                        <a:rPr lang="ru-RU" sz="1050">
                          <a:effectLst/>
                        </a:rPr>
                        <a:t>Germany</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27</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33</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2609753142"/>
                  </a:ext>
                </a:extLst>
              </a:tr>
              <a:tr h="180238">
                <a:tc>
                  <a:txBody>
                    <a:bodyPr/>
                    <a:lstStyle/>
                    <a:p>
                      <a:pPr>
                        <a:spcAft>
                          <a:spcPts val="0"/>
                        </a:spcAft>
                      </a:pPr>
                      <a:r>
                        <a:rPr lang="ru-RU" sz="1050">
                          <a:effectLst/>
                        </a:rPr>
                        <a:t>Malawi</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 </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 </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104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670</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846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1101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1132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369</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4085196195"/>
                  </a:ext>
                </a:extLst>
              </a:tr>
              <a:tr h="335653">
                <a:tc>
                  <a:txBody>
                    <a:bodyPr/>
                    <a:lstStyle/>
                    <a:p>
                      <a:pPr>
                        <a:spcAft>
                          <a:spcPts val="0"/>
                        </a:spcAft>
                      </a:pPr>
                      <a:r>
                        <a:rPr lang="ru-RU" sz="1050">
                          <a:effectLst/>
                        </a:rPr>
                        <a:t>Total world</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41 282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43 764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50 772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53 671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53 493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58 489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59,331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56,041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60,496</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62,366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035090"/>
                  </a:ext>
                </a:extLst>
              </a:tr>
              <a:tr h="335653">
                <a:tc>
                  <a:txBody>
                    <a:bodyPr/>
                    <a:lstStyle/>
                    <a:p>
                      <a:pPr>
                        <a:spcAft>
                          <a:spcPts val="0"/>
                        </a:spcAft>
                      </a:pPr>
                      <a:r>
                        <a:rPr lang="ru-RU" sz="1050">
                          <a:effectLst/>
                        </a:rPr>
                        <a:t>tonnes U</a:t>
                      </a:r>
                      <a:r>
                        <a:rPr lang="ru-RU" sz="1050" baseline="-25000">
                          <a:effectLst/>
                        </a:rPr>
                        <a:t>3</a:t>
                      </a:r>
                      <a:r>
                        <a:rPr lang="ru-RU" sz="1050">
                          <a:effectLst/>
                        </a:rPr>
                        <a:t>O</a:t>
                      </a:r>
                      <a:r>
                        <a:rPr lang="ru-RU" sz="1050" baseline="-25000">
                          <a:effectLst/>
                        </a:rPr>
                        <a:t>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48 683</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51 611</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59 875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63 295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63 084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68 976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69,969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66,089</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71,343</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73,548</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2161234750"/>
                  </a:ext>
                </a:extLst>
              </a:tr>
              <a:tr h="457366">
                <a:tc>
                  <a:txBody>
                    <a:bodyPr/>
                    <a:lstStyle/>
                    <a:p>
                      <a:pPr>
                        <a:spcAft>
                          <a:spcPts val="0"/>
                        </a:spcAft>
                      </a:pPr>
                      <a:r>
                        <a:rPr lang="ru-RU" sz="1050">
                          <a:effectLst/>
                        </a:rPr>
                        <a:t>% of world demand*</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64%</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68%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78%</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86%</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92%</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a:effectLst/>
                        </a:rPr>
                        <a:t>85%</a:t>
                      </a:r>
                      <a:endParaRPr lang="ru-RU" sz="105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90%</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tc>
                  <a:txBody>
                    <a:bodyPr/>
                    <a:lstStyle/>
                    <a:p>
                      <a:pPr algn="ctr">
                        <a:spcAft>
                          <a:spcPts val="0"/>
                        </a:spcAft>
                      </a:pPr>
                      <a:r>
                        <a:rPr lang="ru-RU" sz="1050" dirty="0">
                          <a:effectLst/>
                        </a:rPr>
                        <a:t>98%</a:t>
                      </a:r>
                      <a:endParaRPr lang="ru-RU" sz="1050" dirty="0">
                        <a:effectLst/>
                        <a:latin typeface="Times New Roman" panose="02020603050405020304" pitchFamily="18" charset="0"/>
                        <a:ea typeface="Times New Roman" panose="02020603050405020304" pitchFamily="18" charset="0"/>
                      </a:endParaRPr>
                    </a:p>
                  </a:txBody>
                  <a:tcPr marL="19850" marR="19850" marT="7872" marB="7872" anchor="ctr"/>
                </a:tc>
                <a:extLst>
                  <a:ext uri="{0D108BD9-81ED-4DB2-BD59-A6C34878D82A}">
                    <a16:rowId xmlns:a16="http://schemas.microsoft.com/office/drawing/2014/main" val="3410912650"/>
                  </a:ext>
                </a:extLst>
              </a:tr>
            </a:tbl>
          </a:graphicData>
        </a:graphic>
      </p:graphicFrame>
    </p:spTree>
    <p:extLst>
      <p:ext uri="{BB962C8B-B14F-4D97-AF65-F5344CB8AC3E}">
        <p14:creationId xmlns:p14="http://schemas.microsoft.com/office/powerpoint/2010/main" val="20969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0001" y="1201190"/>
            <a:ext cx="11701752" cy="2140527"/>
          </a:xfrm>
        </p:spPr>
        <p:txBody>
          <a:bodyPr/>
          <a:lstStyle/>
          <a:p>
            <a:r>
              <a:rPr lang="en-US" dirty="0"/>
              <a:t>Mining methods have been changing. In 1990, 55% of world production came from underground mines, but this shrunk dramatically to 1999, with 33% then. From 2000 the new Canadian mines increased it again, and with Olympic Dam it is now about 40%. In situ leach (ISL, or ISR) mining has been steadily increasing its share of the total, mainly due to Kazakhstan, and in 2014 for the first time was more than half of production. </a:t>
            </a:r>
            <a:r>
              <a:rPr lang="ru-RU" dirty="0" err="1"/>
              <a:t>In</a:t>
            </a:r>
            <a:r>
              <a:rPr lang="ru-RU" dirty="0"/>
              <a:t> 2016 production </a:t>
            </a:r>
            <a:r>
              <a:rPr lang="ru-RU" dirty="0" err="1"/>
              <a:t>was</a:t>
            </a:r>
            <a:r>
              <a:rPr lang="ru-RU" dirty="0"/>
              <a:t> </a:t>
            </a:r>
            <a:r>
              <a:rPr lang="ru-RU" dirty="0" err="1"/>
              <a:t>as</a:t>
            </a:r>
            <a:r>
              <a:rPr lang="ru-RU" dirty="0"/>
              <a:t> </a:t>
            </a:r>
            <a:r>
              <a:rPr lang="ru-RU" dirty="0" err="1"/>
              <a:t>follows</a:t>
            </a:r>
            <a:r>
              <a:rPr lang="ru-RU" dirty="0" smtClean="0"/>
              <a:t>:</a:t>
            </a:r>
            <a:endParaRPr lang="ru-RU"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597673620"/>
              </p:ext>
            </p:extLst>
          </p:nvPr>
        </p:nvGraphicFramePr>
        <p:xfrm>
          <a:off x="1511429" y="3831705"/>
          <a:ext cx="8534400" cy="1031240"/>
        </p:xfrm>
        <a:graphic>
          <a:graphicData uri="http://schemas.openxmlformats.org/drawingml/2006/table">
            <a:tbl>
              <a:tblPr firstRow="1" firstCol="1" bandRow="1">
                <a:tableStyleId>{5C22544A-7EE6-4342-B048-85BDC9FD1C3A}</a:tableStyleId>
              </a:tblPr>
              <a:tblGrid>
                <a:gridCol w="2844800">
                  <a:extLst>
                    <a:ext uri="{9D8B030D-6E8A-4147-A177-3AD203B41FA5}">
                      <a16:colId xmlns:a16="http://schemas.microsoft.com/office/drawing/2014/main" val="3782704606"/>
                    </a:ext>
                  </a:extLst>
                </a:gridCol>
                <a:gridCol w="2844800">
                  <a:extLst>
                    <a:ext uri="{9D8B030D-6E8A-4147-A177-3AD203B41FA5}">
                      <a16:colId xmlns:a16="http://schemas.microsoft.com/office/drawing/2014/main" val="2117655745"/>
                    </a:ext>
                  </a:extLst>
                </a:gridCol>
                <a:gridCol w="2844800">
                  <a:extLst>
                    <a:ext uri="{9D8B030D-6E8A-4147-A177-3AD203B41FA5}">
                      <a16:colId xmlns:a16="http://schemas.microsoft.com/office/drawing/2014/main" val="114558413"/>
                    </a:ext>
                  </a:extLst>
                </a:gridCol>
              </a:tblGrid>
              <a:tr h="0">
                <a:tc>
                  <a:txBody>
                    <a:bodyPr/>
                    <a:lstStyle/>
                    <a:p>
                      <a:pPr algn="ctr">
                        <a:spcAft>
                          <a:spcPts val="0"/>
                        </a:spcAft>
                      </a:pPr>
                      <a:r>
                        <a:rPr lang="ru-RU" sz="1200">
                          <a:effectLst/>
                        </a:rPr>
                        <a:t>Method</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tonnes U</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75005632"/>
                  </a:ext>
                </a:extLst>
              </a:tr>
              <a:tr h="0">
                <a:tc>
                  <a:txBody>
                    <a:bodyPr/>
                    <a:lstStyle/>
                    <a:p>
                      <a:pPr>
                        <a:spcAft>
                          <a:spcPts val="0"/>
                        </a:spcAft>
                      </a:pPr>
                      <a:r>
                        <a:rPr lang="ru-RU" sz="1200">
                          <a:effectLst/>
                        </a:rPr>
                        <a:t>In situ leach (ISL)</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dirty="0">
                          <a:effectLst/>
                        </a:rPr>
                        <a:t>30,062</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48%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817821880"/>
                  </a:ext>
                </a:extLst>
              </a:tr>
              <a:tr h="0">
                <a:tc>
                  <a:txBody>
                    <a:bodyPr/>
                    <a:lstStyle/>
                    <a:p>
                      <a:pPr>
                        <a:spcAft>
                          <a:spcPts val="0"/>
                        </a:spcAft>
                      </a:pPr>
                      <a:r>
                        <a:rPr lang="en-US" sz="1200">
                          <a:effectLst/>
                        </a:rPr>
                        <a:t>Underground &amp; open pit (except Olympic Dam)*</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dirty="0">
                          <a:effectLst/>
                        </a:rPr>
                        <a:t>29,030</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a:effectLst/>
                        </a:rPr>
                        <a:t>47%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533486793"/>
                  </a:ext>
                </a:extLst>
              </a:tr>
              <a:tr h="0">
                <a:tc>
                  <a:txBody>
                    <a:bodyPr/>
                    <a:lstStyle/>
                    <a:p>
                      <a:pPr>
                        <a:spcAft>
                          <a:spcPts val="0"/>
                        </a:spcAft>
                      </a:pPr>
                      <a:r>
                        <a:rPr lang="ru-RU" sz="1200">
                          <a:effectLst/>
                        </a:rPr>
                        <a:t>By-product*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dirty="0">
                          <a:effectLst/>
                        </a:rPr>
                        <a:t>3,274</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200" dirty="0">
                          <a:effectLst/>
                        </a:rPr>
                        <a:t>5%</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728959961"/>
                  </a:ext>
                </a:extLst>
              </a:tr>
            </a:tbl>
          </a:graphicData>
        </a:graphic>
      </p:graphicFrame>
    </p:spTree>
    <p:extLst>
      <p:ext uri="{BB962C8B-B14F-4D97-AF65-F5344CB8AC3E}">
        <p14:creationId xmlns:p14="http://schemas.microsoft.com/office/powerpoint/2010/main" val="733947361"/>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TotalTime>
  <Words>2965</Words>
  <Application>Microsoft Office PowerPoint</Application>
  <PresentationFormat>Широкоэкранный</PresentationFormat>
  <Paragraphs>946</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Century Gothic</vt:lpstr>
      <vt:lpstr>Times New Roman</vt:lpstr>
      <vt:lpstr>Wingdings 3</vt:lpstr>
      <vt:lpstr>Сектор</vt:lpstr>
      <vt:lpstr>Lecture 12. Australia and Canada uranium markets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12. Australia and Canada uranium markets</dc:title>
  <dc:creator>admin</dc:creator>
  <cp:lastModifiedBy>Tatyana Chepushtanova</cp:lastModifiedBy>
  <cp:revision>4</cp:revision>
  <dcterms:created xsi:type="dcterms:W3CDTF">2017-11-28T03:00:26Z</dcterms:created>
  <dcterms:modified xsi:type="dcterms:W3CDTF">2020-11-27T09:24:45Z</dcterms:modified>
</cp:coreProperties>
</file>