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687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7DA41DB2-97E2-4ADD-8BB5-52EE6AFFBB83}" type="datetimeFigureOut">
              <a:rPr lang="ru-RU" smtClean="0"/>
              <a:t>28.09.2021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2869269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1644795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91212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1786668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60389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3626360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3528362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189120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3564849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DA41DB2-97E2-4ADD-8BB5-52EE6AFFBB83}" type="datetimeFigureOut">
              <a:rPr lang="ru-RU" smtClean="0"/>
              <a:t>28.09.2021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308239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DA41DB2-97E2-4ADD-8BB5-52EE6AFFBB83}" type="datetimeFigureOut">
              <a:rPr lang="ru-RU" smtClean="0"/>
              <a:t>28.09.2021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100268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DA41DB2-97E2-4ADD-8BB5-52EE6AFFBB83}" type="datetimeFigureOut">
              <a:rPr lang="ru-RU" smtClean="0"/>
              <a:t>28.09.2021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2710469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DA41DB2-97E2-4ADD-8BB5-52EE6AFFBB83}" type="datetimeFigureOut">
              <a:rPr lang="ru-RU" smtClean="0"/>
              <a:t>28.09.2021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3893094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41DB2-97E2-4ADD-8BB5-52EE6AFFBB83}" type="datetimeFigureOut">
              <a:rPr lang="ru-RU" smtClean="0"/>
              <a:t>28.09.2021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3649132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DA41DB2-97E2-4ADD-8BB5-52EE6AFFBB83}" type="datetimeFigureOut">
              <a:rPr lang="ru-RU" smtClean="0"/>
              <a:t>28.09.2021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3116161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DA41DB2-97E2-4ADD-8BB5-52EE6AFFBB83}" type="datetimeFigureOut">
              <a:rPr lang="ru-RU" smtClean="0"/>
              <a:t>28.09.2021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2A5F24-E170-4FB4-A603-CEF3DCE1104F}" type="slidenum">
              <a:rPr lang="ru-RU" smtClean="0"/>
              <a:t>‹#›</a:t>
            </a:fld>
            <a:endParaRPr lang="ru-RU"/>
          </a:p>
        </p:txBody>
      </p:sp>
    </p:spTree>
    <p:extLst>
      <p:ext uri="{BB962C8B-B14F-4D97-AF65-F5344CB8AC3E}">
        <p14:creationId xmlns:p14="http://schemas.microsoft.com/office/powerpoint/2010/main" val="320817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DA41DB2-97E2-4ADD-8BB5-52EE6AFFBB83}" type="datetimeFigureOut">
              <a:rPr lang="ru-RU" smtClean="0"/>
              <a:t>28.09.2021</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62A5F24-E170-4FB4-A603-CEF3DCE1104F}" type="slidenum">
              <a:rPr lang="ru-RU" smtClean="0"/>
              <a:t>‹#›</a:t>
            </a:fld>
            <a:endParaRPr lang="ru-RU"/>
          </a:p>
        </p:txBody>
      </p:sp>
    </p:spTree>
    <p:extLst>
      <p:ext uri="{BB962C8B-B14F-4D97-AF65-F5344CB8AC3E}">
        <p14:creationId xmlns:p14="http://schemas.microsoft.com/office/powerpoint/2010/main" val="10297317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3-us-west-2.amazonaws.com/assets-us-west-2/technical-report/cameco-2017-inkai-technical-repor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ulba.kz/e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world-nuclear.org/info/Country-Profiles/Countries-G-N/Kazakhst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kegoc.kz/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kazatomprom.k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03231" y="2362078"/>
            <a:ext cx="9144000" cy="2387600"/>
          </a:xfrm>
        </p:spPr>
        <p:txBody>
          <a:bodyPr>
            <a:normAutofit fontScale="90000"/>
          </a:bodyPr>
          <a:lstStyle/>
          <a:p>
            <a:r>
              <a:rPr lang="en-US" dirty="0" smtClean="0"/>
              <a:t>Lecture </a:t>
            </a:r>
            <a:r>
              <a:rPr lang="ru-RU" dirty="0" smtClean="0"/>
              <a:t>9</a:t>
            </a:r>
            <a:r>
              <a:rPr lang="en-US" dirty="0" smtClean="0"/>
              <a:t/>
            </a:r>
            <a:br>
              <a:rPr lang="en-US" dirty="0" smtClean="0"/>
            </a:br>
            <a:r>
              <a:rPr lang="ru-RU" dirty="0" err="1"/>
              <a:t>Analysis</a:t>
            </a:r>
            <a:r>
              <a:rPr lang="ru-RU" dirty="0"/>
              <a:t> of </a:t>
            </a:r>
            <a:r>
              <a:rPr lang="ru-RU" dirty="0" err="1"/>
              <a:t>uranium</a:t>
            </a:r>
            <a:r>
              <a:rPr lang="ru-RU" dirty="0"/>
              <a:t> </a:t>
            </a:r>
            <a:r>
              <a:rPr lang="ru-RU" dirty="0" err="1" smtClean="0"/>
              <a:t>production</a:t>
            </a:r>
            <a:r>
              <a:rPr lang="ru-RU" dirty="0" smtClean="0"/>
              <a:t/>
            </a:r>
            <a:br>
              <a:rPr lang="ru-RU" dirty="0" smtClean="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1284216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a:t>International collaboration</a:t>
            </a:r>
            <a:endParaRPr lang="ru-RU" dirty="0"/>
          </a:p>
          <a:p>
            <a:r>
              <a:rPr lang="en-US" dirty="0" err="1"/>
              <a:t>Kazatomprom</a:t>
            </a:r>
            <a:r>
              <a:rPr lang="en-US" dirty="0"/>
              <a:t> has forged major strategic links with Russia, Japan and China, as well as taking a significant share in the international nuclear company Westinghouse. Canadian and French companies are involved with uranium mining and other aspects of the fuel cycle.</a:t>
            </a:r>
            <a:endParaRPr lang="ru-RU" dirty="0"/>
          </a:p>
          <a:p>
            <a:endParaRPr lang="ru-RU" dirty="0"/>
          </a:p>
        </p:txBody>
      </p:sp>
    </p:spTree>
    <p:extLst>
      <p:ext uri="{BB962C8B-B14F-4D97-AF65-F5344CB8AC3E}">
        <p14:creationId xmlns:p14="http://schemas.microsoft.com/office/powerpoint/2010/main" val="2805323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1027142" cy="5583115"/>
          </a:xfrm>
        </p:spPr>
        <p:txBody>
          <a:bodyPr>
            <a:normAutofit fontScale="70000" lnSpcReduction="20000"/>
          </a:bodyPr>
          <a:lstStyle/>
          <a:p>
            <a:r>
              <a:rPr lang="en-US" dirty="0"/>
              <a:t>Russia</a:t>
            </a:r>
            <a:endParaRPr lang="ru-RU" dirty="0"/>
          </a:p>
          <a:p>
            <a:r>
              <a:rPr lang="en-US" dirty="0"/>
              <a:t>In July 2006 </a:t>
            </a:r>
            <a:r>
              <a:rPr lang="en-US" b="1" dirty="0"/>
              <a:t>Russia</a:t>
            </a:r>
            <a:r>
              <a:rPr lang="en-US" dirty="0"/>
              <a:t> and Kazakhstan (</a:t>
            </a:r>
            <a:r>
              <a:rPr lang="en-US" dirty="0" err="1"/>
              <a:t>Kazatomprom</a:t>
            </a:r>
            <a:r>
              <a:rPr lang="en-US" dirty="0"/>
              <a:t>) signed three 50:50 nuclear joint venture agreements </a:t>
            </a:r>
            <a:r>
              <a:rPr lang="en-US" dirty="0" err="1"/>
              <a:t>totalling</a:t>
            </a:r>
            <a:r>
              <a:rPr lang="en-US" dirty="0"/>
              <a:t> US$ 10 billion for new nuclear reactors, uranium production and enrichment. The first JV with </a:t>
            </a:r>
            <a:r>
              <a:rPr lang="en-US" dirty="0" err="1"/>
              <a:t>Atomstroyexport</a:t>
            </a:r>
            <a:r>
              <a:rPr lang="en-US" dirty="0"/>
              <a:t> is JV </a:t>
            </a:r>
            <a:r>
              <a:rPr lang="en-US" dirty="0" err="1"/>
              <a:t>Atomniye</a:t>
            </a:r>
            <a:r>
              <a:rPr lang="en-US" dirty="0"/>
              <a:t> </a:t>
            </a:r>
            <a:r>
              <a:rPr lang="en-US" dirty="0" err="1"/>
              <a:t>Stantsii</a:t>
            </a:r>
            <a:r>
              <a:rPr lang="en-US" dirty="0"/>
              <a:t> for development and marketing of innovative small and medium-sized reactors, starting with OKBM's VBER-300 as baseline for Kazakh units. Russia's </a:t>
            </a:r>
            <a:r>
              <a:rPr lang="en-US" dirty="0" err="1"/>
              <a:t>Atomstroyexport</a:t>
            </a:r>
            <a:r>
              <a:rPr lang="en-US" dirty="0"/>
              <a:t> expected to build the initial one.</a:t>
            </a:r>
            <a:endParaRPr lang="ru-RU" dirty="0"/>
          </a:p>
          <a:p>
            <a:r>
              <a:rPr lang="en-US" dirty="0"/>
              <a:t>The second JV with </a:t>
            </a:r>
            <a:r>
              <a:rPr lang="en-US" dirty="0" err="1"/>
              <a:t>Tenex</a:t>
            </a:r>
            <a:r>
              <a:rPr lang="en-US" dirty="0"/>
              <a:t>, confirmed in 2008, is for extending a small uranium enrichment plant at Angarsk in southern Siberia (this will also be the site of the first international enrichment </a:t>
            </a:r>
            <a:r>
              <a:rPr lang="en-US" dirty="0" err="1"/>
              <a:t>centre</a:t>
            </a:r>
            <a:r>
              <a:rPr lang="en-US" dirty="0"/>
              <a:t>, in which </a:t>
            </a:r>
            <a:r>
              <a:rPr lang="en-US" dirty="0" err="1"/>
              <a:t>Kazatomprom</a:t>
            </a:r>
            <a:r>
              <a:rPr lang="en-US" dirty="0"/>
              <a:t> has a 10% interest). It will eventually be capable of enriching the whole 6000 </a:t>
            </a:r>
            <a:r>
              <a:rPr lang="en-US" dirty="0" err="1"/>
              <a:t>tonnes</a:t>
            </a:r>
            <a:r>
              <a:rPr lang="en-US" dirty="0"/>
              <a:t> of uranium production from Russian mining JVs in Kazakhstan. See Fuel Cycle section below.</a:t>
            </a:r>
            <a:endParaRPr lang="ru-RU" dirty="0"/>
          </a:p>
          <a:p>
            <a:r>
              <a:rPr lang="en-US" dirty="0"/>
              <a:t>The uranium exploration and mining JVs </a:t>
            </a:r>
            <a:r>
              <a:rPr lang="en-US" dirty="0" err="1"/>
              <a:t>Akbastau</a:t>
            </a:r>
            <a:r>
              <a:rPr lang="en-US" dirty="0"/>
              <a:t> and </a:t>
            </a:r>
            <a:r>
              <a:rPr lang="en-US" dirty="0" err="1"/>
              <a:t>Karatau</a:t>
            </a:r>
            <a:r>
              <a:rPr lang="en-US" dirty="0"/>
              <a:t> with </a:t>
            </a:r>
            <a:r>
              <a:rPr lang="en-US" dirty="0" err="1"/>
              <a:t>Tenex</a:t>
            </a:r>
            <a:r>
              <a:rPr lang="en-US" dirty="0"/>
              <a:t> started with </a:t>
            </a:r>
            <a:r>
              <a:rPr lang="en-US" dirty="0" err="1"/>
              <a:t>Budenovskoye</a:t>
            </a:r>
            <a:r>
              <a:rPr lang="en-US" dirty="0"/>
              <a:t> in the </a:t>
            </a:r>
            <a:r>
              <a:rPr lang="en-US" dirty="0" err="1"/>
              <a:t>Stepnoye</a:t>
            </a:r>
            <a:r>
              <a:rPr lang="en-US" dirty="0"/>
              <a:t> area of south Kazakhstan, which commenced production in 2008. These complemented the </a:t>
            </a:r>
            <a:r>
              <a:rPr lang="en-US" dirty="0" err="1"/>
              <a:t>Zarechnoye</a:t>
            </a:r>
            <a:r>
              <a:rPr lang="en-US" dirty="0"/>
              <a:t> JV 250 km to the south which was set up in June 2006. However, in 2009 and 2010 the 50% ARMZ equity in these three was traded for an eventual 51% share of Canadian-based Uranium One </a:t>
            </a:r>
            <a:r>
              <a:rPr lang="en-US" dirty="0" err="1"/>
              <a:t>Inc</a:t>
            </a:r>
            <a:r>
              <a:rPr lang="en-US" dirty="0"/>
              <a:t>, which subsequently became wholly-owned by ARMZ. Uranium One Holdings (U1H) is now the holding company for all Russian uranium mining interests in Kazakhstan (and its equity in an acid plant</a:t>
            </a:r>
            <a:r>
              <a:rPr lang="en-US" dirty="0" smtClean="0"/>
              <a:t>).</a:t>
            </a:r>
          </a:p>
          <a:p>
            <a:r>
              <a:rPr lang="en-US" dirty="0"/>
              <a:t>In March 2011 Russia and Kazakhstan (</a:t>
            </a:r>
            <a:r>
              <a:rPr lang="en-US" dirty="0" err="1"/>
              <a:t>Kazatomprom</a:t>
            </a:r>
            <a:r>
              <a:rPr lang="en-US" dirty="0"/>
              <a:t>) signed stage II of this 2006 integrated cooperation program, involving uranium exploration and a feasibility study for a Kazakh nuclear power plant. Under this, and following JV development at Angarsk, </a:t>
            </a:r>
            <a:r>
              <a:rPr lang="en-US" dirty="0" err="1"/>
              <a:t>Kazatomprom</a:t>
            </a:r>
            <a:r>
              <a:rPr lang="en-US" dirty="0"/>
              <a:t> bought a 25% share of Russia's </a:t>
            </a:r>
            <a:r>
              <a:rPr lang="en-US" dirty="0" err="1"/>
              <a:t>Novouralsk</a:t>
            </a:r>
            <a:r>
              <a:rPr lang="en-US" dirty="0"/>
              <a:t> enrichment plant in 2013. (Separately, </a:t>
            </a:r>
            <a:r>
              <a:rPr lang="en-US" dirty="0" err="1"/>
              <a:t>Kazatomprom</a:t>
            </a:r>
            <a:r>
              <a:rPr lang="en-US" dirty="0"/>
              <a:t> has a 10% share in the International Uranium Enrichment Centre – IUEC – at Angarsk.)</a:t>
            </a:r>
            <a:endParaRPr lang="ru-RU" dirty="0"/>
          </a:p>
          <a:p>
            <a:r>
              <a:rPr lang="en-US" dirty="0"/>
              <a:t>At the end of May 2014 several agreements were signed between </a:t>
            </a:r>
            <a:r>
              <a:rPr lang="en-US" dirty="0" err="1"/>
              <a:t>Rosatom</a:t>
            </a:r>
            <a:r>
              <a:rPr lang="en-US" dirty="0"/>
              <a:t> and NAC </a:t>
            </a:r>
            <a:r>
              <a:rPr lang="en-US" dirty="0" err="1"/>
              <a:t>Kazatomprom</a:t>
            </a:r>
            <a:r>
              <a:rPr lang="en-US" dirty="0"/>
              <a:t>. One was a MOU for construction of a nuclear power plant using VVER reactors and with capacity up to 1200 </a:t>
            </a:r>
            <a:r>
              <a:rPr lang="en-US" dirty="0" err="1"/>
              <a:t>MWe</a:t>
            </a:r>
            <a:r>
              <a:rPr lang="en-US" dirty="0"/>
              <a:t>. It also involved fuel fabrication and nuclear waste management. A second agreement related to uranium mining at Kharasan-1, </a:t>
            </a:r>
            <a:r>
              <a:rPr lang="en-US" dirty="0" err="1"/>
              <a:t>Akdala</a:t>
            </a:r>
            <a:r>
              <a:rPr lang="en-US" dirty="0"/>
              <a:t> and South </a:t>
            </a:r>
            <a:r>
              <a:rPr lang="en-US" dirty="0" err="1"/>
              <a:t>Inkai</a:t>
            </a:r>
            <a:r>
              <a:rPr lang="en-US" dirty="0"/>
              <a:t>, where ARMZ has equity through Uranium One. A third agreement was a Comprehensive Development Program for Russia-Kazakhstan Cooperation in the Peaceful Uses of Atomic Energy, for nuclear power and fuel cycle matters.</a:t>
            </a:r>
            <a:endParaRPr lang="ru-RU" dirty="0"/>
          </a:p>
          <a:p>
            <a:endParaRPr lang="ru-RU" dirty="0"/>
          </a:p>
          <a:p>
            <a:endParaRPr lang="ru-RU" dirty="0"/>
          </a:p>
        </p:txBody>
      </p:sp>
    </p:spTree>
    <p:extLst>
      <p:ext uri="{BB962C8B-B14F-4D97-AF65-F5344CB8AC3E}">
        <p14:creationId xmlns:p14="http://schemas.microsoft.com/office/powerpoint/2010/main" val="2911300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19099" y="135106"/>
            <a:ext cx="11388969" cy="754053"/>
          </a:xfrm>
          <a:prstGeom prst="rect">
            <a:avLst/>
          </a:prstGeom>
        </p:spPr>
        <p:txBody>
          <a:bodyPr wrap="square">
            <a:spAutoFit/>
          </a:bodyPr>
          <a:lstStyle/>
          <a:p>
            <a:pPr>
              <a:spcBef>
                <a:spcPts val="1150"/>
              </a:spcBef>
              <a:spcAft>
                <a:spcPts val="575"/>
              </a:spcAft>
            </a:pPr>
            <a:r>
              <a:rPr lang="en-US" sz="2000" dirty="0" smtClean="0">
                <a:solidFill>
                  <a:srgbClr val="1E9DD8"/>
                </a:solidFill>
                <a:effectLst/>
                <a:latin typeface="Arial" panose="020B0604020202020204" pitchFamily="34" charset="0"/>
                <a:ea typeface="Times New Roman" panose="02020603050405020304" pitchFamily="18" charset="0"/>
              </a:rPr>
              <a:t>Mines</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a:solidFill>
                  <a:srgbClr val="333333"/>
                </a:solidFill>
                <a:latin typeface="Arial" panose="020B0604020202020204" pitchFamily="34" charset="0"/>
                <a:ea typeface="Times New Roman" panose="02020603050405020304" pitchFamily="18" charset="0"/>
              </a:rPr>
              <a:t>At a corporate and project level in mining, the following table </a:t>
            </a:r>
            <a:r>
              <a:rPr lang="en-US" dirty="0" err="1">
                <a:solidFill>
                  <a:srgbClr val="333333"/>
                </a:solidFill>
                <a:latin typeface="Arial" panose="020B0604020202020204" pitchFamily="34" charset="0"/>
                <a:ea typeface="Times New Roman" panose="02020603050405020304" pitchFamily="18" charset="0"/>
              </a:rPr>
              <a:t>summarises</a:t>
            </a:r>
            <a:r>
              <a:rPr lang="en-US" dirty="0">
                <a:solidFill>
                  <a:srgbClr val="333333"/>
                </a:solidFill>
                <a:latin typeface="Arial" panose="020B0604020202020204" pitchFamily="34" charset="0"/>
                <a:ea typeface="Times New Roman" panose="02020603050405020304" pitchFamily="18" charset="0"/>
              </a:rPr>
              <a:t> international equity links:</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408705218"/>
              </p:ext>
            </p:extLst>
          </p:nvPr>
        </p:nvGraphicFramePr>
        <p:xfrm>
          <a:off x="490782" y="986753"/>
          <a:ext cx="11044725" cy="5519556"/>
        </p:xfrm>
        <a:graphic>
          <a:graphicData uri="http://schemas.openxmlformats.org/drawingml/2006/table">
            <a:tbl>
              <a:tblPr firstRow="1" firstCol="1" bandRow="1">
                <a:tableStyleId>{5C22544A-7EE6-4342-B048-85BDC9FD1C3A}</a:tableStyleId>
              </a:tblPr>
              <a:tblGrid>
                <a:gridCol w="3681575">
                  <a:extLst>
                    <a:ext uri="{9D8B030D-6E8A-4147-A177-3AD203B41FA5}">
                      <a16:colId xmlns:a16="http://schemas.microsoft.com/office/drawing/2014/main" val="997763998"/>
                    </a:ext>
                  </a:extLst>
                </a:gridCol>
                <a:gridCol w="3681575">
                  <a:extLst>
                    <a:ext uri="{9D8B030D-6E8A-4147-A177-3AD203B41FA5}">
                      <a16:colId xmlns:a16="http://schemas.microsoft.com/office/drawing/2014/main" val="2084354946"/>
                    </a:ext>
                  </a:extLst>
                </a:gridCol>
                <a:gridCol w="3681575">
                  <a:extLst>
                    <a:ext uri="{9D8B030D-6E8A-4147-A177-3AD203B41FA5}">
                      <a16:colId xmlns:a16="http://schemas.microsoft.com/office/drawing/2014/main" val="1458581234"/>
                    </a:ext>
                  </a:extLst>
                </a:gridCol>
              </a:tblGrid>
              <a:tr h="321397">
                <a:tc>
                  <a:txBody>
                    <a:bodyPr/>
                    <a:lstStyle/>
                    <a:p>
                      <a:pPr>
                        <a:spcAft>
                          <a:spcPts val="0"/>
                        </a:spcAft>
                      </a:pPr>
                      <a:r>
                        <a:rPr lang="ru-RU" sz="1200">
                          <a:effectLst/>
                        </a:rPr>
                        <a:t>Company, project or mine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Foreign investor and share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en-US" sz="1200">
                          <a:effectLst/>
                        </a:rPr>
                        <a:t>Value of share or project if known</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93538741"/>
                  </a:ext>
                </a:extLst>
              </a:tr>
              <a:tr h="321397">
                <a:tc>
                  <a:txBody>
                    <a:bodyPr/>
                    <a:lstStyle/>
                    <a:p>
                      <a:pPr>
                        <a:spcAft>
                          <a:spcPts val="0"/>
                        </a:spcAft>
                      </a:pPr>
                      <a:r>
                        <a:rPr lang="ru-RU" sz="1200">
                          <a:effectLst/>
                        </a:rPr>
                        <a:t>Inkai JV (Inkai mines)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Cameco 60% (to become 40%)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004953644"/>
                  </a:ext>
                </a:extLst>
              </a:tr>
              <a:tr h="598529">
                <a:tc>
                  <a:txBody>
                    <a:bodyPr/>
                    <a:lstStyle/>
                    <a:p>
                      <a:pPr>
                        <a:spcAft>
                          <a:spcPts val="0"/>
                        </a:spcAft>
                      </a:pPr>
                      <a:r>
                        <a:rPr lang="en-US" sz="1200">
                          <a:effectLst/>
                        </a:rPr>
                        <a:t>Betpak Dala JV (South Inkai, Akdala mines)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Uranium One 70%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$350 million for 70% in 2005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42237315"/>
                  </a:ext>
                </a:extLst>
              </a:tr>
              <a:tr h="321397">
                <a:tc>
                  <a:txBody>
                    <a:bodyPr/>
                    <a:lstStyle/>
                    <a:p>
                      <a:pPr>
                        <a:spcAft>
                          <a:spcPts val="0"/>
                        </a:spcAft>
                      </a:pPr>
                      <a:r>
                        <a:rPr lang="ru-RU" sz="1200">
                          <a:effectLst/>
                        </a:rPr>
                        <a:t>Appak JV (W.Mynkuduk)</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Sumitomo 25%, Kansai 10%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$100 million total in 2006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288538452"/>
                  </a:ext>
                </a:extLst>
              </a:tr>
              <a:tr h="598529">
                <a:tc>
                  <a:txBody>
                    <a:bodyPr/>
                    <a:lstStyle/>
                    <a:p>
                      <a:pPr>
                        <a:spcAft>
                          <a:spcPts val="0"/>
                        </a:spcAft>
                      </a:pPr>
                      <a:r>
                        <a:rPr lang="ru-RU" sz="1200">
                          <a:effectLst/>
                        </a:rPr>
                        <a:t>JV Karatau (Budenovskoye 2 deposit)</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en-US" sz="1200">
                          <a:effectLst/>
                        </a:rPr>
                        <a:t>Uranium One 50% (bought from ARMZ in 2009)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en-US" sz="1200">
                          <a:effectLst/>
                        </a:rPr>
                        <a:t>117 million Uranium One shares (giving 19.9% ownership) + $90 million</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249643491"/>
                  </a:ext>
                </a:extLst>
              </a:tr>
              <a:tr h="598529">
                <a:tc>
                  <a:txBody>
                    <a:bodyPr/>
                    <a:lstStyle/>
                    <a:p>
                      <a:pPr>
                        <a:spcAft>
                          <a:spcPts val="0"/>
                        </a:spcAft>
                      </a:pPr>
                      <a:r>
                        <a:rPr lang="ru-RU" sz="1200">
                          <a:effectLst/>
                        </a:rPr>
                        <a:t>Akbastau JSC  (Budenovskoye 1, 3, 4 deposits)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en-US" sz="1200">
                          <a:effectLst/>
                        </a:rPr>
                        <a:t>Uranium One 50% (bought from ARMZ in 2010)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en-US"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958449283"/>
                  </a:ext>
                </a:extLst>
              </a:tr>
              <a:tr h="321397">
                <a:tc>
                  <a:txBody>
                    <a:bodyPr/>
                    <a:lstStyle/>
                    <a:p>
                      <a:pPr>
                        <a:spcAft>
                          <a:spcPts val="0"/>
                        </a:spcAft>
                      </a:pPr>
                      <a:r>
                        <a:rPr lang="ru-RU" sz="1200">
                          <a:effectLst/>
                        </a:rPr>
                        <a:t>Zhalpak</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CNNC 49%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940311663"/>
                  </a:ext>
                </a:extLst>
              </a:tr>
              <a:tr h="598529">
                <a:tc>
                  <a:txBody>
                    <a:bodyPr/>
                    <a:lstStyle/>
                    <a:p>
                      <a:pPr>
                        <a:spcAft>
                          <a:spcPts val="0"/>
                        </a:spcAft>
                      </a:pPr>
                      <a:r>
                        <a:rPr lang="en-US" sz="1200">
                          <a:effectLst/>
                        </a:rPr>
                        <a:t>Katco JV (Moinkum, Tortkuduk mines)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Areva 51%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$110 million in 2004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37907340"/>
                  </a:ext>
                </a:extLst>
              </a:tr>
              <a:tr h="598529">
                <a:tc>
                  <a:txBody>
                    <a:bodyPr/>
                    <a:lstStyle/>
                    <a:p>
                      <a:pPr>
                        <a:spcAft>
                          <a:spcPts val="0"/>
                        </a:spcAft>
                      </a:pPr>
                      <a:r>
                        <a:rPr lang="ru-RU" sz="1200">
                          <a:effectLst/>
                        </a:rPr>
                        <a:t>Kyzylkum JV (Kharasan 1 mine)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en-US" sz="1200">
                          <a:effectLst/>
                        </a:rPr>
                        <a:t>Uranium One 30%, Energy Asia (Japanese) 40%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en-US" sz="1200">
                          <a:effectLst/>
                        </a:rPr>
                        <a:t>$75 million in 2005 for 30%, $430 million total in 2007 (both mines)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799884220"/>
                  </a:ext>
                </a:extLst>
              </a:tr>
              <a:tr h="321397">
                <a:tc>
                  <a:txBody>
                    <a:bodyPr/>
                    <a:lstStyle/>
                    <a:p>
                      <a:pPr>
                        <a:spcAft>
                          <a:spcPts val="0"/>
                        </a:spcAft>
                      </a:pPr>
                      <a:r>
                        <a:rPr lang="en-US" sz="1200">
                          <a:effectLst/>
                        </a:rPr>
                        <a:t>Baiken-U JV (Kharasan 2 mine)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Energy Asia (Japanese) 95%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en-US" sz="1200">
                          <a:effectLst/>
                        </a:rPr>
                        <a:t>$430 million total in 2007 (both mines)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725184049"/>
                  </a:ext>
                </a:extLst>
              </a:tr>
              <a:tr h="321397">
                <a:tc>
                  <a:txBody>
                    <a:bodyPr/>
                    <a:lstStyle/>
                    <a:p>
                      <a:pPr>
                        <a:spcAft>
                          <a:spcPts val="0"/>
                        </a:spcAft>
                      </a:pPr>
                      <a:r>
                        <a:rPr lang="en-US" sz="1200">
                          <a:effectLst/>
                        </a:rPr>
                        <a:t>Semizbai-U JV (Irkol, Semizbai mines)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CGN 49%, also CNEIC</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708936763"/>
                  </a:ext>
                </a:extLst>
              </a:tr>
              <a:tr h="598529">
                <a:tc>
                  <a:txBody>
                    <a:bodyPr/>
                    <a:lstStyle/>
                    <a:p>
                      <a:pPr>
                        <a:spcAft>
                          <a:spcPts val="0"/>
                        </a:spcAft>
                      </a:pPr>
                      <a:r>
                        <a:rPr lang="en-US" sz="1200">
                          <a:effectLst/>
                        </a:rPr>
                        <a:t>Zarechnoye JSC (Zarechnoye &amp; S.Zarechnoye mines)</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en-US" sz="1200">
                          <a:effectLst/>
                        </a:rPr>
                        <a:t>Uranium One 49.67% (bought from ARMZ in 2010), Krygyzstan 0.66%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dirty="0">
                          <a:effectLst/>
                        </a:rPr>
                        <a:t>ARMZ </a:t>
                      </a:r>
                      <a:r>
                        <a:rPr lang="ru-RU" sz="1200" dirty="0" err="1">
                          <a:effectLst/>
                        </a:rPr>
                        <a:t>paid</a:t>
                      </a:r>
                      <a:r>
                        <a:rPr lang="ru-RU" sz="1200" dirty="0">
                          <a:effectLst/>
                        </a:rPr>
                        <a:t> $60 </a:t>
                      </a:r>
                      <a:r>
                        <a:rPr lang="ru-RU" sz="1200" dirty="0" err="1">
                          <a:effectLst/>
                        </a:rPr>
                        <a:t>million</a:t>
                      </a:r>
                      <a:r>
                        <a:rPr lang="ru-RU" sz="1200" dirty="0">
                          <a:effectLst/>
                        </a:rPr>
                        <a:t> </a:t>
                      </a:r>
                      <a:r>
                        <a:rPr lang="ru-RU" sz="1200" dirty="0" err="1">
                          <a:effectLst/>
                        </a:rPr>
                        <a:t>total</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423836302"/>
                  </a:ext>
                </a:extLst>
              </a:tr>
            </a:tbl>
          </a:graphicData>
        </a:graphic>
      </p:graphicFrame>
    </p:spTree>
    <p:extLst>
      <p:ext uri="{BB962C8B-B14F-4D97-AF65-F5344CB8AC3E}">
        <p14:creationId xmlns:p14="http://schemas.microsoft.com/office/powerpoint/2010/main" val="4192743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10390" y="228573"/>
            <a:ext cx="4775666" cy="369332"/>
          </a:xfrm>
          <a:prstGeom prst="rect">
            <a:avLst/>
          </a:prstGeom>
        </p:spPr>
        <p:txBody>
          <a:bodyPr wrap="none">
            <a:spAutoFit/>
          </a:bodyPr>
          <a:lstStyle/>
          <a:p>
            <a:pPr>
              <a:spcAft>
                <a:spcPts val="575"/>
              </a:spcAft>
            </a:pPr>
            <a:r>
              <a:rPr lang="ru-RU" b="1" dirty="0" err="1">
                <a:solidFill>
                  <a:srgbClr val="333333"/>
                </a:solidFill>
                <a:latin typeface="Arial" panose="020B0604020202020204" pitchFamily="34" charset="0"/>
                <a:ea typeface="Times New Roman" panose="02020603050405020304" pitchFamily="18" charset="0"/>
              </a:rPr>
              <a:t>Kazakh</a:t>
            </a:r>
            <a:r>
              <a:rPr lang="ru-RU" b="1" dirty="0">
                <a:solidFill>
                  <a:srgbClr val="333333"/>
                </a:solidFill>
                <a:latin typeface="Arial" panose="020B0604020202020204" pitchFamily="34" charset="0"/>
                <a:ea typeface="Times New Roman" panose="02020603050405020304" pitchFamily="18" charset="0"/>
              </a:rPr>
              <a:t> Uranium Production </a:t>
            </a:r>
            <a:r>
              <a:rPr lang="ru-RU" b="1" dirty="0" err="1">
                <a:solidFill>
                  <a:srgbClr val="333333"/>
                </a:solidFill>
                <a:latin typeface="Arial" panose="020B0604020202020204" pitchFamily="34" charset="0"/>
                <a:ea typeface="Times New Roman" panose="02020603050405020304" pitchFamily="18" charset="0"/>
              </a:rPr>
              <a:t>and</a:t>
            </a:r>
            <a:r>
              <a:rPr lang="ru-RU" b="1" dirty="0">
                <a:solidFill>
                  <a:srgbClr val="333333"/>
                </a:solidFill>
                <a:latin typeface="Arial" panose="020B0604020202020204" pitchFamily="34" charset="0"/>
                <a:ea typeface="Times New Roman" panose="02020603050405020304" pitchFamily="18" charset="0"/>
              </a:rPr>
              <a:t> </a:t>
            </a:r>
            <a:r>
              <a:rPr lang="ru-RU" b="1" dirty="0" err="1">
                <a:solidFill>
                  <a:srgbClr val="333333"/>
                </a:solidFill>
                <a:latin typeface="Arial" panose="020B0604020202020204" pitchFamily="34" charset="0"/>
                <a:ea typeface="Times New Roman" panose="02020603050405020304" pitchFamily="18" charset="0"/>
              </a:rPr>
              <a:t>Revenue</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198739607"/>
              </p:ext>
            </p:extLst>
          </p:nvPr>
        </p:nvGraphicFramePr>
        <p:xfrm>
          <a:off x="578703" y="796401"/>
          <a:ext cx="11088688" cy="2524312"/>
        </p:xfrm>
        <a:graphic>
          <a:graphicData uri="http://schemas.openxmlformats.org/drawingml/2006/table">
            <a:tbl>
              <a:tblPr firstRow="1" firstCol="1" bandRow="1">
                <a:tableStyleId>{5C22544A-7EE6-4342-B048-85BDC9FD1C3A}</a:tableStyleId>
              </a:tblPr>
              <a:tblGrid>
                <a:gridCol w="693043">
                  <a:extLst>
                    <a:ext uri="{9D8B030D-6E8A-4147-A177-3AD203B41FA5}">
                      <a16:colId xmlns:a16="http://schemas.microsoft.com/office/drawing/2014/main" val="351103266"/>
                    </a:ext>
                  </a:extLst>
                </a:gridCol>
                <a:gridCol w="693043">
                  <a:extLst>
                    <a:ext uri="{9D8B030D-6E8A-4147-A177-3AD203B41FA5}">
                      <a16:colId xmlns:a16="http://schemas.microsoft.com/office/drawing/2014/main" val="2643681866"/>
                    </a:ext>
                  </a:extLst>
                </a:gridCol>
                <a:gridCol w="693043">
                  <a:extLst>
                    <a:ext uri="{9D8B030D-6E8A-4147-A177-3AD203B41FA5}">
                      <a16:colId xmlns:a16="http://schemas.microsoft.com/office/drawing/2014/main" val="1314996362"/>
                    </a:ext>
                  </a:extLst>
                </a:gridCol>
                <a:gridCol w="693043">
                  <a:extLst>
                    <a:ext uri="{9D8B030D-6E8A-4147-A177-3AD203B41FA5}">
                      <a16:colId xmlns:a16="http://schemas.microsoft.com/office/drawing/2014/main" val="1235094272"/>
                    </a:ext>
                  </a:extLst>
                </a:gridCol>
                <a:gridCol w="693043">
                  <a:extLst>
                    <a:ext uri="{9D8B030D-6E8A-4147-A177-3AD203B41FA5}">
                      <a16:colId xmlns:a16="http://schemas.microsoft.com/office/drawing/2014/main" val="1202939208"/>
                    </a:ext>
                  </a:extLst>
                </a:gridCol>
                <a:gridCol w="693043">
                  <a:extLst>
                    <a:ext uri="{9D8B030D-6E8A-4147-A177-3AD203B41FA5}">
                      <a16:colId xmlns:a16="http://schemas.microsoft.com/office/drawing/2014/main" val="3646756805"/>
                    </a:ext>
                  </a:extLst>
                </a:gridCol>
                <a:gridCol w="693043">
                  <a:extLst>
                    <a:ext uri="{9D8B030D-6E8A-4147-A177-3AD203B41FA5}">
                      <a16:colId xmlns:a16="http://schemas.microsoft.com/office/drawing/2014/main" val="2270355649"/>
                    </a:ext>
                  </a:extLst>
                </a:gridCol>
                <a:gridCol w="693043">
                  <a:extLst>
                    <a:ext uri="{9D8B030D-6E8A-4147-A177-3AD203B41FA5}">
                      <a16:colId xmlns:a16="http://schemas.microsoft.com/office/drawing/2014/main" val="3409081453"/>
                    </a:ext>
                  </a:extLst>
                </a:gridCol>
                <a:gridCol w="693043">
                  <a:extLst>
                    <a:ext uri="{9D8B030D-6E8A-4147-A177-3AD203B41FA5}">
                      <a16:colId xmlns:a16="http://schemas.microsoft.com/office/drawing/2014/main" val="2119723579"/>
                    </a:ext>
                  </a:extLst>
                </a:gridCol>
                <a:gridCol w="693043">
                  <a:extLst>
                    <a:ext uri="{9D8B030D-6E8A-4147-A177-3AD203B41FA5}">
                      <a16:colId xmlns:a16="http://schemas.microsoft.com/office/drawing/2014/main" val="1679115569"/>
                    </a:ext>
                  </a:extLst>
                </a:gridCol>
                <a:gridCol w="693043">
                  <a:extLst>
                    <a:ext uri="{9D8B030D-6E8A-4147-A177-3AD203B41FA5}">
                      <a16:colId xmlns:a16="http://schemas.microsoft.com/office/drawing/2014/main" val="2168949376"/>
                    </a:ext>
                  </a:extLst>
                </a:gridCol>
                <a:gridCol w="693043">
                  <a:extLst>
                    <a:ext uri="{9D8B030D-6E8A-4147-A177-3AD203B41FA5}">
                      <a16:colId xmlns:a16="http://schemas.microsoft.com/office/drawing/2014/main" val="1489672635"/>
                    </a:ext>
                  </a:extLst>
                </a:gridCol>
                <a:gridCol w="693043">
                  <a:extLst>
                    <a:ext uri="{9D8B030D-6E8A-4147-A177-3AD203B41FA5}">
                      <a16:colId xmlns:a16="http://schemas.microsoft.com/office/drawing/2014/main" val="2909414765"/>
                    </a:ext>
                  </a:extLst>
                </a:gridCol>
                <a:gridCol w="693043">
                  <a:extLst>
                    <a:ext uri="{9D8B030D-6E8A-4147-A177-3AD203B41FA5}">
                      <a16:colId xmlns:a16="http://schemas.microsoft.com/office/drawing/2014/main" val="3741057469"/>
                    </a:ext>
                  </a:extLst>
                </a:gridCol>
                <a:gridCol w="693043">
                  <a:extLst>
                    <a:ext uri="{9D8B030D-6E8A-4147-A177-3AD203B41FA5}">
                      <a16:colId xmlns:a16="http://schemas.microsoft.com/office/drawing/2014/main" val="1004976417"/>
                    </a:ext>
                  </a:extLst>
                </a:gridCol>
                <a:gridCol w="693043">
                  <a:extLst>
                    <a:ext uri="{9D8B030D-6E8A-4147-A177-3AD203B41FA5}">
                      <a16:colId xmlns:a16="http://schemas.microsoft.com/office/drawing/2014/main" val="509409526"/>
                    </a:ext>
                  </a:extLst>
                </a:gridCol>
              </a:tblGrid>
              <a:tr h="488360">
                <a:tc>
                  <a:txBody>
                    <a:bodyPr/>
                    <a:lstStyle/>
                    <a:p>
                      <a:pPr>
                        <a:spcAft>
                          <a:spcPts val="0"/>
                        </a:spcAft>
                      </a:pPr>
                      <a:r>
                        <a:rPr lang="ru-RU" sz="1200">
                          <a:effectLst/>
                        </a:rPr>
                        <a:t>Year</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2009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2015</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714936311"/>
                  </a:ext>
                </a:extLst>
              </a:tr>
              <a:tr h="909462">
                <a:tc>
                  <a:txBody>
                    <a:bodyPr/>
                    <a:lstStyle/>
                    <a:p>
                      <a:pPr>
                        <a:spcAft>
                          <a:spcPts val="0"/>
                        </a:spcAft>
                      </a:pPr>
                      <a:r>
                        <a:rPr lang="ru-RU" sz="1200">
                          <a:effectLst/>
                        </a:rPr>
                        <a:t>Tonnes U</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2022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2709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2946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3712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4362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5281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6637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8521</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14020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17803</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19450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21317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22548</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22829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23800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283056381"/>
                  </a:ext>
                </a:extLst>
              </a:tr>
              <a:tr h="90946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200" dirty="0" err="1" smtClean="0">
                          <a:effectLst/>
                        </a:rPr>
                        <a:t>Revenue</a:t>
                      </a:r>
                      <a:r>
                        <a:rPr lang="ru-RU" sz="1200" b="1" kern="1200" dirty="0" smtClean="0">
                          <a:solidFill>
                            <a:schemeClr val="lt1"/>
                          </a:solidFill>
                          <a:effectLst/>
                          <a:latin typeface="+mn-lt"/>
                          <a:ea typeface="+mn-ea"/>
                          <a:cs typeface="+mn-cs"/>
                        </a:rPr>
                        <a:t>, </a:t>
                      </a:r>
                      <a:r>
                        <a:rPr lang="ru-RU" sz="1200" b="1" kern="1200" dirty="0" err="1" smtClean="0">
                          <a:solidFill>
                            <a:schemeClr val="lt1"/>
                          </a:solidFill>
                          <a:effectLst/>
                          <a:latin typeface="+mn-lt"/>
                          <a:ea typeface="+mn-ea"/>
                          <a:cs typeface="+mn-cs"/>
                        </a:rPr>
                        <a:t>currency</a:t>
                      </a:r>
                      <a:r>
                        <a:rPr lang="ru-RU" sz="1200" b="1" kern="1200" dirty="0" smtClean="0">
                          <a:solidFill>
                            <a:schemeClr val="lt1"/>
                          </a:solidFill>
                          <a:effectLst/>
                          <a:latin typeface="+mn-lt"/>
                          <a:ea typeface="+mn-ea"/>
                          <a:cs typeface="+mn-cs"/>
                        </a:rPr>
                        <a:t> KZT </a:t>
                      </a:r>
                      <a:r>
                        <a:rPr lang="ru-RU" sz="1200" b="1" kern="1200" dirty="0" err="1" smtClean="0">
                          <a:solidFill>
                            <a:schemeClr val="lt1"/>
                          </a:solidFill>
                          <a:effectLst/>
                          <a:latin typeface="+mn-lt"/>
                          <a:ea typeface="+mn-ea"/>
                          <a:cs typeface="+mn-cs"/>
                        </a:rPr>
                        <a:t>million</a:t>
                      </a:r>
                      <a:endParaRPr lang="ru-RU" sz="1200" b="1" kern="1200" dirty="0" smtClean="0">
                        <a:solidFill>
                          <a:schemeClr val="lt1"/>
                        </a:solidFill>
                        <a:effectLst/>
                        <a:latin typeface="+mn-lt"/>
                        <a:ea typeface="+mn-ea"/>
                        <a:cs typeface="+mn-cs"/>
                      </a:endParaRPr>
                    </a:p>
                    <a:p>
                      <a:pPr>
                        <a:spcAft>
                          <a:spcPts val="0"/>
                        </a:spcAft>
                      </a:pP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19954</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23822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28330</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36849</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50567</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89422</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200" dirty="0">
                          <a:effectLst/>
                        </a:rPr>
                        <a:t> </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508608487"/>
                  </a:ext>
                </a:extLst>
              </a:tr>
            </a:tbl>
          </a:graphicData>
        </a:graphic>
      </p:graphicFrame>
      <p:sp>
        <p:nvSpPr>
          <p:cNvPr id="6" name="Прямоугольник 5"/>
          <p:cNvSpPr/>
          <p:nvPr/>
        </p:nvSpPr>
        <p:spPr>
          <a:xfrm>
            <a:off x="419100" y="3644342"/>
            <a:ext cx="10958146" cy="646331"/>
          </a:xfrm>
          <a:prstGeom prst="rect">
            <a:avLst/>
          </a:prstGeom>
        </p:spPr>
        <p:txBody>
          <a:bodyPr wrap="square">
            <a:spAutoFit/>
          </a:bodyPr>
          <a:lstStyle/>
          <a:p>
            <a:pPr>
              <a:spcAft>
                <a:spcPts val="575"/>
              </a:spcAft>
            </a:pPr>
            <a:r>
              <a:rPr lang="en-US" dirty="0">
                <a:solidFill>
                  <a:srgbClr val="333333"/>
                </a:solidFill>
                <a:latin typeface="Arial" panose="020B0604020202020204" pitchFamily="34" charset="0"/>
                <a:ea typeface="Times New Roman" panose="02020603050405020304" pitchFamily="18" charset="0"/>
              </a:rPr>
              <a:t>In 2009 Kazakhstan became the world's leading source of mined uranium, producing almost 28% then, 33% in 2010, 36% in 2011, 36.5% in 2012 and 38% in 2013.</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914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51664" y="123065"/>
            <a:ext cx="5468164" cy="369332"/>
          </a:xfrm>
          <a:prstGeom prst="rect">
            <a:avLst/>
          </a:prstGeom>
        </p:spPr>
        <p:txBody>
          <a:bodyPr wrap="none">
            <a:spAutoFit/>
          </a:bodyPr>
          <a:lstStyle/>
          <a:p>
            <a:pPr>
              <a:spcAft>
                <a:spcPts val="575"/>
              </a:spcAft>
            </a:pPr>
            <a:r>
              <a:rPr lang="en-US" b="1" dirty="0">
                <a:solidFill>
                  <a:srgbClr val="333333"/>
                </a:solidFill>
                <a:latin typeface="Arial" panose="020B0604020202020204" pitchFamily="34" charset="0"/>
                <a:ea typeface="Times New Roman" panose="02020603050405020304" pitchFamily="18" charset="0"/>
              </a:rPr>
              <a:t>Kazakh Uranium Production by Mines</a:t>
            </a:r>
            <a:r>
              <a:rPr lang="en-US" dirty="0">
                <a:solidFill>
                  <a:srgbClr val="333333"/>
                </a:solidFill>
                <a:latin typeface="Arial" panose="020B0604020202020204" pitchFamily="34" charset="0"/>
                <a:ea typeface="Times New Roman" panose="02020603050405020304" pitchFamily="18" charset="0"/>
              </a:rPr>
              <a:t> (</a:t>
            </a:r>
            <a:r>
              <a:rPr lang="en-US" dirty="0" err="1">
                <a:solidFill>
                  <a:srgbClr val="333333"/>
                </a:solidFill>
                <a:latin typeface="Arial" panose="020B0604020202020204" pitchFamily="34" charset="0"/>
                <a:ea typeface="Times New Roman" panose="02020603050405020304" pitchFamily="18" charset="0"/>
              </a:rPr>
              <a:t>tonnes</a:t>
            </a:r>
            <a:r>
              <a:rPr lang="en-US" dirty="0">
                <a:solidFill>
                  <a:srgbClr val="333333"/>
                </a:solidFill>
                <a:latin typeface="Arial" panose="020B0604020202020204" pitchFamily="34" charset="0"/>
                <a:ea typeface="Times New Roman" panose="02020603050405020304" pitchFamily="18" charset="0"/>
              </a:rPr>
              <a:t> U)</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206046655"/>
              </p:ext>
            </p:extLst>
          </p:nvPr>
        </p:nvGraphicFramePr>
        <p:xfrm>
          <a:off x="634667" y="603793"/>
          <a:ext cx="10373304" cy="6120338"/>
        </p:xfrm>
        <a:graphic>
          <a:graphicData uri="http://schemas.openxmlformats.org/drawingml/2006/table">
            <a:tbl>
              <a:tblPr firstRow="1" firstCol="1" bandRow="1">
                <a:tableStyleId>{5C22544A-7EE6-4342-B048-85BDC9FD1C3A}</a:tableStyleId>
              </a:tblPr>
              <a:tblGrid>
                <a:gridCol w="1296663">
                  <a:extLst>
                    <a:ext uri="{9D8B030D-6E8A-4147-A177-3AD203B41FA5}">
                      <a16:colId xmlns:a16="http://schemas.microsoft.com/office/drawing/2014/main" val="3059781490"/>
                    </a:ext>
                  </a:extLst>
                </a:gridCol>
                <a:gridCol w="1296663">
                  <a:extLst>
                    <a:ext uri="{9D8B030D-6E8A-4147-A177-3AD203B41FA5}">
                      <a16:colId xmlns:a16="http://schemas.microsoft.com/office/drawing/2014/main" val="3393311755"/>
                    </a:ext>
                  </a:extLst>
                </a:gridCol>
                <a:gridCol w="1296663">
                  <a:extLst>
                    <a:ext uri="{9D8B030D-6E8A-4147-A177-3AD203B41FA5}">
                      <a16:colId xmlns:a16="http://schemas.microsoft.com/office/drawing/2014/main" val="2587411401"/>
                    </a:ext>
                  </a:extLst>
                </a:gridCol>
                <a:gridCol w="1296663">
                  <a:extLst>
                    <a:ext uri="{9D8B030D-6E8A-4147-A177-3AD203B41FA5}">
                      <a16:colId xmlns:a16="http://schemas.microsoft.com/office/drawing/2014/main" val="1564868783"/>
                    </a:ext>
                  </a:extLst>
                </a:gridCol>
                <a:gridCol w="1296663">
                  <a:extLst>
                    <a:ext uri="{9D8B030D-6E8A-4147-A177-3AD203B41FA5}">
                      <a16:colId xmlns:a16="http://schemas.microsoft.com/office/drawing/2014/main" val="544591439"/>
                    </a:ext>
                  </a:extLst>
                </a:gridCol>
                <a:gridCol w="1296663">
                  <a:extLst>
                    <a:ext uri="{9D8B030D-6E8A-4147-A177-3AD203B41FA5}">
                      <a16:colId xmlns:a16="http://schemas.microsoft.com/office/drawing/2014/main" val="675997005"/>
                    </a:ext>
                  </a:extLst>
                </a:gridCol>
                <a:gridCol w="1296663">
                  <a:extLst>
                    <a:ext uri="{9D8B030D-6E8A-4147-A177-3AD203B41FA5}">
                      <a16:colId xmlns:a16="http://schemas.microsoft.com/office/drawing/2014/main" val="3033616569"/>
                    </a:ext>
                  </a:extLst>
                </a:gridCol>
                <a:gridCol w="1296663">
                  <a:extLst>
                    <a:ext uri="{9D8B030D-6E8A-4147-A177-3AD203B41FA5}">
                      <a16:colId xmlns:a16="http://schemas.microsoft.com/office/drawing/2014/main" val="2805995360"/>
                    </a:ext>
                  </a:extLst>
                </a:gridCol>
              </a:tblGrid>
              <a:tr h="208867">
                <a:tc>
                  <a:txBody>
                    <a:bodyPr/>
                    <a:lstStyle/>
                    <a:p>
                      <a:pPr>
                        <a:spcAft>
                          <a:spcPts val="0"/>
                        </a:spcAft>
                      </a:pPr>
                      <a:r>
                        <a:rPr lang="ru-RU" sz="1000" dirty="0" err="1">
                          <a:effectLst/>
                        </a:rPr>
                        <a:t>Province</a:t>
                      </a:r>
                      <a:r>
                        <a:rPr lang="ru-RU" sz="1000" dirty="0">
                          <a:effectLst/>
                        </a:rPr>
                        <a:t> </a:t>
                      </a:r>
                      <a:r>
                        <a:rPr lang="ru-RU" sz="1000" dirty="0" err="1">
                          <a:effectLst/>
                        </a:rPr>
                        <a:t>and</a:t>
                      </a:r>
                      <a:r>
                        <a:rPr lang="ru-RU" sz="1000" dirty="0">
                          <a:effectLst/>
                        </a:rPr>
                        <a:t> </a:t>
                      </a:r>
                      <a:r>
                        <a:rPr lang="ru-RU" sz="1000" dirty="0" err="1">
                          <a:effectLst/>
                        </a:rPr>
                        <a:t>Group</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Mine</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2012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2013</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2014</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2015</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2016</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2017</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2607680890"/>
                  </a:ext>
                </a:extLst>
              </a:tr>
              <a:tr h="403301">
                <a:tc rowSpan="2">
                  <a:txBody>
                    <a:bodyPr/>
                    <a:lstStyle/>
                    <a:p>
                      <a:pPr>
                        <a:spcAft>
                          <a:spcPts val="0"/>
                        </a:spcAft>
                      </a:pPr>
                      <a:r>
                        <a:rPr lang="ru-RU" sz="1000">
                          <a:effectLst/>
                        </a:rPr>
                        <a:t>Chu-Sarysu, Eastern</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err="1">
                          <a:effectLst/>
                        </a:rPr>
                        <a:t>Tortkuduk</a:t>
                      </a:r>
                      <a:r>
                        <a:rPr lang="ru-RU" sz="1000" dirty="0">
                          <a:effectLst/>
                        </a:rPr>
                        <a:t> &amp; </a:t>
                      </a:r>
                      <a:r>
                        <a:rPr lang="ru-RU" sz="1000" dirty="0" err="1">
                          <a:effectLst/>
                        </a:rPr>
                        <a:t>northern</a:t>
                      </a:r>
                      <a:r>
                        <a:rPr lang="ru-RU" sz="1000" dirty="0">
                          <a:effectLst/>
                        </a:rPr>
                        <a:t> </a:t>
                      </a:r>
                      <a:r>
                        <a:rPr lang="ru-RU" sz="1000" dirty="0" err="1">
                          <a:effectLst/>
                        </a:rPr>
                        <a:t>Moinkum</a:t>
                      </a:r>
                      <a:r>
                        <a:rPr lang="ru-RU" sz="1000" dirty="0">
                          <a:effectLst/>
                        </a:rPr>
                        <a:t> (</a:t>
                      </a:r>
                      <a:r>
                        <a:rPr lang="ru-RU" sz="1000" dirty="0" err="1">
                          <a:effectLst/>
                        </a:rPr>
                        <a:t>Katco</a:t>
                      </a:r>
                      <a:r>
                        <a:rPr lang="ru-RU" sz="1000" dirty="0">
                          <a:effectLst/>
                        </a:rPr>
                        <a:t>)</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3661</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3558</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4322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4109</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4002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3510 plan</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2078535202"/>
                  </a:ext>
                </a:extLst>
              </a:tr>
              <a:tr h="500518">
                <a:tc vMerge="1">
                  <a:txBody>
                    <a:bodyPr/>
                    <a:lstStyle/>
                    <a:p>
                      <a:endParaRPr lang="ru-RU"/>
                    </a:p>
                  </a:txBody>
                  <a:tcPr/>
                </a:tc>
                <a:tc>
                  <a:txBody>
                    <a:bodyPr/>
                    <a:lstStyle/>
                    <a:p>
                      <a:pPr>
                        <a:spcAft>
                          <a:spcPts val="0"/>
                        </a:spcAft>
                      </a:pPr>
                      <a:r>
                        <a:rPr lang="en-US" sz="1000">
                          <a:effectLst/>
                        </a:rPr>
                        <a:t>Southern Moinkum &amp; Kanzhugan (Taukent/GRK)</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1075</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1129</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1174</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1192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793</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4021515441"/>
                  </a:ext>
                </a:extLst>
              </a:tr>
              <a:tr h="500518">
                <a:tc rowSpan="8">
                  <a:txBody>
                    <a:bodyPr/>
                    <a:lstStyle/>
                    <a:p>
                      <a:pPr>
                        <a:spcAft>
                          <a:spcPts val="0"/>
                        </a:spcAft>
                      </a:pPr>
                      <a:r>
                        <a:rPr lang="ru-RU" sz="1000">
                          <a:effectLst/>
                        </a:rPr>
                        <a:t>Chu-Sarysu, Northern</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en-US" sz="1000">
                          <a:effectLst/>
                        </a:rPr>
                        <a:t>Uvanas &amp; Eastern Mynkuduk</a:t>
                      </a:r>
                      <a:br>
                        <a:rPr lang="en-US" sz="1000">
                          <a:effectLst/>
                        </a:rPr>
                      </a:br>
                      <a:r>
                        <a:rPr lang="en-US" sz="1000">
                          <a:effectLst/>
                        </a:rPr>
                        <a:t>(Stepnoye-RU/GRK)</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1234</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1192</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1154</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1154</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1244</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1199025772"/>
                  </a:ext>
                </a:extLst>
              </a:tr>
              <a:tr h="403301">
                <a:tc vMerge="1">
                  <a:txBody>
                    <a:bodyPr/>
                    <a:lstStyle/>
                    <a:p>
                      <a:endParaRPr lang="ru-RU"/>
                    </a:p>
                  </a:txBody>
                  <a:tcPr/>
                </a:tc>
                <a:tc>
                  <a:txBody>
                    <a:bodyPr/>
                    <a:lstStyle/>
                    <a:p>
                      <a:pPr>
                        <a:spcAft>
                          <a:spcPts val="0"/>
                        </a:spcAft>
                      </a:pPr>
                      <a:r>
                        <a:rPr lang="en-US" sz="1000">
                          <a:effectLst/>
                        </a:rPr>
                        <a:t>Central Mynkuduk (Ken Dala.kz)</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1622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1800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1790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1847</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2010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3989812578"/>
                  </a:ext>
                </a:extLst>
              </a:tr>
              <a:tr h="306084">
                <a:tc vMerge="1">
                  <a:txBody>
                    <a:bodyPr/>
                    <a:lstStyle/>
                    <a:p>
                      <a:endParaRPr lang="ru-RU"/>
                    </a:p>
                  </a:txBody>
                  <a:tcPr/>
                </a:tc>
                <a:tc>
                  <a:txBody>
                    <a:bodyPr/>
                    <a:lstStyle/>
                    <a:p>
                      <a:pPr>
                        <a:spcAft>
                          <a:spcPts val="0"/>
                        </a:spcAft>
                      </a:pPr>
                      <a:r>
                        <a:rPr lang="ru-RU" sz="1000">
                          <a:effectLst/>
                        </a:rPr>
                        <a:t>Western Mynkuduk (Appak)</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1003</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998</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870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1000</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1004</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3081197157"/>
                  </a:ext>
                </a:extLst>
              </a:tr>
              <a:tr h="208867">
                <a:tc vMerge="1">
                  <a:txBody>
                    <a:bodyPr/>
                    <a:lstStyle/>
                    <a:p>
                      <a:endParaRPr lang="ru-RU"/>
                    </a:p>
                  </a:txBody>
                  <a:tcPr/>
                </a:tc>
                <a:tc>
                  <a:txBody>
                    <a:bodyPr/>
                    <a:lstStyle/>
                    <a:p>
                      <a:pPr>
                        <a:spcAft>
                          <a:spcPts val="0"/>
                        </a:spcAft>
                      </a:pPr>
                      <a:r>
                        <a:rPr lang="ru-RU" sz="1000">
                          <a:effectLst/>
                        </a:rPr>
                        <a:t>Inkai-1, 2, 3 (Inkai)</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1701</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2047</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1922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2234</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2291</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3612170355"/>
                  </a:ext>
                </a:extLst>
              </a:tr>
              <a:tr h="208867">
                <a:tc vMerge="1">
                  <a:txBody>
                    <a:bodyPr/>
                    <a:lstStyle/>
                    <a:p>
                      <a:endParaRPr lang="ru-RU"/>
                    </a:p>
                  </a:txBody>
                  <a:tcPr/>
                </a:tc>
                <a:tc>
                  <a:txBody>
                    <a:bodyPr/>
                    <a:lstStyle/>
                    <a:p>
                      <a:pPr>
                        <a:spcAft>
                          <a:spcPts val="0"/>
                        </a:spcAft>
                      </a:pPr>
                      <a:r>
                        <a:rPr lang="ru-RU" sz="1000">
                          <a:effectLst/>
                        </a:rPr>
                        <a:t>Inkai-4 (South Inkai)</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1870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2030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2002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2055</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2056</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1906127736"/>
                  </a:ext>
                </a:extLst>
              </a:tr>
              <a:tr h="306084">
                <a:tc vMerge="1">
                  <a:txBody>
                    <a:bodyPr/>
                    <a:lstStyle/>
                    <a:p>
                      <a:endParaRPr lang="ru-RU"/>
                    </a:p>
                  </a:txBody>
                  <a:tcPr/>
                </a:tc>
                <a:tc>
                  <a:txBody>
                    <a:bodyPr/>
                    <a:lstStyle/>
                    <a:p>
                      <a:pPr>
                        <a:spcAft>
                          <a:spcPts val="0"/>
                        </a:spcAft>
                      </a:pPr>
                      <a:r>
                        <a:rPr lang="ru-RU" sz="1000">
                          <a:effectLst/>
                        </a:rPr>
                        <a:t>Akdala (Betpak Dala)</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1095</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1020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1007</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1019</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1001</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3906801886"/>
                  </a:ext>
                </a:extLst>
              </a:tr>
              <a:tr h="306084">
                <a:tc vMerge="1">
                  <a:txBody>
                    <a:bodyPr/>
                    <a:lstStyle/>
                    <a:p>
                      <a:endParaRPr lang="ru-RU"/>
                    </a:p>
                  </a:txBody>
                  <a:tcPr/>
                </a:tc>
                <a:tc>
                  <a:txBody>
                    <a:bodyPr/>
                    <a:lstStyle/>
                    <a:p>
                      <a:pPr>
                        <a:spcAft>
                          <a:spcPts val="0"/>
                        </a:spcAft>
                      </a:pPr>
                      <a:r>
                        <a:rPr lang="ru-RU" sz="1000">
                          <a:effectLst/>
                        </a:rPr>
                        <a:t>Budyonovskoye 1, 3 (Akbastau)</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1203</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1499</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1594</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1642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1743</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3369423930"/>
                  </a:ext>
                </a:extLst>
              </a:tr>
              <a:tr h="306084">
                <a:tc vMerge="1">
                  <a:txBody>
                    <a:bodyPr/>
                    <a:lstStyle/>
                    <a:p>
                      <a:endParaRPr lang="ru-RU"/>
                    </a:p>
                  </a:txBody>
                  <a:tcPr/>
                </a:tc>
                <a:tc>
                  <a:txBody>
                    <a:bodyPr/>
                    <a:lstStyle/>
                    <a:p>
                      <a:pPr>
                        <a:spcAft>
                          <a:spcPts val="0"/>
                        </a:spcAft>
                      </a:pPr>
                      <a:r>
                        <a:rPr lang="ru-RU" sz="1000">
                          <a:effectLst/>
                        </a:rPr>
                        <a:t>Budyonovskoye 2 (Karatau)</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2135</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2115</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2084</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2061</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2081</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4225301273"/>
                  </a:ext>
                </a:extLst>
              </a:tr>
              <a:tr h="403301">
                <a:tc rowSpan="4">
                  <a:txBody>
                    <a:bodyPr/>
                    <a:lstStyle/>
                    <a:p>
                      <a:pPr>
                        <a:spcAft>
                          <a:spcPts val="0"/>
                        </a:spcAft>
                      </a:pPr>
                      <a:r>
                        <a:rPr lang="ru-RU" sz="1000">
                          <a:effectLst/>
                        </a:rPr>
                        <a:t>Syrdarya, Western</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en-US" sz="1000">
                          <a:effectLst/>
                        </a:rPr>
                        <a:t>North and South Karamurun (GRK)</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1000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1000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941</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948</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1000</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 </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3017237502"/>
                  </a:ext>
                </a:extLst>
              </a:tr>
              <a:tr h="208867">
                <a:tc vMerge="1">
                  <a:txBody>
                    <a:bodyPr/>
                    <a:lstStyle/>
                    <a:p>
                      <a:endParaRPr lang="ru-RU"/>
                    </a:p>
                  </a:txBody>
                  <a:tcPr/>
                </a:tc>
                <a:tc>
                  <a:txBody>
                    <a:bodyPr/>
                    <a:lstStyle/>
                    <a:p>
                      <a:pPr>
                        <a:spcAft>
                          <a:spcPts val="0"/>
                        </a:spcAft>
                      </a:pPr>
                      <a:r>
                        <a:rPr lang="ru-RU" sz="1000">
                          <a:effectLst/>
                        </a:rPr>
                        <a:t>Irkol (Semizbai-U)</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750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750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700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750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755</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 </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1280550399"/>
                  </a:ext>
                </a:extLst>
              </a:tr>
              <a:tr h="208867">
                <a:tc vMerge="1">
                  <a:txBody>
                    <a:bodyPr/>
                    <a:lstStyle/>
                    <a:p>
                      <a:endParaRPr lang="ru-RU"/>
                    </a:p>
                  </a:txBody>
                  <a:tcPr/>
                </a:tc>
                <a:tc>
                  <a:txBody>
                    <a:bodyPr/>
                    <a:lstStyle/>
                    <a:p>
                      <a:pPr>
                        <a:spcAft>
                          <a:spcPts val="0"/>
                        </a:spcAft>
                      </a:pPr>
                      <a:r>
                        <a:rPr lang="ru-RU" sz="1000">
                          <a:effectLst/>
                        </a:rPr>
                        <a:t>Kharasan 1 (Kyzylkum)</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583</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752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858</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1110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1404</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 </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2975025902"/>
                  </a:ext>
                </a:extLst>
              </a:tr>
              <a:tr h="208867">
                <a:tc vMerge="1">
                  <a:txBody>
                    <a:bodyPr/>
                    <a:lstStyle/>
                    <a:p>
                      <a:endParaRPr lang="ru-RU"/>
                    </a:p>
                  </a:txBody>
                  <a:tcPr/>
                </a:tc>
                <a:tc>
                  <a:txBody>
                    <a:bodyPr/>
                    <a:lstStyle/>
                    <a:p>
                      <a:pPr>
                        <a:spcAft>
                          <a:spcPts val="0"/>
                        </a:spcAft>
                      </a:pPr>
                      <a:r>
                        <a:rPr lang="ru-RU" sz="1000">
                          <a:effectLst/>
                        </a:rPr>
                        <a:t>Kharasan 2 (Baiken-U)</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603</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888</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1135</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1400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1838</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 </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717539354"/>
                  </a:ext>
                </a:extLst>
              </a:tr>
              <a:tr h="306084">
                <a:tc>
                  <a:txBody>
                    <a:bodyPr/>
                    <a:lstStyle/>
                    <a:p>
                      <a:pPr>
                        <a:spcAft>
                          <a:spcPts val="0"/>
                        </a:spcAft>
                      </a:pPr>
                      <a:r>
                        <a:rPr lang="ru-RU" sz="1000">
                          <a:effectLst/>
                        </a:rPr>
                        <a:t>Syrdarya, Southern</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Zarechnoye (Zarechnoye)</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942</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931</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876</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826</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828</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 </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1897915171"/>
                  </a:ext>
                </a:extLst>
              </a:tr>
              <a:tr h="208867">
                <a:tc rowSpan="2">
                  <a:txBody>
                    <a:bodyPr/>
                    <a:lstStyle/>
                    <a:p>
                      <a:pPr>
                        <a:spcAft>
                          <a:spcPts val="0"/>
                        </a:spcAft>
                      </a:pPr>
                      <a:r>
                        <a:rPr lang="ru-RU" sz="1000">
                          <a:effectLst/>
                        </a:rPr>
                        <a:t>Northern, Akmola region</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Semizbay (Semizbai-U)</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470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411</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400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453</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511</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 </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4081792212"/>
                  </a:ext>
                </a:extLst>
              </a:tr>
              <a:tr h="306084">
                <a:tc vMerge="1">
                  <a:txBody>
                    <a:bodyPr/>
                    <a:lstStyle/>
                    <a:p>
                      <a:endParaRPr lang="ru-RU"/>
                    </a:p>
                  </a:txBody>
                  <a:tcPr/>
                </a:tc>
                <a:tc>
                  <a:txBody>
                    <a:bodyPr/>
                    <a:lstStyle/>
                    <a:p>
                      <a:pPr>
                        <a:spcAft>
                          <a:spcPts val="0"/>
                        </a:spcAft>
                      </a:pPr>
                      <a:r>
                        <a:rPr lang="ru-RU" sz="1000">
                          <a:effectLst/>
                        </a:rPr>
                        <a:t>RU-1 (Vostok, Zvezdnoye)</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370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331</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298</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 </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4064136929"/>
                  </a:ext>
                </a:extLst>
              </a:tr>
              <a:tr h="111649">
                <a:tc>
                  <a:txBody>
                    <a:bodyPr/>
                    <a:lstStyle/>
                    <a:p>
                      <a:pPr>
                        <a:spcAft>
                          <a:spcPts val="0"/>
                        </a:spcAft>
                      </a:pPr>
                      <a:r>
                        <a:rPr lang="ru-RU" sz="1000">
                          <a:effectLst/>
                        </a:rPr>
                        <a:t>TOTAL</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 </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21,317</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22,451</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23,127</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23,800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a:effectLst/>
                        </a:rPr>
                        <a:t>24,560</a:t>
                      </a:r>
                      <a:endParaRPr lang="ru-RU" sz="1000">
                        <a:effectLst/>
                        <a:latin typeface="Times New Roman" panose="02020603050405020304" pitchFamily="18" charset="0"/>
                        <a:ea typeface="Times New Roman" panose="02020603050405020304" pitchFamily="18" charset="0"/>
                      </a:endParaRPr>
                    </a:p>
                  </a:txBody>
                  <a:tcPr marL="14264" marR="14264" marT="5656" marB="5656" anchor="ctr"/>
                </a:tc>
                <a:tc>
                  <a:txBody>
                    <a:bodyPr/>
                    <a:lstStyle/>
                    <a:p>
                      <a:pPr>
                        <a:spcAft>
                          <a:spcPts val="0"/>
                        </a:spcAft>
                      </a:pPr>
                      <a:r>
                        <a:rPr lang="ru-RU" sz="1000" dirty="0">
                          <a:effectLst/>
                        </a:rPr>
                        <a:t> </a:t>
                      </a:r>
                      <a:endParaRPr lang="ru-RU" sz="1000" dirty="0">
                        <a:effectLst/>
                        <a:latin typeface="Times New Roman" panose="02020603050405020304" pitchFamily="18" charset="0"/>
                        <a:ea typeface="Times New Roman" panose="02020603050405020304" pitchFamily="18" charset="0"/>
                      </a:endParaRPr>
                    </a:p>
                  </a:txBody>
                  <a:tcPr marL="14264" marR="14264" marT="5656" marB="5656" anchor="ctr"/>
                </a:tc>
                <a:extLst>
                  <a:ext uri="{0D108BD9-81ED-4DB2-BD59-A6C34878D82A}">
                    <a16:rowId xmlns:a16="http://schemas.microsoft.com/office/drawing/2014/main" val="2374441627"/>
                  </a:ext>
                </a:extLst>
              </a:tr>
            </a:tbl>
          </a:graphicData>
        </a:graphic>
      </p:graphicFrame>
    </p:spTree>
    <p:extLst>
      <p:ext uri="{BB962C8B-B14F-4D97-AF65-F5344CB8AC3E}">
        <p14:creationId xmlns:p14="http://schemas.microsoft.com/office/powerpoint/2010/main" val="3525619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6185" y="589797"/>
            <a:ext cx="11945815" cy="5232202"/>
          </a:xfrm>
          <a:prstGeom prst="rect">
            <a:avLst/>
          </a:prstGeom>
        </p:spPr>
        <p:txBody>
          <a:bodyPr wrap="square">
            <a:spAutoFit/>
          </a:bodyPr>
          <a:lstStyle/>
          <a:p>
            <a:pPr>
              <a:spcBef>
                <a:spcPts val="1150"/>
              </a:spcBef>
              <a:spcAft>
                <a:spcPts val="575"/>
              </a:spcAft>
            </a:pPr>
            <a:r>
              <a:rPr lang="en-US" sz="2800" dirty="0" smtClean="0">
                <a:solidFill>
                  <a:srgbClr val="1E9DD8"/>
                </a:solidFill>
                <a:effectLst/>
                <a:latin typeface="Arial" panose="020B0604020202020204" pitchFamily="34" charset="0"/>
                <a:ea typeface="Times New Roman" panose="02020603050405020304" pitchFamily="18" charset="0"/>
              </a:rPr>
              <a:t>Acid production</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a:solidFill>
                  <a:srgbClr val="333333"/>
                </a:solidFill>
                <a:latin typeface="Arial" panose="020B0604020202020204" pitchFamily="34" charset="0"/>
                <a:ea typeface="Times New Roman" panose="02020603050405020304" pitchFamily="18" charset="0"/>
              </a:rPr>
              <a:t>ISL uranium production in Kazakhstan requires large quantities of </a:t>
            </a:r>
            <a:r>
              <a:rPr lang="en-US" b="1" dirty="0">
                <a:solidFill>
                  <a:srgbClr val="333333"/>
                </a:solidFill>
                <a:latin typeface="Arial" panose="020B0604020202020204" pitchFamily="34" charset="0"/>
                <a:ea typeface="Times New Roman" panose="02020603050405020304" pitchFamily="18" charset="0"/>
              </a:rPr>
              <a:t>sulfuric acid</a:t>
            </a:r>
            <a:r>
              <a:rPr lang="en-US" dirty="0">
                <a:solidFill>
                  <a:srgbClr val="333333"/>
                </a:solidFill>
                <a:latin typeface="Arial" panose="020B0604020202020204" pitchFamily="34" charset="0"/>
                <a:ea typeface="Times New Roman" panose="02020603050405020304" pitchFamily="18" charset="0"/>
              </a:rPr>
              <a:t>*, about 1.5 million </a:t>
            </a:r>
            <a:r>
              <a:rPr lang="en-US" dirty="0" err="1">
                <a:solidFill>
                  <a:srgbClr val="333333"/>
                </a:solidFill>
                <a:latin typeface="Arial" panose="020B0604020202020204" pitchFamily="34" charset="0"/>
                <a:ea typeface="Times New Roman" panose="02020603050405020304" pitchFamily="18" charset="0"/>
              </a:rPr>
              <a:t>tonnes</a:t>
            </a:r>
            <a:r>
              <a:rPr lang="en-US" dirty="0">
                <a:solidFill>
                  <a:srgbClr val="333333"/>
                </a:solidFill>
                <a:latin typeface="Arial" panose="020B0604020202020204" pitchFamily="34" charset="0"/>
                <a:ea typeface="Times New Roman" panose="02020603050405020304" pitchFamily="18" charset="0"/>
              </a:rPr>
              <a:t> per year (according to Argus Media), due to relatively high levels of carbonate in the orebodies. A fire at a sulfuric acid production plant in 2007 led to shortages, and due to the delayed start-up of a new plant, rationing continued until mid-2008. Extra supplies were sought from Uzbekistan and Russia, but uranium production well into 2009 was affected. Uranium One revised its 2008 production downwards by 1080 </a:t>
            </a:r>
            <a:r>
              <a:rPr lang="en-US" dirty="0" err="1">
                <a:solidFill>
                  <a:srgbClr val="333333"/>
                </a:solidFill>
                <a:latin typeface="Arial" panose="020B0604020202020204" pitchFamily="34" charset="0"/>
                <a:ea typeface="Times New Roman" panose="02020603050405020304" pitchFamily="18" charset="0"/>
              </a:rPr>
              <a:t>tU</a:t>
            </a:r>
            <a:r>
              <a:rPr lang="en-US" dirty="0">
                <a:solidFill>
                  <a:srgbClr val="333333"/>
                </a:solidFill>
                <a:latin typeface="Arial" panose="020B0604020202020204" pitchFamily="34" charset="0"/>
                <a:ea typeface="Times New Roman" panose="02020603050405020304" pitchFamily="18" charset="0"/>
              </a:rPr>
              <a:t>, which it said was "primarily due to the acid shortage" for its South </a:t>
            </a:r>
            <a:r>
              <a:rPr lang="en-US" dirty="0" err="1">
                <a:solidFill>
                  <a:srgbClr val="333333"/>
                </a:solidFill>
                <a:latin typeface="Arial" panose="020B0604020202020204" pitchFamily="34" charset="0"/>
                <a:ea typeface="Times New Roman" panose="02020603050405020304" pitchFamily="18" charset="0"/>
              </a:rPr>
              <a:t>Inkai</a:t>
            </a:r>
            <a:r>
              <a:rPr lang="en-US" dirty="0">
                <a:solidFill>
                  <a:srgbClr val="333333"/>
                </a:solidFill>
                <a:latin typeface="Arial" panose="020B0604020202020204" pitchFamily="34" charset="0"/>
                <a:ea typeface="Times New Roman" panose="02020603050405020304" pitchFamily="18" charset="0"/>
              </a:rPr>
              <a:t> and </a:t>
            </a:r>
            <a:r>
              <a:rPr lang="en-US" dirty="0" err="1">
                <a:solidFill>
                  <a:srgbClr val="333333"/>
                </a:solidFill>
                <a:latin typeface="Arial" panose="020B0604020202020204" pitchFamily="34" charset="0"/>
                <a:ea typeface="Times New Roman" panose="02020603050405020304" pitchFamily="18" charset="0"/>
              </a:rPr>
              <a:t>Kharasan</a:t>
            </a:r>
            <a:r>
              <a:rPr lang="en-US" dirty="0">
                <a:solidFill>
                  <a:srgbClr val="333333"/>
                </a:solidFill>
                <a:latin typeface="Arial" panose="020B0604020202020204" pitchFamily="34" charset="0"/>
                <a:ea typeface="Times New Roman" panose="02020603050405020304" pitchFamily="18" charset="0"/>
              </a:rPr>
              <a:t> 1 projects (70% and 30% owned respectively) which were just starting up. In August 2009 Cameco reported that production at </a:t>
            </a:r>
            <a:r>
              <a:rPr lang="en-US" dirty="0" err="1">
                <a:solidFill>
                  <a:srgbClr val="333333"/>
                </a:solidFill>
                <a:latin typeface="Arial" panose="020B0604020202020204" pitchFamily="34" charset="0"/>
                <a:ea typeface="Times New Roman" panose="02020603050405020304" pitchFamily="18" charset="0"/>
              </a:rPr>
              <a:t>Inkai</a:t>
            </a:r>
            <a:r>
              <a:rPr lang="en-US" dirty="0">
                <a:solidFill>
                  <a:srgbClr val="333333"/>
                </a:solidFill>
                <a:latin typeface="Arial" panose="020B0604020202020204" pitchFamily="34" charset="0"/>
                <a:ea typeface="Times New Roman" panose="02020603050405020304" pitchFamily="18" charset="0"/>
              </a:rPr>
              <a:t> would remain constrained through 2009 due to acid shortage.</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sz="1600" dirty="0" smtClean="0">
                <a:solidFill>
                  <a:srgbClr val="333333"/>
                </a:solidFill>
                <a:effectLst/>
                <a:latin typeface="Arial" panose="020B0604020202020204" pitchFamily="34" charset="0"/>
                <a:ea typeface="Times New Roman" panose="02020603050405020304" pitchFamily="18" charset="0"/>
              </a:rPr>
              <a:t>* </a:t>
            </a:r>
            <a:r>
              <a:rPr lang="en-US" sz="800" dirty="0" smtClean="0">
                <a:solidFill>
                  <a:srgbClr val="333333"/>
                </a:solidFill>
                <a:effectLst/>
                <a:latin typeface="Arial" panose="020B0604020202020204" pitchFamily="34" charset="0"/>
                <a:ea typeface="Times New Roman" panose="02020603050405020304" pitchFamily="18" charset="0"/>
              </a:rPr>
              <a:t>70-80 kg acid/</a:t>
            </a:r>
            <a:r>
              <a:rPr lang="en-US" sz="800" dirty="0" err="1" smtClean="0">
                <a:solidFill>
                  <a:srgbClr val="333333"/>
                </a:solidFill>
                <a:effectLst/>
                <a:latin typeface="Arial" panose="020B0604020202020204" pitchFamily="34" charset="0"/>
                <a:ea typeface="Times New Roman" panose="02020603050405020304" pitchFamily="18" charset="0"/>
              </a:rPr>
              <a:t>kgU</a:t>
            </a:r>
            <a:r>
              <a:rPr lang="en-US" sz="800" dirty="0" smtClean="0">
                <a:solidFill>
                  <a:srgbClr val="333333"/>
                </a:solidFill>
                <a:effectLst/>
                <a:latin typeface="Arial" panose="020B0604020202020204" pitchFamily="34" charset="0"/>
                <a:ea typeface="Times New Roman" panose="02020603050405020304" pitchFamily="18" charset="0"/>
              </a:rPr>
              <a:t> (comprising 15-20% of the operating expense), compared with Beverley and Four Mile in Australia at around 3 kg/</a:t>
            </a:r>
            <a:r>
              <a:rPr lang="en-US" sz="800" dirty="0" err="1" smtClean="0">
                <a:solidFill>
                  <a:srgbClr val="333333"/>
                </a:solidFill>
                <a:effectLst/>
                <a:latin typeface="Arial" panose="020B0604020202020204" pitchFamily="34" charset="0"/>
                <a:ea typeface="Times New Roman" panose="02020603050405020304" pitchFamily="18" charset="0"/>
              </a:rPr>
              <a:t>kgU</a:t>
            </a:r>
            <a:r>
              <a:rPr lang="en-US" sz="800" dirty="0" smtClean="0">
                <a:solidFill>
                  <a:srgbClr val="333333"/>
                </a:solidFill>
                <a:effectLst/>
                <a:latin typeface="Arial" panose="020B0604020202020204" pitchFamily="34" charset="0"/>
                <a:ea typeface="Times New Roman" panose="02020603050405020304" pitchFamily="18" charset="0"/>
              </a:rPr>
              <a:t>.</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a:solidFill>
                  <a:srgbClr val="333333"/>
                </a:solidFill>
                <a:latin typeface="Arial" panose="020B0604020202020204" pitchFamily="34" charset="0"/>
                <a:ea typeface="Times New Roman" panose="02020603050405020304" pitchFamily="18" charset="0"/>
              </a:rPr>
              <a:t>At Balkhash a 1.2 million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Canadian acid plant feeding from the </a:t>
            </a:r>
            <a:r>
              <a:rPr lang="en-US" dirty="0" err="1">
                <a:solidFill>
                  <a:srgbClr val="333333"/>
                </a:solidFill>
                <a:latin typeface="Arial" panose="020B0604020202020204" pitchFamily="34" charset="0"/>
                <a:ea typeface="Times New Roman" panose="02020603050405020304" pitchFamily="18" charset="0"/>
              </a:rPr>
              <a:t>Kazakhmys</a:t>
            </a:r>
            <a:r>
              <a:rPr lang="en-US" dirty="0">
                <a:solidFill>
                  <a:srgbClr val="333333"/>
                </a:solidFill>
                <a:latin typeface="Arial" panose="020B0604020202020204" pitchFamily="34" charset="0"/>
                <a:ea typeface="Times New Roman" panose="02020603050405020304" pitchFamily="18" charset="0"/>
              </a:rPr>
              <a:t> Corporation copper smelter started production at the end of June 2008, financed by an EBRD loan to abate sulfur dioxide emissions from copper smelting. Another </a:t>
            </a:r>
            <a:r>
              <a:rPr lang="en-US" dirty="0" err="1">
                <a:solidFill>
                  <a:srgbClr val="333333"/>
                </a:solidFill>
                <a:latin typeface="Arial" panose="020B0604020202020204" pitchFamily="34" charset="0"/>
                <a:ea typeface="Times New Roman" panose="02020603050405020304" pitchFamily="18" charset="0"/>
              </a:rPr>
              <a:t>Kazakhmys</a:t>
            </a:r>
            <a:r>
              <a:rPr lang="en-US" dirty="0">
                <a:solidFill>
                  <a:srgbClr val="333333"/>
                </a:solidFill>
                <a:latin typeface="Arial" panose="020B0604020202020204" pitchFamily="34" charset="0"/>
                <a:ea typeface="Times New Roman" panose="02020603050405020304" pitchFamily="18" charset="0"/>
              </a:rPr>
              <a:t> metallurgical acid plant is at </a:t>
            </a:r>
            <a:r>
              <a:rPr lang="en-US" dirty="0" err="1">
                <a:solidFill>
                  <a:srgbClr val="333333"/>
                </a:solidFill>
                <a:latin typeface="Arial" panose="020B0604020202020204" pitchFamily="34" charset="0"/>
                <a:ea typeface="Times New Roman" panose="02020603050405020304" pitchFamily="18" charset="0"/>
              </a:rPr>
              <a:t>Zhezkazgan</a:t>
            </a:r>
            <a:r>
              <a:rPr lang="en-US" dirty="0">
                <a:solidFill>
                  <a:srgbClr val="333333"/>
                </a:solidFill>
                <a:latin typeface="Arial" panose="020B0604020202020204" pitchFamily="34" charset="0"/>
                <a:ea typeface="Times New Roman" panose="02020603050405020304" pitchFamily="18" charset="0"/>
              </a:rPr>
              <a:t>, with unknown capacity and old plant may not be operational.</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a:solidFill>
                  <a:srgbClr val="333333"/>
                </a:solidFill>
                <a:latin typeface="Arial" panose="020B0604020202020204" pitchFamily="34" charset="0"/>
                <a:ea typeface="Times New Roman" panose="02020603050405020304" pitchFamily="18" charset="0"/>
              </a:rPr>
              <a:t>A 180,000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Italian-built acid plant at the </a:t>
            </a:r>
            <a:r>
              <a:rPr lang="en-US" dirty="0" err="1">
                <a:solidFill>
                  <a:srgbClr val="333333"/>
                </a:solidFill>
                <a:latin typeface="Arial" panose="020B0604020202020204" pitchFamily="34" charset="0"/>
                <a:ea typeface="Times New Roman" panose="02020603050405020304" pitchFamily="18" charset="0"/>
              </a:rPr>
              <a:t>Stepnogorsk</a:t>
            </a:r>
            <a:r>
              <a:rPr lang="en-US" dirty="0">
                <a:solidFill>
                  <a:srgbClr val="333333"/>
                </a:solidFill>
                <a:latin typeface="Arial" panose="020B0604020202020204" pitchFamily="34" charset="0"/>
                <a:ea typeface="Times New Roman" panose="02020603050405020304" pitchFamily="18" charset="0"/>
              </a:rPr>
              <a:t> Mining and Chemical Combine costing $74 million was commissioned in 2015 to serve ISL mining. A 360,000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acid plant at </a:t>
            </a:r>
            <a:r>
              <a:rPr lang="en-US" dirty="0" err="1">
                <a:solidFill>
                  <a:srgbClr val="333333"/>
                </a:solidFill>
                <a:latin typeface="Arial" panose="020B0604020202020204" pitchFamily="34" charset="0"/>
                <a:ea typeface="Times New Roman" panose="02020603050405020304" pitchFamily="18" charset="0"/>
              </a:rPr>
              <a:t>Stepnogorsk</a:t>
            </a:r>
            <a:r>
              <a:rPr lang="en-US" dirty="0">
                <a:solidFill>
                  <a:srgbClr val="333333"/>
                </a:solidFill>
                <a:latin typeface="Arial" panose="020B0604020202020204" pitchFamily="34" charset="0"/>
                <a:ea typeface="Times New Roman" panose="02020603050405020304" pitchFamily="18" charset="0"/>
              </a:rPr>
              <a:t> started in 2008 but has apparently been shut down for environmental reasons</a:t>
            </a:r>
            <a:r>
              <a:rPr lang="en-US" dirty="0" smtClean="0">
                <a:solidFill>
                  <a:srgbClr val="333333"/>
                </a:solidFill>
                <a:latin typeface="Arial" panose="020B0604020202020204" pitchFamily="34" charset="0"/>
                <a:ea typeface="Times New Roman" panose="02020603050405020304" pitchFamily="18" charset="0"/>
              </a:rPr>
              <a:t>.</a:t>
            </a:r>
            <a:endParaRPr lang="ru-RU" sz="32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47309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1264534" cy="5451231"/>
          </a:xfrm>
        </p:spPr>
        <p:txBody>
          <a:bodyPr>
            <a:normAutofit fontScale="92500" lnSpcReduction="20000"/>
          </a:bodyPr>
          <a:lstStyle/>
          <a:p>
            <a:pPr>
              <a:spcAft>
                <a:spcPts val="575"/>
              </a:spcAft>
            </a:pPr>
            <a:r>
              <a:rPr lang="en-US" dirty="0">
                <a:solidFill>
                  <a:srgbClr val="333333"/>
                </a:solidFill>
                <a:latin typeface="Arial" panose="020B0604020202020204" pitchFamily="34" charset="0"/>
                <a:ea typeface="Times New Roman" panose="02020603050405020304" pitchFamily="18" charset="0"/>
              </a:rPr>
              <a:t>Another new acid plant of 500,000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capacity, was commissioned in December 2011 at </a:t>
            </a:r>
            <a:r>
              <a:rPr lang="en-US" dirty="0" err="1">
                <a:solidFill>
                  <a:srgbClr val="333333"/>
                </a:solidFill>
                <a:latin typeface="Arial" panose="020B0604020202020204" pitchFamily="34" charset="0"/>
                <a:ea typeface="Times New Roman" panose="02020603050405020304" pitchFamily="18" charset="0"/>
              </a:rPr>
              <a:t>Zhanakorgan</a:t>
            </a:r>
            <a:r>
              <a:rPr lang="en-US" dirty="0">
                <a:solidFill>
                  <a:srgbClr val="333333"/>
                </a:solidFill>
                <a:latin typeface="Arial" panose="020B0604020202020204" pitchFamily="34" charset="0"/>
                <a:ea typeface="Times New Roman" panose="02020603050405020304" pitchFamily="18" charset="0"/>
              </a:rPr>
              <a:t>, next to the </a:t>
            </a:r>
            <a:r>
              <a:rPr lang="en-US" dirty="0" err="1">
                <a:solidFill>
                  <a:srgbClr val="333333"/>
                </a:solidFill>
                <a:latin typeface="Arial" panose="020B0604020202020204" pitchFamily="34" charset="0"/>
                <a:ea typeface="Times New Roman" panose="02020603050405020304" pitchFamily="18" charset="0"/>
              </a:rPr>
              <a:t>Kharasan</a:t>
            </a:r>
            <a:r>
              <a:rPr lang="en-US" dirty="0">
                <a:solidFill>
                  <a:srgbClr val="333333"/>
                </a:solidFill>
                <a:latin typeface="Arial" panose="020B0604020202020204" pitchFamily="34" charset="0"/>
                <a:ea typeface="Times New Roman" panose="02020603050405020304" pitchFamily="18" charset="0"/>
              </a:rPr>
              <a:t> mines in the Western (#6) mining group or </a:t>
            </a:r>
            <a:r>
              <a:rPr lang="en-US" dirty="0" err="1">
                <a:solidFill>
                  <a:srgbClr val="333333"/>
                </a:solidFill>
                <a:latin typeface="Arial" panose="020B0604020202020204" pitchFamily="34" charset="0"/>
                <a:ea typeface="Times New Roman" panose="02020603050405020304" pitchFamily="18" charset="0"/>
              </a:rPr>
              <a:t>Kyzlorda</a:t>
            </a:r>
            <a:r>
              <a:rPr lang="en-US" dirty="0">
                <a:solidFill>
                  <a:srgbClr val="333333"/>
                </a:solidFill>
                <a:latin typeface="Arial" panose="020B0604020202020204" pitchFamily="34" charset="0"/>
                <a:ea typeface="Times New Roman" panose="02020603050405020304" pitchFamily="18" charset="0"/>
              </a:rPr>
              <a:t> region, to serve those mines from 2011, reaching design capacity in 2012. In 2013 it produced 356,600 t of acid and 16.9 MWh of power. At full capacity it burns 170,000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of solid sulfur derived from oil and gas production by </a:t>
            </a:r>
            <a:r>
              <a:rPr lang="en-US" dirty="0" err="1">
                <a:solidFill>
                  <a:srgbClr val="333333"/>
                </a:solidFill>
                <a:latin typeface="Arial" panose="020B0604020202020204" pitchFamily="34" charset="0"/>
                <a:ea typeface="Times New Roman" panose="02020603050405020304" pitchFamily="18" charset="0"/>
              </a:rPr>
              <a:t>Tengizhevroil</a:t>
            </a:r>
            <a:r>
              <a:rPr lang="en-US" dirty="0">
                <a:solidFill>
                  <a:srgbClr val="333333"/>
                </a:solidFill>
                <a:latin typeface="Arial" panose="020B0604020202020204" pitchFamily="34" charset="0"/>
                <a:ea typeface="Times New Roman" panose="02020603050405020304" pitchFamily="18" charset="0"/>
              </a:rPr>
              <a:t> in western Kazakhstan. This is the SKZ-U LLP/SAP-U* joint venture, with </a:t>
            </a: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(49%), Japanese interests (32%) and Uranium One (19%). It is a US$ 216 million project, and supplies all the Western region mines: </a:t>
            </a:r>
            <a:r>
              <a:rPr lang="en-US" dirty="0" err="1">
                <a:solidFill>
                  <a:srgbClr val="333333"/>
                </a:solidFill>
                <a:latin typeface="Arial" panose="020B0604020202020204" pitchFamily="34" charset="0"/>
                <a:ea typeface="Times New Roman" panose="02020603050405020304" pitchFamily="18" charset="0"/>
              </a:rPr>
              <a:t>Kharasan</a:t>
            </a:r>
            <a:r>
              <a:rPr lang="en-US" dirty="0">
                <a:solidFill>
                  <a:srgbClr val="333333"/>
                </a:solidFill>
                <a:latin typeface="Arial" panose="020B0604020202020204" pitchFamily="34" charset="0"/>
                <a:ea typeface="Times New Roman" panose="02020603050405020304" pitchFamily="18" charset="0"/>
              </a:rPr>
              <a:t>, </a:t>
            </a:r>
            <a:r>
              <a:rPr lang="en-US" dirty="0" err="1">
                <a:solidFill>
                  <a:srgbClr val="333333"/>
                </a:solidFill>
                <a:latin typeface="Arial" panose="020B0604020202020204" pitchFamily="34" charset="0"/>
                <a:ea typeface="Times New Roman" panose="02020603050405020304" pitchFamily="18" charset="0"/>
              </a:rPr>
              <a:t>Irkol</a:t>
            </a:r>
            <a:r>
              <a:rPr lang="en-US" dirty="0">
                <a:solidFill>
                  <a:srgbClr val="333333"/>
                </a:solidFill>
                <a:latin typeface="Arial" panose="020B0604020202020204" pitchFamily="34" charset="0"/>
                <a:ea typeface="Times New Roman" panose="02020603050405020304" pitchFamily="18" charset="0"/>
              </a:rPr>
              <a:t> and </a:t>
            </a:r>
            <a:r>
              <a:rPr lang="en-US" dirty="0" err="1">
                <a:solidFill>
                  <a:srgbClr val="333333"/>
                </a:solidFill>
                <a:latin typeface="Arial" panose="020B0604020202020204" pitchFamily="34" charset="0"/>
                <a:ea typeface="Times New Roman" panose="02020603050405020304" pitchFamily="18" charset="0"/>
              </a:rPr>
              <a:t>Karamurun</a:t>
            </a:r>
            <a:r>
              <a:rPr lang="en-US" dirty="0">
                <a:solidFill>
                  <a:srgbClr val="333333"/>
                </a:solidFill>
                <a:latin typeface="Arial" panose="020B0604020202020204" pitchFamily="34" charset="0"/>
                <a:ea typeface="Times New Roman" panose="02020603050405020304" pitchFamily="18" charset="0"/>
              </a:rPr>
              <a:t>.</a:t>
            </a:r>
            <a:endParaRPr lang="ru-RU" sz="3600" dirty="0">
              <a:latin typeface="Times New Roman" panose="02020603050405020304" pitchFamily="18" charset="0"/>
              <a:ea typeface="Times New Roman" panose="02020603050405020304" pitchFamily="18" charset="0"/>
            </a:endParaRPr>
          </a:p>
          <a:p>
            <a:pPr>
              <a:spcAft>
                <a:spcPts val="575"/>
              </a:spcAft>
            </a:pPr>
            <a:r>
              <a:rPr lang="en-US" sz="1800" dirty="0">
                <a:solidFill>
                  <a:srgbClr val="333333"/>
                </a:solidFill>
                <a:latin typeface="Arial" panose="020B0604020202020204" pitchFamily="34" charset="0"/>
                <a:ea typeface="Times New Roman" panose="02020603050405020304" pitchFamily="18" charset="0"/>
              </a:rPr>
              <a:t>* Construction of the plant was being carried out by SKZ-U LLP joint venture, in which </a:t>
            </a:r>
            <a:r>
              <a:rPr lang="en-US" sz="1800" dirty="0" err="1">
                <a:solidFill>
                  <a:srgbClr val="333333"/>
                </a:solidFill>
                <a:latin typeface="Arial" panose="020B0604020202020204" pitchFamily="34" charset="0"/>
                <a:ea typeface="Times New Roman" panose="02020603050405020304" pitchFamily="18" charset="0"/>
              </a:rPr>
              <a:t>Baiken</a:t>
            </a:r>
            <a:r>
              <a:rPr lang="en-US" sz="1800" dirty="0">
                <a:solidFill>
                  <a:srgbClr val="333333"/>
                </a:solidFill>
                <a:latin typeface="Arial" panose="020B0604020202020204" pitchFamily="34" charset="0"/>
                <a:ea typeface="Times New Roman" panose="02020603050405020304" pitchFamily="18" charset="0"/>
              </a:rPr>
              <a:t>-U LLP (40%) and </a:t>
            </a:r>
            <a:r>
              <a:rPr lang="en-US" sz="1800" dirty="0" err="1">
                <a:solidFill>
                  <a:srgbClr val="333333"/>
                </a:solidFill>
                <a:latin typeface="Arial" panose="020B0604020202020204" pitchFamily="34" charset="0"/>
                <a:ea typeface="Times New Roman" panose="02020603050405020304" pitchFamily="18" charset="0"/>
              </a:rPr>
              <a:t>Kyzylkum</a:t>
            </a:r>
            <a:r>
              <a:rPr lang="en-US" sz="1800" dirty="0">
                <a:solidFill>
                  <a:srgbClr val="333333"/>
                </a:solidFill>
                <a:latin typeface="Arial" panose="020B0604020202020204" pitchFamily="34" charset="0"/>
                <a:ea typeface="Times New Roman" panose="02020603050405020304" pitchFamily="18" charset="0"/>
              </a:rPr>
              <a:t> LLP (60%) are the stakeholders. Uranium One declares a 19% "joint control interest" in SKZ-U from 2009.</a:t>
            </a:r>
            <a:endParaRPr lang="ru-RU" sz="3600" dirty="0">
              <a:latin typeface="Times New Roman" panose="02020603050405020304" pitchFamily="18" charset="0"/>
              <a:ea typeface="Times New Roman" panose="02020603050405020304" pitchFamily="18" charset="0"/>
            </a:endParaRPr>
          </a:p>
          <a:p>
            <a:pPr>
              <a:spcAft>
                <a:spcPts val="575"/>
              </a:spcAft>
            </a:pPr>
            <a:r>
              <a:rPr lang="en-US" dirty="0" err="1">
                <a:solidFill>
                  <a:srgbClr val="333333"/>
                </a:solidFill>
                <a:latin typeface="Arial" panose="020B0604020202020204" pitchFamily="34" charset="0"/>
                <a:ea typeface="Times New Roman" panose="02020603050405020304" pitchFamily="18" charset="0"/>
              </a:rPr>
              <a:t>KazZinc</a:t>
            </a:r>
            <a:r>
              <a:rPr lang="en-US" dirty="0">
                <a:solidFill>
                  <a:srgbClr val="333333"/>
                </a:solidFill>
                <a:latin typeface="Arial" panose="020B0604020202020204" pitchFamily="34" charset="0"/>
                <a:ea typeface="Times New Roman" panose="02020603050405020304" pitchFamily="18" charset="0"/>
              </a:rPr>
              <a:t> has a 320,000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metallurgical acid plant operating since 2004 at Ust-Kamenogorsk Metallurgical Complex, taking gas from a zinc roaster and lead smelter, and another of unknown capacity operating there since 2011, taking gas from an </a:t>
            </a:r>
            <a:r>
              <a:rPr lang="en-US" dirty="0" err="1">
                <a:solidFill>
                  <a:srgbClr val="333333"/>
                </a:solidFill>
                <a:latin typeface="Arial" panose="020B0604020202020204" pitchFamily="34" charset="0"/>
                <a:ea typeface="Times New Roman" panose="02020603050405020304" pitchFamily="18" charset="0"/>
              </a:rPr>
              <a:t>IsaSmelt</a:t>
            </a:r>
            <a:r>
              <a:rPr lang="en-US" dirty="0">
                <a:solidFill>
                  <a:srgbClr val="333333"/>
                </a:solidFill>
                <a:latin typeface="Arial" panose="020B0604020202020204" pitchFamily="34" charset="0"/>
                <a:ea typeface="Times New Roman" panose="02020603050405020304" pitchFamily="18" charset="0"/>
              </a:rPr>
              <a:t> lead furnace. Both are primarily to abate sulfur dioxide emissions from smelting.</a:t>
            </a:r>
            <a:endParaRPr lang="ru-RU" sz="3600" dirty="0">
              <a:latin typeface="Times New Roman" panose="02020603050405020304" pitchFamily="18" charset="0"/>
              <a:ea typeface="Times New Roman" panose="02020603050405020304" pitchFamily="18" charset="0"/>
            </a:endParaRPr>
          </a:p>
          <a:p>
            <a:pPr>
              <a:spcAft>
                <a:spcPts val="575"/>
              </a:spcAft>
            </a:pPr>
            <a:r>
              <a:rPr lang="en-US" dirty="0">
                <a:solidFill>
                  <a:srgbClr val="333333"/>
                </a:solidFill>
                <a:latin typeface="Arial" panose="020B0604020202020204" pitchFamily="34" charset="0"/>
                <a:ea typeface="Times New Roman" panose="02020603050405020304" pitchFamily="18" charset="0"/>
              </a:rPr>
              <a:t>A further acid plant of 180,000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capacity is planned in connection with the Pavlodar Oil Refinery in northeast Kazakhstan, using 60,000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of sulfur from the refinery.</a:t>
            </a:r>
            <a:endParaRPr lang="ru-RU" sz="3600" dirty="0">
              <a:latin typeface="Times New Roman" panose="02020603050405020304" pitchFamily="18" charset="0"/>
              <a:ea typeface="Times New Roman" panose="02020603050405020304" pitchFamily="18" charset="0"/>
            </a:endParaRPr>
          </a:p>
          <a:p>
            <a:pPr>
              <a:spcAft>
                <a:spcPts val="575"/>
              </a:spcAft>
            </a:pPr>
            <a:r>
              <a:rPr lang="en-US" dirty="0">
                <a:solidFill>
                  <a:srgbClr val="333333"/>
                </a:solidFill>
                <a:latin typeface="Arial" panose="020B0604020202020204" pitchFamily="34" charset="0"/>
                <a:ea typeface="Times New Roman" panose="02020603050405020304" pitchFamily="18" charset="0"/>
              </a:rPr>
              <a:t>In 2009 </a:t>
            </a: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with other mining companies and two acid producers, </a:t>
            </a:r>
            <a:r>
              <a:rPr lang="en-US" dirty="0" err="1">
                <a:solidFill>
                  <a:srgbClr val="333333"/>
                </a:solidFill>
                <a:latin typeface="Arial" panose="020B0604020202020204" pitchFamily="34" charset="0"/>
                <a:ea typeface="Times New Roman" panose="02020603050405020304" pitchFamily="18" charset="0"/>
              </a:rPr>
              <a:t>KazZinc</a:t>
            </a:r>
            <a:r>
              <a:rPr lang="en-US" dirty="0">
                <a:solidFill>
                  <a:srgbClr val="333333"/>
                </a:solidFill>
                <a:latin typeface="Arial" panose="020B0604020202020204" pitchFamily="34" charset="0"/>
                <a:ea typeface="Times New Roman" panose="02020603050405020304" pitchFamily="18" charset="0"/>
              </a:rPr>
              <a:t> JSC and </a:t>
            </a:r>
            <a:r>
              <a:rPr lang="en-US" dirty="0" err="1">
                <a:solidFill>
                  <a:srgbClr val="333333"/>
                </a:solidFill>
                <a:latin typeface="Arial" panose="020B0604020202020204" pitchFamily="34" charset="0"/>
                <a:ea typeface="Times New Roman" panose="02020603050405020304" pitchFamily="18" charset="0"/>
              </a:rPr>
              <a:t>Kazakhmys</a:t>
            </a:r>
            <a:r>
              <a:rPr lang="en-US" dirty="0">
                <a:solidFill>
                  <a:srgbClr val="333333"/>
                </a:solidFill>
                <a:latin typeface="Arial" panose="020B0604020202020204" pitchFamily="34" charset="0"/>
                <a:ea typeface="Times New Roman" panose="02020603050405020304" pitchFamily="18" charset="0"/>
              </a:rPr>
              <a:t>, set up a coordinating council to regulate acid supplies and infrastructure. Cameco reported that acid supply was adequate through 2010.</a:t>
            </a:r>
            <a:endParaRPr lang="ru-RU" sz="3600" dirty="0">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4011162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440685" y="430796"/>
            <a:ext cx="3117200" cy="369332"/>
          </a:xfrm>
          <a:prstGeom prst="rect">
            <a:avLst/>
          </a:prstGeom>
        </p:spPr>
        <p:txBody>
          <a:bodyPr wrap="none">
            <a:spAutoFit/>
          </a:bodyPr>
          <a:lstStyle/>
          <a:p>
            <a:pPr>
              <a:spcAft>
                <a:spcPts val="575"/>
              </a:spcAft>
            </a:pPr>
            <a:r>
              <a:rPr lang="en-US" b="1" dirty="0">
                <a:solidFill>
                  <a:srgbClr val="333333"/>
                </a:solidFill>
                <a:latin typeface="Arial" panose="020B0604020202020204" pitchFamily="34" charset="0"/>
                <a:ea typeface="Times New Roman" panose="02020603050405020304" pitchFamily="18" charset="0"/>
              </a:rPr>
              <a:t>Kazakh ISL uranium mines</a:t>
            </a:r>
            <a:endParaRPr lang="ru-RU" sz="3200" dirty="0">
              <a:effectLst/>
              <a:latin typeface="Times New Roman" panose="02020603050405020304" pitchFamily="18" charset="0"/>
              <a:ea typeface="Times New Roman" panose="02020603050405020304"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071527940"/>
              </p:ext>
            </p:extLst>
          </p:nvPr>
        </p:nvGraphicFramePr>
        <p:xfrm>
          <a:off x="1906344" y="1050668"/>
          <a:ext cx="8534400" cy="378651"/>
        </p:xfrm>
        <a:graphic>
          <a:graphicData uri="http://schemas.openxmlformats.org/drawingml/2006/table">
            <a:tbl>
              <a:tblPr firstRow="1" firstCol="1" bandRow="1">
                <a:tableStyleId>{5C22544A-7EE6-4342-B048-85BDC9FD1C3A}</a:tableStyleId>
              </a:tblPr>
              <a:tblGrid>
                <a:gridCol w="1422400">
                  <a:extLst>
                    <a:ext uri="{9D8B030D-6E8A-4147-A177-3AD203B41FA5}">
                      <a16:colId xmlns:a16="http://schemas.microsoft.com/office/drawing/2014/main" val="1026247502"/>
                    </a:ext>
                  </a:extLst>
                </a:gridCol>
                <a:gridCol w="1422400">
                  <a:extLst>
                    <a:ext uri="{9D8B030D-6E8A-4147-A177-3AD203B41FA5}">
                      <a16:colId xmlns:a16="http://schemas.microsoft.com/office/drawing/2014/main" val="3841197947"/>
                    </a:ext>
                  </a:extLst>
                </a:gridCol>
                <a:gridCol w="1422400">
                  <a:extLst>
                    <a:ext uri="{9D8B030D-6E8A-4147-A177-3AD203B41FA5}">
                      <a16:colId xmlns:a16="http://schemas.microsoft.com/office/drawing/2014/main" val="4070058322"/>
                    </a:ext>
                  </a:extLst>
                </a:gridCol>
                <a:gridCol w="1422400">
                  <a:extLst>
                    <a:ext uri="{9D8B030D-6E8A-4147-A177-3AD203B41FA5}">
                      <a16:colId xmlns:a16="http://schemas.microsoft.com/office/drawing/2014/main" val="2765842316"/>
                    </a:ext>
                  </a:extLst>
                </a:gridCol>
                <a:gridCol w="1422400">
                  <a:extLst>
                    <a:ext uri="{9D8B030D-6E8A-4147-A177-3AD203B41FA5}">
                      <a16:colId xmlns:a16="http://schemas.microsoft.com/office/drawing/2014/main" val="2275589040"/>
                    </a:ext>
                  </a:extLst>
                </a:gridCol>
                <a:gridCol w="1422400">
                  <a:extLst>
                    <a:ext uri="{9D8B030D-6E8A-4147-A177-3AD203B41FA5}">
                      <a16:colId xmlns:a16="http://schemas.microsoft.com/office/drawing/2014/main" val="3329436584"/>
                    </a:ext>
                  </a:extLst>
                </a:gridCol>
              </a:tblGrid>
              <a:tr h="0">
                <a:tc>
                  <a:txBody>
                    <a:bodyPr/>
                    <a:lstStyle/>
                    <a:p>
                      <a:pPr>
                        <a:lnSpc>
                          <a:spcPct val="107000"/>
                        </a:lnSpc>
                        <a:spcAft>
                          <a:spcPts val="800"/>
                        </a:spcAft>
                      </a:pPr>
                      <a:r>
                        <a:rPr lang="ru-RU" sz="1100">
                          <a:effectLst/>
                        </a:rPr>
                        <a:t>Region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14605" marB="14605" anchor="ctr"/>
                </a:tc>
                <a:tc>
                  <a:txBody>
                    <a:bodyPr/>
                    <a:lstStyle/>
                    <a:p>
                      <a:pPr>
                        <a:lnSpc>
                          <a:spcPct val="107000"/>
                        </a:lnSpc>
                        <a:spcAft>
                          <a:spcPts val="800"/>
                        </a:spcAft>
                      </a:pPr>
                      <a:r>
                        <a:rPr lang="ru-RU" sz="1100">
                          <a:effectLst/>
                        </a:rPr>
                        <a:t>ISL Mine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14605" marB="14605" anchor="ctr"/>
                </a:tc>
                <a:tc>
                  <a:txBody>
                    <a:bodyPr/>
                    <a:lstStyle/>
                    <a:p>
                      <a:pPr>
                        <a:lnSpc>
                          <a:spcPct val="107000"/>
                        </a:lnSpc>
                        <a:spcAft>
                          <a:spcPts val="800"/>
                        </a:spcAft>
                      </a:pPr>
                      <a:r>
                        <a:rPr lang="ru-RU" sz="1100">
                          <a:effectLst/>
                        </a:rPr>
                        <a:t>Resources</a:t>
                      </a:r>
                      <a:br>
                        <a:rPr lang="ru-RU" sz="1100">
                          <a:effectLst/>
                        </a:rPr>
                      </a:br>
                      <a:r>
                        <a:rPr lang="ru-RU" sz="1100">
                          <a:effectLst/>
                        </a:rPr>
                        <a:t>tU</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14605" marB="14605" anchor="ctr"/>
                </a:tc>
                <a:tc>
                  <a:txBody>
                    <a:bodyPr/>
                    <a:lstStyle/>
                    <a:p>
                      <a:pPr>
                        <a:lnSpc>
                          <a:spcPct val="107000"/>
                        </a:lnSpc>
                        <a:spcAft>
                          <a:spcPts val="800"/>
                        </a:spcAft>
                      </a:pPr>
                      <a:r>
                        <a:rPr lang="ru-RU" sz="1100">
                          <a:effectLst/>
                        </a:rPr>
                        <a:t>Operator</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14605" marB="14605" anchor="ctr"/>
                </a:tc>
                <a:tc>
                  <a:txBody>
                    <a:bodyPr/>
                    <a:lstStyle/>
                    <a:p>
                      <a:pPr>
                        <a:lnSpc>
                          <a:spcPct val="107000"/>
                        </a:lnSpc>
                        <a:spcAft>
                          <a:spcPts val="800"/>
                        </a:spcAft>
                      </a:pPr>
                      <a:r>
                        <a:rPr lang="en-US" sz="1100">
                          <a:effectLst/>
                        </a:rPr>
                        <a:t>Annual production</a:t>
                      </a:r>
                      <a:br>
                        <a:rPr lang="en-US" sz="1100">
                          <a:effectLst/>
                        </a:rPr>
                      </a:br>
                      <a:r>
                        <a:rPr lang="en-US" sz="1100">
                          <a:effectLst/>
                        </a:rPr>
                        <a:t>target tU/yr</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14605" marB="14605" anchor="ctr"/>
                </a:tc>
                <a:tc>
                  <a:txBody>
                    <a:bodyPr/>
                    <a:lstStyle/>
                    <a:p>
                      <a:pPr>
                        <a:lnSpc>
                          <a:spcPct val="107000"/>
                        </a:lnSpc>
                        <a:spcAft>
                          <a:spcPts val="800"/>
                        </a:spcAft>
                      </a:pPr>
                      <a:r>
                        <a:rPr lang="ru-RU" sz="1100" dirty="0" err="1">
                          <a:effectLst/>
                        </a:rPr>
                        <a:t>Start</a:t>
                      </a:r>
                      <a:r>
                        <a:rPr lang="ru-RU" sz="1100" dirty="0">
                          <a:effectLst/>
                        </a:rPr>
                        <a:t> production,</a:t>
                      </a:r>
                      <a:br>
                        <a:rPr lang="ru-RU" sz="1100" dirty="0">
                          <a:effectLst/>
                        </a:rPr>
                      </a:br>
                      <a:r>
                        <a:rPr lang="ru-RU" sz="1100" dirty="0" err="1">
                          <a:effectLst/>
                        </a:rPr>
                        <a:t>full</a:t>
                      </a:r>
                      <a:r>
                        <a:rPr lang="ru-RU" sz="1100" dirty="0">
                          <a:effectLst/>
                        </a:rPr>
                        <a:t> </a:t>
                      </a:r>
                      <a:r>
                        <a:rPr lang="ru-RU" sz="1100" dirty="0" err="1">
                          <a:effectLst/>
                        </a:rPr>
                        <a:t>prod'n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14605" marB="14605" anchor="ctr"/>
                </a:tc>
                <a:extLst>
                  <a:ext uri="{0D108BD9-81ED-4DB2-BD59-A6C34878D82A}">
                    <a16:rowId xmlns:a16="http://schemas.microsoft.com/office/drawing/2014/main" val="799199902"/>
                  </a:ext>
                </a:extLst>
              </a:tr>
            </a:tbl>
          </a:graphicData>
        </a:graphic>
      </p:graphicFrame>
    </p:spTree>
    <p:extLst>
      <p:ext uri="{BB962C8B-B14F-4D97-AF65-F5344CB8AC3E}">
        <p14:creationId xmlns:p14="http://schemas.microsoft.com/office/powerpoint/2010/main" val="2944861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90146" y="514410"/>
            <a:ext cx="11825654" cy="5309146"/>
          </a:xfrm>
          <a:prstGeom prst="rect">
            <a:avLst/>
          </a:prstGeom>
        </p:spPr>
        <p:txBody>
          <a:bodyPr wrap="square">
            <a:spAutoFit/>
          </a:bodyPr>
          <a:lstStyle/>
          <a:p>
            <a:pPr>
              <a:spcBef>
                <a:spcPts val="1150"/>
              </a:spcBef>
              <a:spcAft>
                <a:spcPts val="575"/>
              </a:spcAft>
            </a:pPr>
            <a:r>
              <a:rPr lang="ru-RU" sz="1400" dirty="0" err="1" smtClean="0">
                <a:solidFill>
                  <a:srgbClr val="1E9DD8"/>
                </a:solidFill>
                <a:effectLst/>
                <a:latin typeface="Arial" panose="020B0604020202020204" pitchFamily="34" charset="0"/>
                <a:ea typeface="Times New Roman" panose="02020603050405020304" pitchFamily="18" charset="0"/>
              </a:rPr>
              <a:t>The</a:t>
            </a:r>
            <a:r>
              <a:rPr lang="ru-RU" sz="1400" dirty="0" smtClean="0">
                <a:solidFill>
                  <a:srgbClr val="1E9DD8"/>
                </a:solidFill>
                <a:effectLst/>
                <a:latin typeface="Arial" panose="020B0604020202020204" pitchFamily="34" charset="0"/>
                <a:ea typeface="Times New Roman" panose="02020603050405020304" pitchFamily="18" charset="0"/>
              </a:rPr>
              <a:t> </a:t>
            </a:r>
            <a:r>
              <a:rPr lang="ru-RU" sz="1400" dirty="0" err="1" smtClean="0">
                <a:solidFill>
                  <a:srgbClr val="1E9DD8"/>
                </a:solidFill>
                <a:effectLst/>
                <a:latin typeface="Arial" panose="020B0604020202020204" pitchFamily="34" charset="0"/>
                <a:ea typeface="Times New Roman" panose="02020603050405020304" pitchFamily="18" charset="0"/>
              </a:rPr>
              <a:t>mines</a:t>
            </a:r>
            <a:r>
              <a:rPr lang="ru-RU" sz="1400" dirty="0" smtClean="0">
                <a:solidFill>
                  <a:srgbClr val="1E9DD8"/>
                </a:solidFill>
                <a:effectLst/>
                <a:latin typeface="Arial" panose="020B0604020202020204" pitchFamily="34" charset="0"/>
                <a:ea typeface="Times New Roman" panose="02020603050405020304" pitchFamily="18" charset="0"/>
              </a:rPr>
              <a:t> </a:t>
            </a:r>
            <a:r>
              <a:rPr lang="ru-RU" sz="1400" dirty="0" err="1" smtClean="0">
                <a:solidFill>
                  <a:srgbClr val="1E9DD8"/>
                </a:solidFill>
                <a:effectLst/>
                <a:latin typeface="Arial" panose="020B0604020202020204" pitchFamily="34" charset="0"/>
                <a:ea typeface="Times New Roman" panose="02020603050405020304" pitchFamily="18" charset="0"/>
              </a:rPr>
              <a:t>and</a:t>
            </a:r>
            <a:r>
              <a:rPr lang="ru-RU" sz="1400" dirty="0" smtClean="0">
                <a:solidFill>
                  <a:srgbClr val="1E9DD8"/>
                </a:solidFill>
                <a:effectLst/>
                <a:latin typeface="Arial" panose="020B0604020202020204" pitchFamily="34" charset="0"/>
                <a:ea typeface="Times New Roman" panose="02020603050405020304" pitchFamily="18" charset="0"/>
              </a:rPr>
              <a:t> </a:t>
            </a:r>
            <a:r>
              <a:rPr lang="ru-RU" sz="1400" dirty="0" err="1" smtClean="0">
                <a:solidFill>
                  <a:srgbClr val="1E9DD8"/>
                </a:solidFill>
                <a:effectLst/>
                <a:latin typeface="Arial" panose="020B0604020202020204" pitchFamily="34" charset="0"/>
                <a:ea typeface="Times New Roman" panose="02020603050405020304" pitchFamily="18" charset="0"/>
              </a:rPr>
              <a:t>regions</a:t>
            </a:r>
            <a:endParaRPr lang="ru-RU" sz="1400" dirty="0" smtClean="0">
              <a:effectLst/>
              <a:latin typeface="Times New Roman" panose="02020603050405020304" pitchFamily="18" charset="0"/>
              <a:ea typeface="Times New Roman" panose="02020603050405020304" pitchFamily="18" charset="0"/>
            </a:endParaRPr>
          </a:p>
          <a:p>
            <a:pPr>
              <a:spcBef>
                <a:spcPts val="1150"/>
              </a:spcBef>
              <a:spcAft>
                <a:spcPts val="575"/>
              </a:spcAft>
            </a:pPr>
            <a:r>
              <a:rPr lang="ru-RU" sz="1400" b="1" dirty="0" err="1" smtClean="0">
                <a:solidFill>
                  <a:srgbClr val="1E9DD8"/>
                </a:solidFill>
                <a:effectLst/>
                <a:latin typeface="Arial" panose="020B0604020202020204" pitchFamily="34" charset="0"/>
                <a:ea typeface="Times New Roman" panose="02020603050405020304" pitchFamily="18" charset="0"/>
              </a:rPr>
              <a:t>Stepnoye</a:t>
            </a:r>
            <a:r>
              <a:rPr lang="ru-RU" sz="1400" dirty="0" smtClean="0">
                <a:solidFill>
                  <a:srgbClr val="1E9DD8"/>
                </a:solidFill>
                <a:effectLst/>
                <a:latin typeface="Arial" panose="020B0604020202020204" pitchFamily="34" charset="0"/>
                <a:ea typeface="Times New Roman" panose="02020603050405020304" pitchFamily="18" charset="0"/>
              </a:rPr>
              <a:t> </a:t>
            </a:r>
            <a:r>
              <a:rPr lang="ru-RU" sz="1400" dirty="0" err="1" smtClean="0">
                <a:solidFill>
                  <a:srgbClr val="1E9DD8"/>
                </a:solidFill>
                <a:effectLst/>
                <a:latin typeface="Arial" panose="020B0604020202020204" pitchFamily="34" charset="0"/>
                <a:ea typeface="Times New Roman" panose="02020603050405020304" pitchFamily="18" charset="0"/>
              </a:rPr>
              <a:t>or</a:t>
            </a:r>
            <a:r>
              <a:rPr lang="ru-RU" sz="1400" dirty="0" smtClean="0">
                <a:solidFill>
                  <a:srgbClr val="1E9DD8"/>
                </a:solidFill>
                <a:effectLst/>
                <a:latin typeface="Arial" panose="020B0604020202020204" pitchFamily="34" charset="0"/>
                <a:ea typeface="Times New Roman" panose="02020603050405020304" pitchFamily="18" charset="0"/>
              </a:rPr>
              <a:t> </a:t>
            </a:r>
            <a:r>
              <a:rPr lang="ru-RU" sz="1400" b="1" dirty="0" err="1" smtClean="0">
                <a:solidFill>
                  <a:srgbClr val="1E9DD8"/>
                </a:solidFill>
                <a:effectLst/>
                <a:latin typeface="Arial" panose="020B0604020202020204" pitchFamily="34" charset="0"/>
                <a:ea typeface="Times New Roman" panose="02020603050405020304" pitchFamily="18" charset="0"/>
              </a:rPr>
              <a:t>Northern</a:t>
            </a:r>
            <a:r>
              <a:rPr lang="ru-RU" sz="1400" dirty="0" smtClean="0">
                <a:solidFill>
                  <a:srgbClr val="1E9DD8"/>
                </a:solidFill>
                <a:effectLst/>
                <a:latin typeface="Arial" panose="020B0604020202020204" pitchFamily="34" charset="0"/>
                <a:ea typeface="Times New Roman" panose="02020603050405020304" pitchFamily="18" charset="0"/>
              </a:rPr>
              <a:t> </a:t>
            </a:r>
            <a:r>
              <a:rPr lang="ru-RU" sz="1400" dirty="0" err="1" smtClean="0">
                <a:solidFill>
                  <a:srgbClr val="1E9DD8"/>
                </a:solidFill>
                <a:effectLst/>
                <a:latin typeface="Arial" panose="020B0604020202020204" pitchFamily="34" charset="0"/>
                <a:ea typeface="Times New Roman" panose="02020603050405020304" pitchFamily="18" charset="0"/>
              </a:rPr>
              <a:t>mining</a:t>
            </a:r>
            <a:r>
              <a:rPr lang="ru-RU" sz="1400" dirty="0" smtClean="0">
                <a:solidFill>
                  <a:srgbClr val="1E9DD8"/>
                </a:solidFill>
                <a:effectLst/>
                <a:latin typeface="Arial" panose="020B0604020202020204" pitchFamily="34" charset="0"/>
                <a:ea typeface="Times New Roman" panose="02020603050405020304" pitchFamily="18" charset="0"/>
              </a:rPr>
              <a:t> </a:t>
            </a:r>
            <a:r>
              <a:rPr lang="ru-RU" sz="1400" dirty="0" err="1" smtClean="0">
                <a:solidFill>
                  <a:srgbClr val="1E9DD8"/>
                </a:solidFill>
                <a:effectLst/>
                <a:latin typeface="Arial" panose="020B0604020202020204" pitchFamily="34" charset="0"/>
                <a:ea typeface="Times New Roman" panose="02020603050405020304" pitchFamily="18" charset="0"/>
              </a:rPr>
              <a:t>group</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The </a:t>
            </a:r>
            <a:r>
              <a:rPr lang="en-US" sz="1400" b="1" dirty="0" err="1">
                <a:solidFill>
                  <a:srgbClr val="333333"/>
                </a:solidFill>
                <a:latin typeface="Arial" panose="020B0604020202020204" pitchFamily="34" charset="0"/>
                <a:ea typeface="Times New Roman" panose="02020603050405020304" pitchFamily="18" charset="0"/>
              </a:rPr>
              <a:t>Stepnoye</a:t>
            </a:r>
            <a:r>
              <a:rPr lang="en-US" sz="1400" dirty="0">
                <a:solidFill>
                  <a:srgbClr val="333333"/>
                </a:solidFill>
                <a:latin typeface="Arial" panose="020B0604020202020204" pitchFamily="34" charset="0"/>
                <a:ea typeface="Times New Roman" panose="02020603050405020304" pitchFamily="18" charset="0"/>
              </a:rPr>
              <a:t> or </a:t>
            </a:r>
            <a:r>
              <a:rPr lang="en-US" sz="1400" b="1" dirty="0">
                <a:solidFill>
                  <a:srgbClr val="333333"/>
                </a:solidFill>
                <a:latin typeface="Arial" panose="020B0604020202020204" pitchFamily="34" charset="0"/>
                <a:ea typeface="Times New Roman" panose="02020603050405020304" pitchFamily="18" charset="0"/>
              </a:rPr>
              <a:t>Northern</a:t>
            </a:r>
            <a:r>
              <a:rPr lang="en-US" sz="1400" dirty="0">
                <a:solidFill>
                  <a:srgbClr val="333333"/>
                </a:solidFill>
                <a:latin typeface="Arial" panose="020B0604020202020204" pitchFamily="34" charset="0"/>
                <a:ea typeface="Times New Roman" panose="02020603050405020304" pitchFamily="18" charset="0"/>
              </a:rPr>
              <a:t> mining group in the Chu-</a:t>
            </a:r>
            <a:r>
              <a:rPr lang="en-US" sz="1400" dirty="0" err="1">
                <a:solidFill>
                  <a:srgbClr val="333333"/>
                </a:solidFill>
                <a:latin typeface="Arial" panose="020B0604020202020204" pitchFamily="34" charset="0"/>
                <a:ea typeface="Times New Roman" panose="02020603050405020304" pitchFamily="18" charset="0"/>
              </a:rPr>
              <a:t>Sarysu</a:t>
            </a:r>
            <a:r>
              <a:rPr lang="en-US" sz="1400" dirty="0">
                <a:solidFill>
                  <a:srgbClr val="333333"/>
                </a:solidFill>
                <a:latin typeface="Arial" panose="020B0604020202020204" pitchFamily="34" charset="0"/>
                <a:ea typeface="Times New Roman" panose="02020603050405020304" pitchFamily="18" charset="0"/>
              </a:rPr>
              <a:t> basin consists of </a:t>
            </a:r>
            <a:r>
              <a:rPr lang="en-US" sz="1400" dirty="0" err="1">
                <a:solidFill>
                  <a:srgbClr val="333333"/>
                </a:solidFill>
                <a:latin typeface="Arial" panose="020B0604020202020204" pitchFamily="34" charset="0"/>
                <a:ea typeface="Times New Roman" panose="02020603050405020304" pitchFamily="18" charset="0"/>
              </a:rPr>
              <a:t>Uvanas</a:t>
            </a:r>
            <a:r>
              <a:rPr lang="en-US" sz="1400" dirty="0">
                <a:solidFill>
                  <a:srgbClr val="333333"/>
                </a:solidFill>
                <a:latin typeface="Arial" panose="020B0604020202020204" pitchFamily="34" charset="0"/>
                <a:ea typeface="Times New Roman" panose="02020603050405020304" pitchFamily="18" charset="0"/>
              </a:rPr>
              <a:t>, East </a:t>
            </a:r>
            <a:r>
              <a:rPr lang="en-US" sz="1400" dirty="0" err="1">
                <a:solidFill>
                  <a:srgbClr val="333333"/>
                </a:solidFill>
                <a:latin typeface="Arial" panose="020B0604020202020204" pitchFamily="34" charset="0"/>
                <a:ea typeface="Times New Roman" panose="02020603050405020304" pitchFamily="18" charset="0"/>
              </a:rPr>
              <a:t>Mynkuduk</a:t>
            </a:r>
            <a:r>
              <a:rPr lang="en-US" sz="1400" dirty="0">
                <a:solidFill>
                  <a:srgbClr val="333333"/>
                </a:solidFill>
                <a:latin typeface="Arial" panose="020B0604020202020204" pitchFamily="34" charset="0"/>
                <a:ea typeface="Times New Roman" panose="02020603050405020304" pitchFamily="18" charset="0"/>
              </a:rPr>
              <a:t>, </a:t>
            </a:r>
            <a:r>
              <a:rPr lang="en-US" sz="1400" dirty="0" err="1">
                <a:solidFill>
                  <a:srgbClr val="333333"/>
                </a:solidFill>
                <a:latin typeface="Arial" panose="020B0604020202020204" pitchFamily="34" charset="0"/>
                <a:ea typeface="Times New Roman" panose="02020603050405020304" pitchFamily="18" charset="0"/>
              </a:rPr>
              <a:t>Akdala</a:t>
            </a:r>
            <a:r>
              <a:rPr lang="en-US" sz="1400" dirty="0">
                <a:solidFill>
                  <a:srgbClr val="333333"/>
                </a:solidFill>
                <a:latin typeface="Arial" panose="020B0604020202020204" pitchFamily="34" charset="0"/>
                <a:ea typeface="Times New Roman" panose="02020603050405020304" pitchFamily="18" charset="0"/>
              </a:rPr>
              <a:t> and </a:t>
            </a:r>
            <a:r>
              <a:rPr lang="en-US" sz="1400" dirty="0" err="1">
                <a:solidFill>
                  <a:srgbClr val="333333"/>
                </a:solidFill>
                <a:latin typeface="Arial" panose="020B0604020202020204" pitchFamily="34" charset="0"/>
                <a:ea typeface="Times New Roman" panose="02020603050405020304" pitchFamily="18" charset="0"/>
              </a:rPr>
              <a:t>Inkai</a:t>
            </a:r>
            <a:r>
              <a:rPr lang="en-US" sz="1400" dirty="0">
                <a:solidFill>
                  <a:srgbClr val="333333"/>
                </a:solidFill>
                <a:latin typeface="Arial" panose="020B0604020202020204" pitchFamily="34" charset="0"/>
                <a:ea typeface="Times New Roman" panose="02020603050405020304" pitchFamily="18" charset="0"/>
              </a:rPr>
              <a:t> mines, with Central and West </a:t>
            </a:r>
            <a:r>
              <a:rPr lang="en-US" sz="1400" dirty="0" err="1">
                <a:solidFill>
                  <a:srgbClr val="333333"/>
                </a:solidFill>
                <a:latin typeface="Arial" panose="020B0604020202020204" pitchFamily="34" charset="0"/>
                <a:ea typeface="Times New Roman" panose="02020603050405020304" pitchFamily="18" charset="0"/>
              </a:rPr>
              <a:t>Mynkuduk</a:t>
            </a:r>
            <a:r>
              <a:rPr lang="en-US" sz="1400" dirty="0">
                <a:solidFill>
                  <a:srgbClr val="333333"/>
                </a:solidFill>
                <a:latin typeface="Arial" panose="020B0604020202020204" pitchFamily="34" charset="0"/>
                <a:ea typeface="Times New Roman" panose="02020603050405020304" pitchFamily="18" charset="0"/>
              </a:rPr>
              <a:t>, South </a:t>
            </a:r>
            <a:r>
              <a:rPr lang="en-US" sz="1400" dirty="0" err="1">
                <a:solidFill>
                  <a:srgbClr val="333333"/>
                </a:solidFill>
                <a:latin typeface="Arial" panose="020B0604020202020204" pitchFamily="34" charset="0"/>
                <a:ea typeface="Times New Roman" panose="02020603050405020304" pitchFamily="18" charset="0"/>
              </a:rPr>
              <a:t>Inkai</a:t>
            </a:r>
            <a:r>
              <a:rPr lang="en-US" sz="1400" dirty="0">
                <a:solidFill>
                  <a:srgbClr val="333333"/>
                </a:solidFill>
                <a:latin typeface="Arial" panose="020B0604020202020204" pitchFamily="34" charset="0"/>
                <a:ea typeface="Times New Roman" panose="02020603050405020304" pitchFamily="18" charset="0"/>
              </a:rPr>
              <a:t>, </a:t>
            </a:r>
            <a:r>
              <a:rPr lang="en-US" sz="1400" dirty="0" err="1">
                <a:solidFill>
                  <a:srgbClr val="333333"/>
                </a:solidFill>
                <a:latin typeface="Arial" panose="020B0604020202020204" pitchFamily="34" charset="0"/>
                <a:ea typeface="Times New Roman" panose="02020603050405020304" pitchFamily="18" charset="0"/>
              </a:rPr>
              <a:t>Budenovskoye</a:t>
            </a:r>
            <a:r>
              <a:rPr lang="en-US" sz="1400" dirty="0">
                <a:solidFill>
                  <a:srgbClr val="333333"/>
                </a:solidFill>
                <a:latin typeface="Arial" panose="020B0604020202020204" pitchFamily="34" charset="0"/>
                <a:ea typeface="Times New Roman" panose="02020603050405020304" pitchFamily="18" charset="0"/>
              </a:rPr>
              <a:t> and </a:t>
            </a:r>
            <a:r>
              <a:rPr lang="en-US" sz="1400" dirty="0" err="1">
                <a:solidFill>
                  <a:srgbClr val="333333"/>
                </a:solidFill>
                <a:latin typeface="Arial" panose="020B0604020202020204" pitchFamily="34" charset="0"/>
                <a:ea typeface="Times New Roman" panose="02020603050405020304" pitchFamily="18" charset="0"/>
              </a:rPr>
              <a:t>Zhalpak</a:t>
            </a:r>
            <a:r>
              <a:rPr lang="en-US" sz="1400" dirty="0">
                <a:solidFill>
                  <a:srgbClr val="333333"/>
                </a:solidFill>
                <a:latin typeface="Arial" panose="020B0604020202020204" pitchFamily="34" charset="0"/>
                <a:ea typeface="Times New Roman" panose="02020603050405020304" pitchFamily="18" charset="0"/>
              </a:rPr>
              <a:t> planned. All are amenable to in-situ leaching (ISL).</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err="1">
                <a:solidFill>
                  <a:srgbClr val="333333"/>
                </a:solidFill>
                <a:latin typeface="Arial" panose="020B0604020202020204" pitchFamily="34" charset="0"/>
                <a:ea typeface="Times New Roman" panose="02020603050405020304" pitchFamily="18" charset="0"/>
              </a:rPr>
              <a:t>Uvanas</a:t>
            </a:r>
            <a:r>
              <a:rPr lang="en-US" sz="1400" dirty="0">
                <a:solidFill>
                  <a:srgbClr val="333333"/>
                </a:solidFill>
                <a:latin typeface="Arial" panose="020B0604020202020204" pitchFamily="34" charset="0"/>
                <a:ea typeface="Times New Roman" panose="02020603050405020304" pitchFamily="18" charset="0"/>
              </a:rPr>
              <a:t> is a small deposit which commenced operation in 2006.</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b="1" dirty="0" err="1">
                <a:solidFill>
                  <a:srgbClr val="333333"/>
                </a:solidFill>
                <a:latin typeface="Arial" panose="020B0604020202020204" pitchFamily="34" charset="0"/>
                <a:ea typeface="Times New Roman" panose="02020603050405020304" pitchFamily="18" charset="0"/>
              </a:rPr>
              <a:t>Inkai</a:t>
            </a:r>
            <a:r>
              <a:rPr lang="en-US" sz="1400" dirty="0">
                <a:solidFill>
                  <a:srgbClr val="333333"/>
                </a:solidFill>
                <a:latin typeface="Arial" panose="020B0604020202020204" pitchFamily="34" charset="0"/>
                <a:ea typeface="Times New Roman" panose="02020603050405020304" pitchFamily="18" charset="0"/>
              </a:rPr>
              <a:t> was discovered in 1976, and the </a:t>
            </a:r>
            <a:r>
              <a:rPr lang="en-US" sz="1400" dirty="0" err="1">
                <a:solidFill>
                  <a:srgbClr val="333333"/>
                </a:solidFill>
                <a:latin typeface="Arial" panose="020B0604020202020204" pitchFamily="34" charset="0"/>
                <a:ea typeface="Times New Roman" panose="02020603050405020304" pitchFamily="18" charset="0"/>
              </a:rPr>
              <a:t>Inkai</a:t>
            </a:r>
            <a:r>
              <a:rPr lang="en-US" sz="1400" dirty="0">
                <a:solidFill>
                  <a:srgbClr val="333333"/>
                </a:solidFill>
                <a:latin typeface="Arial" panose="020B0604020202020204" pitchFamily="34" charset="0"/>
                <a:ea typeface="Times New Roman" panose="02020603050405020304" pitchFamily="18" charset="0"/>
              </a:rPr>
              <a:t> Joint Venture (JVI) developed the </a:t>
            </a:r>
            <a:r>
              <a:rPr lang="en-US" sz="1400" dirty="0" err="1">
                <a:solidFill>
                  <a:srgbClr val="333333"/>
                </a:solidFill>
                <a:latin typeface="Arial" panose="020B0604020202020204" pitchFamily="34" charset="0"/>
                <a:ea typeface="Times New Roman" panose="02020603050405020304" pitchFamily="18" charset="0"/>
              </a:rPr>
              <a:t>Inkai</a:t>
            </a:r>
            <a:r>
              <a:rPr lang="en-US" sz="1400" dirty="0">
                <a:solidFill>
                  <a:srgbClr val="333333"/>
                </a:solidFill>
                <a:latin typeface="Arial" panose="020B0604020202020204" pitchFamily="34" charset="0"/>
                <a:ea typeface="Times New Roman" panose="02020603050405020304" pitchFamily="18" charset="0"/>
              </a:rPr>
              <a:t> mine in this part of the Chu-</a:t>
            </a:r>
            <a:r>
              <a:rPr lang="en-US" sz="1400" dirty="0" err="1">
                <a:solidFill>
                  <a:srgbClr val="333333"/>
                </a:solidFill>
                <a:latin typeface="Arial" panose="020B0604020202020204" pitchFamily="34" charset="0"/>
                <a:ea typeface="Times New Roman" panose="02020603050405020304" pitchFamily="18" charset="0"/>
              </a:rPr>
              <a:t>Sarysu</a:t>
            </a:r>
            <a:r>
              <a:rPr lang="en-US" sz="1400" dirty="0">
                <a:solidFill>
                  <a:srgbClr val="333333"/>
                </a:solidFill>
                <a:latin typeface="Arial" panose="020B0604020202020204" pitchFamily="34" charset="0"/>
                <a:ea typeface="Times New Roman" panose="02020603050405020304" pitchFamily="18" charset="0"/>
              </a:rPr>
              <a:t> basin and holds rights to blocks 1,2&amp;3. JVI was set up in 1996 (then including </a:t>
            </a:r>
            <a:r>
              <a:rPr lang="en-US" sz="1400" dirty="0" err="1">
                <a:solidFill>
                  <a:srgbClr val="333333"/>
                </a:solidFill>
                <a:latin typeface="Arial" panose="020B0604020202020204" pitchFamily="34" charset="0"/>
                <a:ea typeface="Times New Roman" panose="02020603050405020304" pitchFamily="18" charset="0"/>
              </a:rPr>
              <a:t>Uranerz</a:t>
            </a:r>
            <a:r>
              <a:rPr lang="en-US" sz="1400" dirty="0">
                <a:solidFill>
                  <a:srgbClr val="333333"/>
                </a:solidFill>
                <a:latin typeface="Arial" panose="020B0604020202020204" pitchFamily="34" charset="0"/>
                <a:ea typeface="Times New Roman" panose="02020603050405020304" pitchFamily="18" charset="0"/>
              </a:rPr>
              <a:t>), and now Cameco holds 60% with </a:t>
            </a:r>
            <a:r>
              <a:rPr lang="en-US" sz="1400" dirty="0" err="1">
                <a:solidFill>
                  <a:srgbClr val="333333"/>
                </a:solidFill>
                <a:latin typeface="Arial" panose="020B0604020202020204" pitchFamily="34" charset="0"/>
                <a:ea typeface="Times New Roman" panose="02020603050405020304" pitchFamily="18" charset="0"/>
              </a:rPr>
              <a:t>Kazatomprom</a:t>
            </a:r>
            <a:r>
              <a:rPr lang="en-US" sz="1400" dirty="0">
                <a:solidFill>
                  <a:srgbClr val="333333"/>
                </a:solidFill>
                <a:latin typeface="Arial" panose="020B0604020202020204" pitchFamily="34" charset="0"/>
                <a:ea typeface="Times New Roman" panose="02020603050405020304" pitchFamily="18" charset="0"/>
              </a:rPr>
              <a:t> (40%). Following a two-year feasibility study completed in 2004, and regulatory approval in 2005, JVI started commercial production from ISL in 2008 and ramped up to 2000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from blocks 1&amp;2 – 2013 production was 1900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Eventual production is envisaged as 4000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from all three blocks, and plans for this are agreed, involving a progressive change of ownership to 40% Cameco and 60% </a:t>
            </a:r>
            <a:r>
              <a:rPr lang="en-US" sz="1400" dirty="0" err="1">
                <a:solidFill>
                  <a:srgbClr val="333333"/>
                </a:solidFill>
                <a:latin typeface="Arial" panose="020B0604020202020204" pitchFamily="34" charset="0"/>
                <a:ea typeface="Times New Roman" panose="02020603050405020304" pitchFamily="18" charset="0"/>
              </a:rPr>
              <a:t>Kazatomprom</a:t>
            </a:r>
            <a:r>
              <a:rPr lang="en-US" sz="1400" dirty="0">
                <a:solidFill>
                  <a:srgbClr val="333333"/>
                </a:solidFill>
                <a:latin typeface="Arial" panose="020B0604020202020204" pitchFamily="34" charset="0"/>
                <a:ea typeface="Times New Roman" panose="02020603050405020304" pitchFamily="18" charset="0"/>
              </a:rPr>
              <a:t> with lease extension to 2045 from all three blocks. The agreement is linked to that for a uranium refinery, and Cameco’s interest in JV </a:t>
            </a:r>
            <a:r>
              <a:rPr lang="en-US" sz="1400" dirty="0" err="1">
                <a:solidFill>
                  <a:srgbClr val="333333"/>
                </a:solidFill>
                <a:latin typeface="Arial" panose="020B0604020202020204" pitchFamily="34" charset="0"/>
                <a:ea typeface="Times New Roman" panose="02020603050405020304" pitchFamily="18" charset="0"/>
              </a:rPr>
              <a:t>Inkai</a:t>
            </a:r>
            <a:r>
              <a:rPr lang="en-US" sz="1400" dirty="0">
                <a:solidFill>
                  <a:srgbClr val="333333"/>
                </a:solidFill>
                <a:latin typeface="Arial" panose="020B0604020202020204" pitchFamily="34" charset="0"/>
                <a:ea typeface="Times New Roman" panose="02020603050405020304" pitchFamily="18" charset="0"/>
              </a:rPr>
              <a:t> could increase later to 44%.</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JVI is developing block 3, and in 2015 started operation of the test wellfields there and began uranium production with the test leach facility. Production is not yet included in the JV totals.</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Capital cost of the JVI development for the remaining life of current reserves at the end of 2016 were quoted at $297 million  The main processing plant on block 1 has an ion exchange capacity of 1040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and a product recovery capacity of 3100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/yr. A satellite 2400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IX plant is on block 2, and a test leach facility on block 3. Cameco has reported for blocks 1&amp;2: 36,600 t U</a:t>
            </a:r>
            <a:r>
              <a:rPr lang="en-US" sz="1400" baseline="-25000" dirty="0" smtClean="0">
                <a:solidFill>
                  <a:srgbClr val="333333"/>
                </a:solidFill>
                <a:effectLst/>
                <a:latin typeface="Arial" panose="020B0604020202020204" pitchFamily="34" charset="0"/>
                <a:ea typeface="Times New Roman" panose="02020603050405020304" pitchFamily="18" charset="0"/>
              </a:rPr>
              <a:t>3</a:t>
            </a:r>
            <a:r>
              <a:rPr lang="en-US" sz="1400" dirty="0">
                <a:solidFill>
                  <a:srgbClr val="333333"/>
                </a:solidFill>
                <a:latin typeface="Arial" panose="020B0604020202020204" pitchFamily="34" charset="0"/>
                <a:ea typeface="Times New Roman" panose="02020603050405020304" pitchFamily="18" charset="0"/>
              </a:rPr>
              <a:t>O</a:t>
            </a:r>
            <a:r>
              <a:rPr lang="en-US" sz="1400" baseline="-25000" dirty="0" smtClean="0">
                <a:solidFill>
                  <a:srgbClr val="333333"/>
                </a:solidFill>
                <a:effectLst/>
                <a:latin typeface="Arial" panose="020B0604020202020204" pitchFamily="34" charset="0"/>
                <a:ea typeface="Times New Roman" panose="02020603050405020304" pitchFamily="18" charset="0"/>
              </a:rPr>
              <a:t>8</a:t>
            </a:r>
            <a:r>
              <a:rPr lang="en-US" sz="1400" dirty="0">
                <a:solidFill>
                  <a:srgbClr val="333333"/>
                </a:solidFill>
                <a:latin typeface="Arial" panose="020B0604020202020204" pitchFamily="34" charset="0"/>
                <a:ea typeface="Times New Roman" panose="02020603050405020304" pitchFamily="18" charset="0"/>
              </a:rPr>
              <a:t> proven and probable reserves at 0.057% grade plus 64,100 t measured &amp; indicated resources at 0.057% grade and 39,000 t U</a:t>
            </a:r>
            <a:r>
              <a:rPr lang="en-US" sz="1400" baseline="-25000" dirty="0" smtClean="0">
                <a:solidFill>
                  <a:srgbClr val="333333"/>
                </a:solidFill>
                <a:effectLst/>
                <a:latin typeface="Arial" panose="020B0604020202020204" pitchFamily="34" charset="0"/>
                <a:ea typeface="Times New Roman" panose="02020603050405020304" pitchFamily="18" charset="0"/>
              </a:rPr>
              <a:t>3</a:t>
            </a:r>
            <a:r>
              <a:rPr lang="en-US" sz="1400" dirty="0">
                <a:solidFill>
                  <a:srgbClr val="333333"/>
                </a:solidFill>
                <a:latin typeface="Arial" panose="020B0604020202020204" pitchFamily="34" charset="0"/>
                <a:ea typeface="Times New Roman" panose="02020603050405020304" pitchFamily="18" charset="0"/>
              </a:rPr>
              <a:t>O</a:t>
            </a:r>
            <a:r>
              <a:rPr lang="en-US" sz="1400" baseline="-25000" dirty="0" smtClean="0">
                <a:solidFill>
                  <a:srgbClr val="333333"/>
                </a:solidFill>
                <a:effectLst/>
                <a:latin typeface="Arial" panose="020B0604020202020204" pitchFamily="34" charset="0"/>
                <a:ea typeface="Times New Roman" panose="02020603050405020304" pitchFamily="18" charset="0"/>
              </a:rPr>
              <a:t>8 </a:t>
            </a:r>
            <a:r>
              <a:rPr lang="en-US" sz="1400" dirty="0">
                <a:solidFill>
                  <a:srgbClr val="333333"/>
                </a:solidFill>
                <a:latin typeface="Arial" panose="020B0604020202020204" pitchFamily="34" charset="0"/>
                <a:ea typeface="Times New Roman" panose="02020603050405020304" pitchFamily="18" charset="0"/>
              </a:rPr>
              <a:t>inferred resources. Operating cost over the life of the mine is estimated to be $12.71 /</a:t>
            </a:r>
            <a:r>
              <a:rPr lang="en-US" sz="1400" dirty="0" err="1">
                <a:solidFill>
                  <a:srgbClr val="333333"/>
                </a:solidFill>
                <a:latin typeface="Arial" panose="020B0604020202020204" pitchFamily="34" charset="0"/>
                <a:ea typeface="Times New Roman" panose="02020603050405020304" pitchFamily="18" charset="0"/>
              </a:rPr>
              <a:t>lb</a:t>
            </a:r>
            <a:r>
              <a:rPr lang="en-US" sz="1400" dirty="0">
                <a:solidFill>
                  <a:srgbClr val="333333"/>
                </a:solidFill>
                <a:latin typeface="Arial" panose="020B0604020202020204" pitchFamily="34" charset="0"/>
                <a:ea typeface="Times New Roman" panose="02020603050405020304" pitchFamily="18" charset="0"/>
              </a:rPr>
              <a:t> U</a:t>
            </a:r>
            <a:r>
              <a:rPr lang="en-US" sz="1400" baseline="-25000" dirty="0" smtClean="0">
                <a:solidFill>
                  <a:srgbClr val="333333"/>
                </a:solidFill>
                <a:effectLst/>
                <a:latin typeface="Arial" panose="020B0604020202020204" pitchFamily="34" charset="0"/>
                <a:ea typeface="Times New Roman" panose="02020603050405020304" pitchFamily="18" charset="0"/>
              </a:rPr>
              <a:t>3</a:t>
            </a:r>
            <a:r>
              <a:rPr lang="en-US" sz="1400" dirty="0">
                <a:solidFill>
                  <a:srgbClr val="333333"/>
                </a:solidFill>
                <a:latin typeface="Arial" panose="020B0604020202020204" pitchFamily="34" charset="0"/>
                <a:ea typeface="Times New Roman" panose="02020603050405020304" pitchFamily="18" charset="0"/>
              </a:rPr>
              <a:t>O</a:t>
            </a:r>
            <a:r>
              <a:rPr lang="en-US" sz="1400" baseline="-25000" dirty="0" smtClean="0">
                <a:solidFill>
                  <a:srgbClr val="333333"/>
                </a:solidFill>
                <a:effectLst/>
                <a:latin typeface="Arial" panose="020B0604020202020204" pitchFamily="34" charset="0"/>
                <a:ea typeface="Times New Roman" panose="02020603050405020304" pitchFamily="18" charset="0"/>
              </a:rPr>
              <a:t>8</a:t>
            </a:r>
            <a:r>
              <a:rPr lang="en-US" sz="1400" dirty="0">
                <a:solidFill>
                  <a:srgbClr val="333333"/>
                </a:solidFill>
                <a:latin typeface="Arial" panose="020B0604020202020204" pitchFamily="34" charset="0"/>
                <a:ea typeface="Times New Roman" panose="02020603050405020304" pitchFamily="18" charset="0"/>
              </a:rPr>
              <a:t>. Cameco considers that block 3 “has the potential to support a commercial operation” but does not quote resource figures (end 2016, </a:t>
            </a:r>
            <a:r>
              <a:rPr lang="en-US" sz="1400" dirty="0">
                <a:solidFill>
                  <a:srgbClr val="F37B70"/>
                </a:solidFill>
                <a:latin typeface="Arial" panose="020B0604020202020204" pitchFamily="34" charset="0"/>
                <a:ea typeface="Times New Roman" panose="02020603050405020304" pitchFamily="18" charset="0"/>
                <a:hlinkClick r:id="rId2" tooltip="Inkai Operation, South Kazakhstan Oblast, Republic of Kazakhstan, National Instrument 43 - 101, Technical Report (March 2017)"/>
              </a:rPr>
              <a:t>NI 43-101 technical report</a:t>
            </a:r>
            <a:r>
              <a:rPr lang="en-US" sz="1400" dirty="0">
                <a:solidFill>
                  <a:srgbClr val="333333"/>
                </a:solidFill>
                <a:latin typeface="Arial" panose="020B0604020202020204" pitchFamily="34" charset="0"/>
                <a:ea typeface="Times New Roman" panose="02020603050405020304" pitchFamily="18" charset="0"/>
              </a:rPr>
              <a:t>).</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In September 2005 </a:t>
            </a:r>
            <a:r>
              <a:rPr lang="en-US" sz="1400" dirty="0" err="1">
                <a:solidFill>
                  <a:srgbClr val="333333"/>
                </a:solidFill>
                <a:latin typeface="Arial" panose="020B0604020202020204" pitchFamily="34" charset="0"/>
                <a:ea typeface="Times New Roman" panose="02020603050405020304" pitchFamily="18" charset="0"/>
              </a:rPr>
              <a:t>UrAsia</a:t>
            </a:r>
            <a:r>
              <a:rPr lang="en-US" sz="1400" dirty="0">
                <a:solidFill>
                  <a:srgbClr val="333333"/>
                </a:solidFill>
                <a:latin typeface="Arial" panose="020B0604020202020204" pitchFamily="34" charset="0"/>
                <a:ea typeface="Times New Roman" panose="02020603050405020304" pitchFamily="18" charset="0"/>
              </a:rPr>
              <a:t> Energy Ltd of Canada agreed to pay US$ 350 million for 70% of the </a:t>
            </a:r>
            <a:r>
              <a:rPr lang="en-US" sz="1400" b="1" dirty="0" err="1">
                <a:solidFill>
                  <a:srgbClr val="333333"/>
                </a:solidFill>
                <a:latin typeface="Arial" panose="020B0604020202020204" pitchFamily="34" charset="0"/>
                <a:ea typeface="Times New Roman" panose="02020603050405020304" pitchFamily="18" charset="0"/>
              </a:rPr>
              <a:t>Betpak</a:t>
            </a:r>
            <a:r>
              <a:rPr lang="en-US" sz="1400" b="1" dirty="0">
                <a:solidFill>
                  <a:srgbClr val="333333"/>
                </a:solidFill>
                <a:latin typeface="Arial" panose="020B0604020202020204" pitchFamily="34" charset="0"/>
                <a:ea typeface="Times New Roman" panose="02020603050405020304" pitchFamily="18" charset="0"/>
              </a:rPr>
              <a:t> </a:t>
            </a:r>
            <a:r>
              <a:rPr lang="en-US" sz="1400" b="1" dirty="0" err="1">
                <a:solidFill>
                  <a:srgbClr val="333333"/>
                </a:solidFill>
                <a:latin typeface="Arial" panose="020B0604020202020204" pitchFamily="34" charset="0"/>
                <a:ea typeface="Times New Roman" panose="02020603050405020304" pitchFamily="18" charset="0"/>
              </a:rPr>
              <a:t>Dala</a:t>
            </a:r>
            <a:r>
              <a:rPr lang="en-US" sz="1400" b="1" dirty="0">
                <a:solidFill>
                  <a:srgbClr val="333333"/>
                </a:solidFill>
                <a:latin typeface="Arial" panose="020B0604020202020204" pitchFamily="34" charset="0"/>
                <a:ea typeface="Times New Roman" panose="02020603050405020304" pitchFamily="18" charset="0"/>
              </a:rPr>
              <a:t> </a:t>
            </a:r>
            <a:r>
              <a:rPr lang="en-US" sz="1400" dirty="0">
                <a:solidFill>
                  <a:srgbClr val="333333"/>
                </a:solidFill>
                <a:latin typeface="Arial" panose="020B0604020202020204" pitchFamily="34" charset="0"/>
                <a:ea typeface="Times New Roman" panose="02020603050405020304" pitchFamily="18" charset="0"/>
              </a:rPr>
              <a:t>joint venture which owns the South </a:t>
            </a:r>
            <a:r>
              <a:rPr lang="en-US" sz="1400" dirty="0" err="1">
                <a:solidFill>
                  <a:srgbClr val="333333"/>
                </a:solidFill>
                <a:latin typeface="Arial" panose="020B0604020202020204" pitchFamily="34" charset="0"/>
                <a:ea typeface="Times New Roman" panose="02020603050405020304" pitchFamily="18" charset="0"/>
              </a:rPr>
              <a:t>Inkai</a:t>
            </a:r>
            <a:r>
              <a:rPr lang="en-US" sz="1400" dirty="0">
                <a:solidFill>
                  <a:srgbClr val="333333"/>
                </a:solidFill>
                <a:latin typeface="Arial" panose="020B0604020202020204" pitchFamily="34" charset="0"/>
                <a:ea typeface="Times New Roman" panose="02020603050405020304" pitchFamily="18" charset="0"/>
              </a:rPr>
              <a:t> project and the </a:t>
            </a:r>
            <a:r>
              <a:rPr lang="en-US" sz="1400" dirty="0" err="1">
                <a:solidFill>
                  <a:srgbClr val="333333"/>
                </a:solidFill>
                <a:latin typeface="Arial" panose="020B0604020202020204" pitchFamily="34" charset="0"/>
                <a:ea typeface="Times New Roman" panose="02020603050405020304" pitchFamily="18" charset="0"/>
              </a:rPr>
              <a:t>Akdala</a:t>
            </a:r>
            <a:r>
              <a:rPr lang="en-US" sz="1400" dirty="0">
                <a:solidFill>
                  <a:srgbClr val="333333"/>
                </a:solidFill>
                <a:latin typeface="Arial" panose="020B0604020202020204" pitchFamily="34" charset="0"/>
                <a:ea typeface="Times New Roman" panose="02020603050405020304" pitchFamily="18" charset="0"/>
              </a:rPr>
              <a:t> mine. The company (</a:t>
            </a:r>
            <a:r>
              <a:rPr lang="en-US" sz="1400" dirty="0" err="1">
                <a:solidFill>
                  <a:srgbClr val="333333"/>
                </a:solidFill>
                <a:latin typeface="Arial" panose="020B0604020202020204" pitchFamily="34" charset="0"/>
                <a:ea typeface="Times New Roman" panose="02020603050405020304" pitchFamily="18" charset="0"/>
              </a:rPr>
              <a:t>UrAsia</a:t>
            </a:r>
            <a:r>
              <a:rPr lang="en-US" sz="1400" dirty="0">
                <a:solidFill>
                  <a:srgbClr val="333333"/>
                </a:solidFill>
                <a:latin typeface="Arial" panose="020B0604020202020204" pitchFamily="34" charset="0"/>
                <a:ea typeface="Times New Roman" panose="02020603050405020304" pitchFamily="18" charset="0"/>
              </a:rPr>
              <a:t>) is now Uranium One Inc.</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1361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1079896" cy="5275385"/>
          </a:xfrm>
        </p:spPr>
        <p:txBody>
          <a:bodyPr>
            <a:normAutofit lnSpcReduction="10000"/>
          </a:bodyPr>
          <a:lstStyle/>
          <a:p>
            <a:r>
              <a:rPr lang="en-US" b="1" dirty="0"/>
              <a:t>South </a:t>
            </a:r>
            <a:r>
              <a:rPr lang="en-US" b="1" dirty="0" err="1"/>
              <a:t>Inkai</a:t>
            </a:r>
            <a:r>
              <a:rPr lang="en-US" dirty="0"/>
              <a:t> mine started trial production in 2007 and was ramping up to expected 1900 </a:t>
            </a:r>
            <a:r>
              <a:rPr lang="en-US" dirty="0" err="1"/>
              <a:t>tU</a:t>
            </a:r>
            <a:r>
              <a:rPr lang="en-US" dirty="0"/>
              <a:t>/</a:t>
            </a:r>
            <a:r>
              <a:rPr lang="en-US" dirty="0" err="1"/>
              <a:t>yr</a:t>
            </a:r>
            <a:r>
              <a:rPr lang="en-US" dirty="0"/>
              <a:t> in 2011. Commercial production officially began in January 2009, and in that year 830 </a:t>
            </a:r>
            <a:r>
              <a:rPr lang="en-US" dirty="0" err="1"/>
              <a:t>tU</a:t>
            </a:r>
            <a:r>
              <a:rPr lang="en-US" dirty="0"/>
              <a:t> was produced. Cash operating cost in 2009 was $21/</a:t>
            </a:r>
            <a:r>
              <a:rPr lang="en-US" dirty="0" err="1"/>
              <a:t>lb</a:t>
            </a:r>
            <a:r>
              <a:rPr lang="en-US" dirty="0"/>
              <a:t> of concentrate, expected to drop to $19 in 2013, though significant capital requirement remains then.</a:t>
            </a:r>
            <a:endParaRPr lang="ru-RU" dirty="0"/>
          </a:p>
          <a:p>
            <a:r>
              <a:rPr lang="en-US" dirty="0"/>
              <a:t>South </a:t>
            </a:r>
            <a:r>
              <a:rPr lang="en-US" dirty="0" err="1"/>
              <a:t>Inkai</a:t>
            </a:r>
            <a:r>
              <a:rPr lang="en-US" dirty="0"/>
              <a:t> in mid-2013 has 5641 </a:t>
            </a:r>
            <a:r>
              <a:rPr lang="en-US" dirty="0" err="1"/>
              <a:t>tU</a:t>
            </a:r>
            <a:r>
              <a:rPr lang="en-US" dirty="0"/>
              <a:t> measured and indicated resources, 5077 </a:t>
            </a:r>
            <a:r>
              <a:rPr lang="en-US" dirty="0" err="1"/>
              <a:t>tU</a:t>
            </a:r>
            <a:r>
              <a:rPr lang="en-US" dirty="0"/>
              <a:t> proven and probable resources and 17,099 </a:t>
            </a:r>
            <a:r>
              <a:rPr lang="en-US" dirty="0" err="1"/>
              <a:t>tU</a:t>
            </a:r>
            <a:r>
              <a:rPr lang="en-US" dirty="0"/>
              <a:t> inferred resources. Average grade is 0.015%, 0.010% and 0.040% respectively. Uranium One projected average cash cost of production for 2014 as $18/</a:t>
            </a:r>
            <a:r>
              <a:rPr lang="en-US" dirty="0" err="1"/>
              <a:t>lb</a:t>
            </a:r>
            <a:r>
              <a:rPr lang="en-US" dirty="0"/>
              <a:t> U</a:t>
            </a:r>
            <a:r>
              <a:rPr lang="en-US" baseline="-25000" dirty="0"/>
              <a:t>3</a:t>
            </a:r>
            <a:r>
              <a:rPr lang="en-US" dirty="0"/>
              <a:t>O</a:t>
            </a:r>
            <a:r>
              <a:rPr lang="en-US" baseline="-25000" dirty="0"/>
              <a:t>8</a:t>
            </a:r>
            <a:r>
              <a:rPr lang="en-US" dirty="0"/>
              <a:t>.</a:t>
            </a:r>
            <a:endParaRPr lang="ru-RU" dirty="0"/>
          </a:p>
          <a:p>
            <a:r>
              <a:rPr lang="en-US" b="1" dirty="0" err="1"/>
              <a:t>Akdala</a:t>
            </a:r>
            <a:r>
              <a:rPr lang="en-US" dirty="0"/>
              <a:t> started up in 2006 and produced 1031 </a:t>
            </a:r>
            <a:r>
              <a:rPr lang="en-US" dirty="0" err="1"/>
              <a:t>tU</a:t>
            </a:r>
            <a:r>
              <a:rPr lang="en-US" dirty="0"/>
              <a:t> in 2008 and 1046 </a:t>
            </a:r>
            <a:r>
              <a:rPr lang="en-US" dirty="0" err="1"/>
              <a:t>tU</a:t>
            </a:r>
            <a:r>
              <a:rPr lang="en-US" dirty="0"/>
              <a:t> in 2009, at cash operating cost of $14/</a:t>
            </a:r>
            <a:r>
              <a:rPr lang="en-US" dirty="0" err="1"/>
              <a:t>lb</a:t>
            </a:r>
            <a:r>
              <a:rPr lang="en-US" dirty="0"/>
              <a:t> of concentrate, expected to increase to $15 in 2013. In two orebodies </a:t>
            </a:r>
            <a:r>
              <a:rPr lang="en-US" dirty="0" err="1"/>
              <a:t>Akdala</a:t>
            </a:r>
            <a:r>
              <a:rPr lang="en-US" dirty="0"/>
              <a:t> in mid 2013 has 2286 </a:t>
            </a:r>
            <a:r>
              <a:rPr lang="en-US" dirty="0" err="1"/>
              <a:t>tU</a:t>
            </a:r>
            <a:r>
              <a:rPr lang="en-US" dirty="0"/>
              <a:t> measured &amp; indicated resources, and 2058 </a:t>
            </a:r>
            <a:r>
              <a:rPr lang="en-US" dirty="0" err="1"/>
              <a:t>tU</a:t>
            </a:r>
            <a:r>
              <a:rPr lang="en-US" dirty="0"/>
              <a:t> proven &amp; probable resources. Inferred resources are 6015 </a:t>
            </a:r>
            <a:r>
              <a:rPr lang="en-US" dirty="0" err="1"/>
              <a:t>tU.</a:t>
            </a:r>
            <a:r>
              <a:rPr lang="en-US" dirty="0"/>
              <a:t> Uranium One projected average cash cost of production for 2014 as $16/</a:t>
            </a:r>
            <a:r>
              <a:rPr lang="en-US" dirty="0" err="1"/>
              <a:t>lb</a:t>
            </a:r>
            <a:r>
              <a:rPr lang="en-US" dirty="0"/>
              <a:t> U3O8.</a:t>
            </a:r>
            <a:endParaRPr lang="ru-RU" dirty="0"/>
          </a:p>
          <a:p>
            <a:r>
              <a:rPr lang="en-US" b="1" dirty="0"/>
              <a:t>Central </a:t>
            </a:r>
            <a:r>
              <a:rPr lang="en-US" b="1" dirty="0" err="1"/>
              <a:t>Mynkuduk</a:t>
            </a:r>
            <a:r>
              <a:rPr lang="en-US" dirty="0"/>
              <a:t> mine started up in 2007 and was expected to reach capacity of 2000 </a:t>
            </a:r>
            <a:r>
              <a:rPr lang="en-US" dirty="0" err="1"/>
              <a:t>tU</a:t>
            </a:r>
            <a:r>
              <a:rPr lang="en-US" dirty="0"/>
              <a:t>/</a:t>
            </a:r>
            <a:r>
              <a:rPr lang="en-US" dirty="0" err="1"/>
              <a:t>yr</a:t>
            </a:r>
            <a:r>
              <a:rPr lang="en-US" dirty="0"/>
              <a:t> by 2010. It is operated by the Ken Dala.kz joint stock company, part of </a:t>
            </a:r>
            <a:r>
              <a:rPr lang="en-US" dirty="0" err="1"/>
              <a:t>Kazatomprom</a:t>
            </a:r>
            <a:r>
              <a:rPr lang="en-US" dirty="0"/>
              <a:t> (has been reported as </a:t>
            </a:r>
            <a:r>
              <a:rPr lang="en-US" dirty="0" err="1"/>
              <a:t>Ortalyk</a:t>
            </a:r>
            <a:r>
              <a:rPr lang="en-US" dirty="0"/>
              <a:t> LLP).</a:t>
            </a:r>
            <a:endParaRPr lang="ru-RU" dirty="0"/>
          </a:p>
          <a:p>
            <a:endParaRPr lang="ru-RU" dirty="0"/>
          </a:p>
        </p:txBody>
      </p:sp>
    </p:spTree>
    <p:extLst>
      <p:ext uri="{BB962C8B-B14F-4D97-AF65-F5344CB8AC3E}">
        <p14:creationId xmlns:p14="http://schemas.microsoft.com/office/powerpoint/2010/main" val="1084699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1382928"/>
            <a:ext cx="8534400" cy="3615267"/>
          </a:xfrm>
        </p:spPr>
        <p:txBody>
          <a:bodyPr>
            <a:normAutofit fontScale="92500" lnSpcReduction="20000"/>
          </a:bodyPr>
          <a:lstStyle/>
          <a:p>
            <a:r>
              <a:rPr lang="en-US" dirty="0"/>
              <a:t>Kazakhstan has been an important source of uranium for more than fifty years. Uranium exploration started in 1948 and economic </a:t>
            </a:r>
            <a:r>
              <a:rPr lang="en-US" dirty="0" err="1"/>
              <a:t>mineralisation</a:t>
            </a:r>
            <a:r>
              <a:rPr lang="en-US" dirty="0"/>
              <a:t> was found in several parts of the country. This supported various mines in hard rock deposits. Some 50 uranium deposits are known, in six uranium provinces. In the early 1970s, successful tests on in situ leaching (ISL) led to further exploration being focused on two sedimentary basins with ISL potential. Up to 2000 twice as much uranium was mined from hard rock deposits as sedimentary ISL sands, but almost all production is now from ISL mines, some relatively small. Over 2001-2010 production rose from 2000 to 17,800 </a:t>
            </a:r>
            <a:r>
              <a:rPr lang="en-US" dirty="0" err="1"/>
              <a:t>tU</a:t>
            </a:r>
            <a:r>
              <a:rPr lang="en-US" dirty="0"/>
              <a:t>/</a:t>
            </a:r>
            <a:r>
              <a:rPr lang="en-US" dirty="0" err="1"/>
              <a:t>yr</a:t>
            </a:r>
            <a:r>
              <a:rPr lang="en-US" dirty="0"/>
              <a:t>, making Kazakhstan the world's leading uranium producer (33% of total in 2010), and further mine development is under way with a view to increasing production. All uranium is exported.</a:t>
            </a:r>
            <a:endParaRPr lang="ru-RU" dirty="0"/>
          </a:p>
          <a:p>
            <a:endParaRPr lang="ru-RU" dirty="0"/>
          </a:p>
        </p:txBody>
      </p:sp>
      <p:sp>
        <p:nvSpPr>
          <p:cNvPr id="4" name="Прямоугольник 3"/>
          <p:cNvSpPr/>
          <p:nvPr/>
        </p:nvSpPr>
        <p:spPr>
          <a:xfrm>
            <a:off x="568569" y="4998195"/>
            <a:ext cx="10861430" cy="1754326"/>
          </a:xfrm>
          <a:prstGeom prst="rect">
            <a:avLst/>
          </a:prstGeom>
        </p:spPr>
        <p:txBody>
          <a:bodyPr wrap="square">
            <a:spAutoFit/>
          </a:bodyPr>
          <a:lstStyle/>
          <a:p>
            <a:pPr>
              <a:spcAft>
                <a:spcPts val="575"/>
              </a:spcAft>
            </a:pP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is the national atomic company set up in 1997 and owned by the government. It controls all uranium exploration and mining as well as other nuclear-related activities. It aims to add value to the fuel chain and it is developing its fuel fabrication facilities so that fuel assemblies, rather than just fuel, could account for most sales eventually. </a:t>
            </a: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has forged many international agreements on all aspects of nuclear power, and many of the mining operations are run as joint ventures with Russian, Chinese, Canadian and French companies.</a:t>
            </a:r>
            <a:endParaRPr lang="ru-RU" sz="3200" dirty="0">
              <a:effectLst/>
              <a:latin typeface="Times New Roman" panose="02020603050405020304" pitchFamily="18" charset="0"/>
              <a:ea typeface="Times New Roman" panose="02020603050405020304" pitchFamily="18" charset="0"/>
            </a:endParaRPr>
          </a:p>
        </p:txBody>
      </p:sp>
      <p:sp>
        <p:nvSpPr>
          <p:cNvPr id="2" name="Прямоугольник 1"/>
          <p:cNvSpPr/>
          <p:nvPr/>
        </p:nvSpPr>
        <p:spPr>
          <a:xfrm>
            <a:off x="973014" y="120806"/>
            <a:ext cx="10158047" cy="1384995"/>
          </a:xfrm>
          <a:prstGeom prst="rect">
            <a:avLst/>
          </a:prstGeom>
        </p:spPr>
        <p:txBody>
          <a:bodyPr wrap="square">
            <a:spAutoFit/>
          </a:bodyPr>
          <a:lstStyle/>
          <a:p>
            <a:r>
              <a:rPr lang="en-US" sz="2800" b="1" dirty="0"/>
              <a:t>Central Asia's uranium mines</a:t>
            </a:r>
            <a:r>
              <a:rPr lang="ru-RU" sz="2800" b="1" dirty="0"/>
              <a:t/>
            </a:r>
            <a:br>
              <a:rPr lang="ru-RU" sz="2800" b="1" dirty="0"/>
            </a:br>
            <a:r>
              <a:rPr lang="en-US" sz="2800" b="1" dirty="0"/>
              <a:t>Kazakhstan</a:t>
            </a:r>
            <a:r>
              <a:rPr lang="ru-RU" sz="2800" b="1" dirty="0"/>
              <a:t>. </a:t>
            </a:r>
            <a:r>
              <a:rPr lang="en-US" sz="2800" b="1" dirty="0" smtClean="0"/>
              <a:t>Russia</a:t>
            </a:r>
            <a:r>
              <a:rPr lang="ru-RU" sz="2800" b="1" dirty="0"/>
              <a:t/>
            </a:r>
            <a:br>
              <a:rPr lang="ru-RU" sz="2800" b="1" dirty="0"/>
            </a:br>
            <a:endParaRPr lang="ru-RU" sz="2800" b="1" dirty="0"/>
          </a:p>
        </p:txBody>
      </p:sp>
    </p:spTree>
    <p:extLst>
      <p:ext uri="{BB962C8B-B14F-4D97-AF65-F5344CB8AC3E}">
        <p14:creationId xmlns:p14="http://schemas.microsoft.com/office/powerpoint/2010/main" val="3508031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1097480" cy="5547946"/>
          </a:xfrm>
        </p:spPr>
        <p:txBody>
          <a:bodyPr>
            <a:normAutofit fontScale="77500" lnSpcReduction="20000"/>
          </a:bodyPr>
          <a:lstStyle/>
          <a:p>
            <a:r>
              <a:rPr lang="en-US" b="1" dirty="0"/>
              <a:t>West </a:t>
            </a:r>
            <a:r>
              <a:rPr lang="en-US" b="1" dirty="0" err="1"/>
              <a:t>Mynkuduk</a:t>
            </a:r>
            <a:r>
              <a:rPr lang="en-US" dirty="0"/>
              <a:t>: Early in 2006 </a:t>
            </a:r>
            <a:r>
              <a:rPr lang="en-US" dirty="0" err="1"/>
              <a:t>KazAtomProm</a:t>
            </a:r>
            <a:r>
              <a:rPr lang="en-US" dirty="0"/>
              <a:t> signed a US$ 100 million joint venture agreement with Sumitomo Corp (25%) and Kansai Electric Power Co (10%) to develop the deposit. First production from the </a:t>
            </a:r>
            <a:r>
              <a:rPr lang="en-US" dirty="0" err="1"/>
              <a:t>Appak</a:t>
            </a:r>
            <a:r>
              <a:rPr lang="en-US" dirty="0"/>
              <a:t> JV was in June 2008 with design capacity of 1000 t/</a:t>
            </a:r>
            <a:r>
              <a:rPr lang="en-US" dirty="0" err="1"/>
              <a:t>yr</a:t>
            </a:r>
            <a:r>
              <a:rPr lang="en-US" dirty="0"/>
              <a:t> expected in 2010. Sumitomo will supply uranium from the mine to Japanese power utilities.</a:t>
            </a:r>
            <a:endParaRPr lang="ru-RU" dirty="0"/>
          </a:p>
          <a:p>
            <a:r>
              <a:rPr lang="en-US" dirty="0"/>
              <a:t>The </a:t>
            </a:r>
            <a:r>
              <a:rPr lang="en-US" b="1" dirty="0"/>
              <a:t>East </a:t>
            </a:r>
            <a:r>
              <a:rPr lang="en-US" b="1" dirty="0" err="1"/>
              <a:t>Mynkuduk</a:t>
            </a:r>
            <a:r>
              <a:rPr lang="en-US" dirty="0"/>
              <a:t> mine was launched in May 2006 by </a:t>
            </a:r>
            <a:r>
              <a:rPr lang="en-US" dirty="0" err="1"/>
              <a:t>Kazatomprom</a:t>
            </a:r>
            <a:r>
              <a:rPr lang="en-US" dirty="0"/>
              <a:t> to achieve its planned 1000 t/</a:t>
            </a:r>
            <a:r>
              <a:rPr lang="en-US" dirty="0" err="1"/>
              <a:t>yr</a:t>
            </a:r>
            <a:r>
              <a:rPr lang="en-US" dirty="0"/>
              <a:t> production in 2007.</a:t>
            </a:r>
            <a:endParaRPr lang="ru-RU" dirty="0"/>
          </a:p>
          <a:p>
            <a:r>
              <a:rPr lang="en-US" dirty="0"/>
              <a:t>The </a:t>
            </a:r>
            <a:r>
              <a:rPr lang="en-US" b="1" dirty="0" err="1"/>
              <a:t>Karatau</a:t>
            </a:r>
            <a:r>
              <a:rPr lang="en-US" dirty="0"/>
              <a:t> mine at the south end of the </a:t>
            </a:r>
            <a:r>
              <a:rPr lang="en-US" b="1" dirty="0" err="1"/>
              <a:t>Budenovskoye</a:t>
            </a:r>
            <a:r>
              <a:rPr lang="en-US" b="1" dirty="0"/>
              <a:t> </a:t>
            </a:r>
            <a:r>
              <a:rPr lang="en-US" dirty="0"/>
              <a:t>deposit started production in 2008 (655 </a:t>
            </a:r>
            <a:r>
              <a:rPr lang="en-US" dirty="0" err="1"/>
              <a:t>tU</a:t>
            </a:r>
            <a:r>
              <a:rPr lang="en-US" dirty="0"/>
              <a:t>), and ramped up to a capacity of 2000 </a:t>
            </a:r>
            <a:r>
              <a:rPr lang="en-US" dirty="0" err="1"/>
              <a:t>tU</a:t>
            </a:r>
            <a:r>
              <a:rPr lang="en-US" dirty="0"/>
              <a:t>/</a:t>
            </a:r>
            <a:r>
              <a:rPr lang="en-US" dirty="0" err="1"/>
              <a:t>yr</a:t>
            </a:r>
            <a:r>
              <a:rPr lang="en-US" dirty="0"/>
              <a:t> by 2011. Capacity of the </a:t>
            </a:r>
            <a:r>
              <a:rPr lang="en-US" dirty="0" err="1"/>
              <a:t>Budenovskoye</a:t>
            </a:r>
            <a:r>
              <a:rPr lang="en-US" dirty="0"/>
              <a:t> 2 uranium recovery plant reached 3000 </a:t>
            </a:r>
            <a:r>
              <a:rPr lang="en-US" dirty="0" err="1"/>
              <a:t>tU</a:t>
            </a:r>
            <a:r>
              <a:rPr lang="en-US" dirty="0"/>
              <a:t>/</a:t>
            </a:r>
            <a:r>
              <a:rPr lang="en-US" dirty="0" err="1"/>
              <a:t>yr</a:t>
            </a:r>
            <a:r>
              <a:rPr lang="en-US" dirty="0"/>
              <a:t> in 2011, serving both </a:t>
            </a:r>
            <a:r>
              <a:rPr lang="en-US" dirty="0" err="1"/>
              <a:t>Karatau</a:t>
            </a:r>
            <a:r>
              <a:rPr lang="en-US" dirty="0"/>
              <a:t> and </a:t>
            </a:r>
            <a:r>
              <a:rPr lang="en-US" dirty="0" err="1"/>
              <a:t>Akbastau</a:t>
            </a:r>
            <a:r>
              <a:rPr lang="en-US" dirty="0"/>
              <a:t>. </a:t>
            </a:r>
            <a:r>
              <a:rPr lang="en-US" dirty="0" err="1"/>
              <a:t>Karatau</a:t>
            </a:r>
            <a:r>
              <a:rPr lang="en-US" dirty="0"/>
              <a:t> in mid-2013 has reserves of 52,000 </a:t>
            </a:r>
            <a:r>
              <a:rPr lang="en-US" dirty="0" err="1"/>
              <a:t>tU</a:t>
            </a:r>
            <a:r>
              <a:rPr lang="en-US" dirty="0"/>
              <a:t> in measured and indicated resources of 63,839 </a:t>
            </a:r>
            <a:r>
              <a:rPr lang="en-US" dirty="0" err="1"/>
              <a:t>tU</a:t>
            </a:r>
            <a:r>
              <a:rPr lang="en-US" dirty="0"/>
              <a:t> and proven and probable resources of 51,960 </a:t>
            </a:r>
            <a:r>
              <a:rPr lang="en-US" dirty="0" err="1"/>
              <a:t>tU.</a:t>
            </a:r>
            <a:r>
              <a:rPr lang="en-US" dirty="0"/>
              <a:t> Average resource grade is 0.074% and 0.035% respectively. Uranium One projected average cash cost of production for 2014 as $11/</a:t>
            </a:r>
            <a:r>
              <a:rPr lang="en-US" dirty="0" err="1"/>
              <a:t>lb</a:t>
            </a:r>
            <a:r>
              <a:rPr lang="en-US" dirty="0"/>
              <a:t> U</a:t>
            </a:r>
            <a:r>
              <a:rPr lang="en-US" baseline="-25000" dirty="0"/>
              <a:t>3</a:t>
            </a:r>
            <a:r>
              <a:rPr lang="en-US" dirty="0"/>
              <a:t>O</a:t>
            </a:r>
            <a:r>
              <a:rPr lang="en-US" baseline="-25000" dirty="0"/>
              <a:t>8</a:t>
            </a:r>
            <a:r>
              <a:rPr lang="en-US" dirty="0"/>
              <a:t>. In 2016 wells were drilled to 700 </a:t>
            </a:r>
            <a:r>
              <a:rPr lang="en-US" dirty="0" err="1"/>
              <a:t>metres</a:t>
            </a:r>
            <a:r>
              <a:rPr lang="en-US" dirty="0"/>
              <a:t> and production tests commenced.</a:t>
            </a:r>
            <a:endParaRPr lang="ru-RU" dirty="0"/>
          </a:p>
          <a:p>
            <a:r>
              <a:rPr lang="en-US" dirty="0"/>
              <a:t>The </a:t>
            </a:r>
            <a:r>
              <a:rPr lang="en-US" b="1" dirty="0" err="1"/>
              <a:t>Akbastau</a:t>
            </a:r>
            <a:r>
              <a:rPr lang="en-US" dirty="0"/>
              <a:t> mine (</a:t>
            </a:r>
            <a:r>
              <a:rPr lang="en-US" dirty="0" err="1"/>
              <a:t>Budenovskoye</a:t>
            </a:r>
            <a:r>
              <a:rPr lang="en-US" dirty="0"/>
              <a:t> 1, 3, 4) just north of this started production at the end of 2009 and produced 385 </a:t>
            </a:r>
            <a:r>
              <a:rPr lang="en-US" dirty="0" err="1"/>
              <a:t>tU</a:t>
            </a:r>
            <a:r>
              <a:rPr lang="en-US" dirty="0"/>
              <a:t> that year, with recovery from pregnant liquor being at </a:t>
            </a:r>
            <a:r>
              <a:rPr lang="en-US" dirty="0" err="1"/>
              <a:t>Karatau</a:t>
            </a:r>
            <a:r>
              <a:rPr lang="en-US" dirty="0"/>
              <a:t>. It expected almost 1000 </a:t>
            </a:r>
            <a:r>
              <a:rPr lang="en-US" dirty="0" err="1"/>
              <a:t>tU</a:t>
            </a:r>
            <a:r>
              <a:rPr lang="en-US" dirty="0"/>
              <a:t> production in 2011 and ramping up to 3000 </a:t>
            </a:r>
            <a:r>
              <a:rPr lang="en-US" dirty="0" err="1"/>
              <a:t>tU</a:t>
            </a:r>
            <a:r>
              <a:rPr lang="en-US" dirty="0"/>
              <a:t>/</a:t>
            </a:r>
            <a:r>
              <a:rPr lang="en-US" dirty="0" err="1"/>
              <a:t>yr</a:t>
            </a:r>
            <a:r>
              <a:rPr lang="en-US" dirty="0"/>
              <a:t> by 2015, with $200 million being spent to achieve that. </a:t>
            </a:r>
            <a:r>
              <a:rPr lang="en-US" dirty="0" err="1"/>
              <a:t>Akbastau</a:t>
            </a:r>
            <a:r>
              <a:rPr lang="en-US" dirty="0"/>
              <a:t> 1-3 in mid 2013 have reserves of 31,600 </a:t>
            </a:r>
            <a:r>
              <a:rPr lang="en-US" dirty="0" err="1"/>
              <a:t>tU</a:t>
            </a:r>
            <a:r>
              <a:rPr lang="en-US" dirty="0"/>
              <a:t>, in combined measured and indicated resources of 47,293 </a:t>
            </a:r>
            <a:r>
              <a:rPr lang="en-US" dirty="0" err="1"/>
              <a:t>tU</a:t>
            </a:r>
            <a:r>
              <a:rPr lang="en-US" dirty="0"/>
              <a:t>, and proven and probable resources of 31,598 </a:t>
            </a:r>
            <a:r>
              <a:rPr lang="en-US" dirty="0" err="1"/>
              <a:t>tU.</a:t>
            </a:r>
            <a:r>
              <a:rPr lang="en-US" dirty="0"/>
              <a:t> Uranium One projected average cash cost of production for 2014 as $13/</a:t>
            </a:r>
            <a:r>
              <a:rPr lang="en-US" dirty="0" err="1"/>
              <a:t>lb</a:t>
            </a:r>
            <a:r>
              <a:rPr lang="en-US" dirty="0"/>
              <a:t> U</a:t>
            </a:r>
            <a:r>
              <a:rPr lang="en-US" baseline="-25000" dirty="0"/>
              <a:t>3</a:t>
            </a:r>
            <a:r>
              <a:rPr lang="en-US" dirty="0"/>
              <a:t>O</a:t>
            </a:r>
            <a:r>
              <a:rPr lang="en-US" baseline="-25000" dirty="0"/>
              <a:t>8</a:t>
            </a:r>
            <a:r>
              <a:rPr lang="en-US" dirty="0"/>
              <a:t>.</a:t>
            </a:r>
            <a:endParaRPr lang="ru-RU" dirty="0"/>
          </a:p>
          <a:p>
            <a:r>
              <a:rPr lang="en-US" dirty="0"/>
              <a:t>In July 2006 both </a:t>
            </a:r>
            <a:r>
              <a:rPr lang="en-US" dirty="0" err="1"/>
              <a:t>Budenovskoye</a:t>
            </a:r>
            <a:r>
              <a:rPr lang="en-US" dirty="0"/>
              <a:t> operations became 50:50 JVs with Russia, complementing </a:t>
            </a:r>
            <a:r>
              <a:rPr lang="en-US" dirty="0" err="1"/>
              <a:t>Zarechnoye</a:t>
            </a:r>
            <a:r>
              <a:rPr lang="en-US" dirty="0"/>
              <a:t>, but in 2009 ARMZ's share in </a:t>
            </a:r>
            <a:r>
              <a:rPr lang="en-US" dirty="0" err="1"/>
              <a:t>Karatau</a:t>
            </a:r>
            <a:r>
              <a:rPr lang="en-US" dirty="0"/>
              <a:t> was sold to Uranium One. In 2010 ARMZ's share in </a:t>
            </a:r>
            <a:r>
              <a:rPr lang="en-US" dirty="0" err="1"/>
              <a:t>Akbastau</a:t>
            </a:r>
            <a:r>
              <a:rPr lang="en-US" dirty="0"/>
              <a:t> was also transferred to Uranium One.</a:t>
            </a:r>
            <a:endParaRPr lang="ru-RU" dirty="0"/>
          </a:p>
          <a:p>
            <a:r>
              <a:rPr lang="en-US" b="1" dirty="0" err="1"/>
              <a:t>Zhalpak</a:t>
            </a:r>
            <a:r>
              <a:rPr lang="en-US" dirty="0"/>
              <a:t>: A Chinese (CNNC)-</a:t>
            </a:r>
            <a:r>
              <a:rPr lang="en-US" dirty="0" err="1"/>
              <a:t>Kazatomprom</a:t>
            </a:r>
            <a:r>
              <a:rPr lang="en-US" dirty="0"/>
              <a:t> joint venture was set up to develop the deposit. This could produce up to 1000 </a:t>
            </a:r>
            <a:r>
              <a:rPr lang="en-US" dirty="0" err="1"/>
              <a:t>tU</a:t>
            </a:r>
            <a:r>
              <a:rPr lang="en-US" dirty="0"/>
              <a:t>/</a:t>
            </a:r>
            <a:r>
              <a:rPr lang="en-US" dirty="0" err="1"/>
              <a:t>yr</a:t>
            </a:r>
            <a:r>
              <a:rPr lang="en-US" dirty="0"/>
              <a:t> from resources of 15,000 </a:t>
            </a:r>
            <a:r>
              <a:rPr lang="en-US" dirty="0" err="1"/>
              <a:t>tU.</a:t>
            </a:r>
            <a:endParaRPr lang="ru-RU" dirty="0"/>
          </a:p>
          <a:p>
            <a:endParaRPr lang="ru-RU" dirty="0"/>
          </a:p>
        </p:txBody>
      </p:sp>
    </p:spTree>
    <p:extLst>
      <p:ext uri="{BB962C8B-B14F-4D97-AF65-F5344CB8AC3E}">
        <p14:creationId xmlns:p14="http://schemas.microsoft.com/office/powerpoint/2010/main" val="117953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0860088" cy="5249008"/>
          </a:xfrm>
        </p:spPr>
        <p:txBody>
          <a:bodyPr>
            <a:normAutofit fontScale="85000" lnSpcReduction="10000"/>
          </a:bodyPr>
          <a:lstStyle/>
          <a:p>
            <a:r>
              <a:rPr lang="en-US" dirty="0"/>
              <a:t>Central or Eastern mining group</a:t>
            </a:r>
            <a:endParaRPr lang="ru-RU" dirty="0"/>
          </a:p>
          <a:p>
            <a:r>
              <a:rPr lang="en-US" dirty="0"/>
              <a:t>The Central or Eastern mining group (</a:t>
            </a:r>
            <a:r>
              <a:rPr lang="en-US" dirty="0" err="1"/>
              <a:t>Tsentralnoye</a:t>
            </a:r>
            <a:r>
              <a:rPr lang="en-US" dirty="0"/>
              <a:t>) in the Chu-</a:t>
            </a:r>
            <a:r>
              <a:rPr lang="en-US" dirty="0" err="1"/>
              <a:t>Sarysu</a:t>
            </a:r>
            <a:r>
              <a:rPr lang="en-US" dirty="0"/>
              <a:t> basin comprises </a:t>
            </a:r>
            <a:r>
              <a:rPr lang="en-US" dirty="0" err="1"/>
              <a:t>Tortkuduk</a:t>
            </a:r>
            <a:r>
              <a:rPr lang="en-US" dirty="0"/>
              <a:t>, </a:t>
            </a:r>
            <a:r>
              <a:rPr lang="en-US" dirty="0" err="1"/>
              <a:t>Moinkum</a:t>
            </a:r>
            <a:r>
              <a:rPr lang="en-US" dirty="0"/>
              <a:t>, Southern </a:t>
            </a:r>
            <a:r>
              <a:rPr lang="en-US" dirty="0" err="1"/>
              <a:t>Moinkum</a:t>
            </a:r>
            <a:r>
              <a:rPr lang="en-US" dirty="0"/>
              <a:t>, </a:t>
            </a:r>
            <a:r>
              <a:rPr lang="en-US" dirty="0" err="1"/>
              <a:t>Kanzhugan</a:t>
            </a:r>
            <a:r>
              <a:rPr lang="en-US" dirty="0"/>
              <a:t> mines, plus the new refinery. </a:t>
            </a:r>
            <a:r>
              <a:rPr lang="en-US" dirty="0" err="1"/>
              <a:t>Katco</a:t>
            </a:r>
            <a:r>
              <a:rPr lang="en-US" dirty="0"/>
              <a:t> operates the first two, </a:t>
            </a:r>
            <a:r>
              <a:rPr lang="en-US" dirty="0" err="1"/>
              <a:t>Taukent</a:t>
            </a:r>
            <a:r>
              <a:rPr lang="en-US" dirty="0"/>
              <a:t> the latter two.</a:t>
            </a:r>
            <a:endParaRPr lang="ru-RU" dirty="0"/>
          </a:p>
          <a:p>
            <a:r>
              <a:rPr lang="en-US" b="1" dirty="0" err="1"/>
              <a:t>Moinkum</a:t>
            </a:r>
            <a:r>
              <a:rPr lang="en-US" b="1" dirty="0"/>
              <a:t> (</a:t>
            </a:r>
            <a:r>
              <a:rPr lang="en-US" b="1" dirty="0" err="1"/>
              <a:t>Muyunkum</a:t>
            </a:r>
            <a:r>
              <a:rPr lang="en-US" b="1" dirty="0"/>
              <a:t>)</a:t>
            </a:r>
            <a:r>
              <a:rPr lang="en-US" dirty="0"/>
              <a:t>: Following three years' pilot plant operation, </a:t>
            </a:r>
            <a:r>
              <a:rPr lang="en-US" dirty="0" err="1"/>
              <a:t>Areva</a:t>
            </a:r>
            <a:r>
              <a:rPr lang="en-US" dirty="0"/>
              <a:t> and the state utility </a:t>
            </a:r>
            <a:r>
              <a:rPr lang="en-US" dirty="0" err="1"/>
              <a:t>Kazatomprom</a:t>
            </a:r>
            <a:r>
              <a:rPr lang="en-US" dirty="0"/>
              <a:t> agreed in April 2004 to set up a 1500 </a:t>
            </a:r>
            <a:r>
              <a:rPr lang="en-US" dirty="0" err="1"/>
              <a:t>tU</a:t>
            </a:r>
            <a:r>
              <a:rPr lang="en-US" dirty="0"/>
              <a:t>/</a:t>
            </a:r>
            <a:r>
              <a:rPr lang="en-US" dirty="0" err="1"/>
              <a:t>yr</a:t>
            </a:r>
            <a:r>
              <a:rPr lang="en-US" dirty="0"/>
              <a:t> in situ leach (ISL) uranium venture at </a:t>
            </a:r>
            <a:r>
              <a:rPr lang="en-US" dirty="0" err="1"/>
              <a:t>Moinkum</a:t>
            </a:r>
            <a:r>
              <a:rPr lang="en-US" dirty="0"/>
              <a:t> in this part of the Chu-</a:t>
            </a:r>
            <a:r>
              <a:rPr lang="en-US" dirty="0" err="1"/>
              <a:t>Sarysu</a:t>
            </a:r>
            <a:r>
              <a:rPr lang="en-US" dirty="0"/>
              <a:t> basin. </a:t>
            </a:r>
            <a:r>
              <a:rPr lang="en-US" dirty="0" err="1"/>
              <a:t>Areva</a:t>
            </a:r>
            <a:r>
              <a:rPr lang="en-US" dirty="0"/>
              <a:t> holds 51% and funded the US$ 90 million </a:t>
            </a:r>
            <a:r>
              <a:rPr lang="en-US" dirty="0" err="1"/>
              <a:t>Katco</a:t>
            </a:r>
            <a:r>
              <a:rPr lang="en-US" dirty="0"/>
              <a:t> joint venture, having spent some US$ 20 million already since 1996. Operation began in June 2006.</a:t>
            </a:r>
            <a:endParaRPr lang="ru-RU" dirty="0"/>
          </a:p>
          <a:p>
            <a:r>
              <a:rPr lang="en-US" b="1" dirty="0" err="1"/>
              <a:t>Tortkuduk</a:t>
            </a:r>
            <a:r>
              <a:rPr lang="en-US" b="1" dirty="0"/>
              <a:t> (</a:t>
            </a:r>
            <a:r>
              <a:rPr lang="en-US" b="1" dirty="0" err="1"/>
              <a:t>Moinkum</a:t>
            </a:r>
            <a:r>
              <a:rPr lang="en-US" b="1" dirty="0"/>
              <a:t> North)</a:t>
            </a:r>
            <a:r>
              <a:rPr lang="en-US" dirty="0"/>
              <a:t> is also part of the </a:t>
            </a:r>
            <a:r>
              <a:rPr lang="en-US" dirty="0" err="1"/>
              <a:t>Katco</a:t>
            </a:r>
            <a:r>
              <a:rPr lang="en-US" dirty="0"/>
              <a:t> JV and produced over 2400 </a:t>
            </a:r>
            <a:r>
              <a:rPr lang="en-US" dirty="0" err="1"/>
              <a:t>tU</a:t>
            </a:r>
            <a:r>
              <a:rPr lang="en-US" dirty="0"/>
              <a:t> in 2010. A South </a:t>
            </a:r>
            <a:r>
              <a:rPr lang="en-US" dirty="0" err="1"/>
              <a:t>Tortkuduk</a:t>
            </a:r>
            <a:r>
              <a:rPr lang="en-US" dirty="0"/>
              <a:t> project was mentioned by </a:t>
            </a:r>
            <a:r>
              <a:rPr lang="en-US" dirty="0" err="1"/>
              <a:t>Areva</a:t>
            </a:r>
            <a:r>
              <a:rPr lang="en-US" dirty="0"/>
              <a:t> in 2017, but may refer to </a:t>
            </a:r>
            <a:r>
              <a:rPr lang="en-US" dirty="0" err="1"/>
              <a:t>Moinkum</a:t>
            </a:r>
            <a:r>
              <a:rPr lang="en-US" dirty="0"/>
              <a:t>.</a:t>
            </a:r>
            <a:endParaRPr lang="ru-RU" dirty="0"/>
          </a:p>
          <a:p>
            <a:r>
              <a:rPr lang="en-US" dirty="0"/>
              <a:t>A June 2008 agreement expanded the </a:t>
            </a:r>
            <a:r>
              <a:rPr lang="en-US" dirty="0" err="1"/>
              <a:t>Katco</a:t>
            </a:r>
            <a:r>
              <a:rPr lang="en-US" dirty="0"/>
              <a:t> joint venture from mining 1500 </a:t>
            </a:r>
            <a:r>
              <a:rPr lang="en-US" dirty="0" err="1"/>
              <a:t>tU</a:t>
            </a:r>
            <a:r>
              <a:rPr lang="en-US" dirty="0"/>
              <a:t>/</a:t>
            </a:r>
            <a:r>
              <a:rPr lang="en-US" dirty="0" err="1"/>
              <a:t>yr</a:t>
            </a:r>
            <a:r>
              <a:rPr lang="en-US" dirty="0"/>
              <a:t> to 4000 </a:t>
            </a:r>
            <a:r>
              <a:rPr lang="en-US" dirty="0" err="1"/>
              <a:t>tU</a:t>
            </a:r>
            <a:r>
              <a:rPr lang="en-US" dirty="0"/>
              <a:t>/</a:t>
            </a:r>
            <a:r>
              <a:rPr lang="en-US" dirty="0" err="1"/>
              <a:t>yr</a:t>
            </a:r>
            <a:r>
              <a:rPr lang="en-US" dirty="0"/>
              <a:t> and sets up </a:t>
            </a:r>
            <a:r>
              <a:rPr lang="en-US" dirty="0" err="1"/>
              <a:t>Areva</a:t>
            </a:r>
            <a:r>
              <a:rPr lang="en-US" dirty="0"/>
              <a:t> to handle all sales from it through to 2039. At the end of 2016 </a:t>
            </a:r>
            <a:r>
              <a:rPr lang="en-US" dirty="0" err="1"/>
              <a:t>Areva</a:t>
            </a:r>
            <a:r>
              <a:rPr lang="en-US" dirty="0"/>
              <a:t> quoted </a:t>
            </a:r>
            <a:r>
              <a:rPr lang="en-US" dirty="0" err="1"/>
              <a:t>Katco</a:t>
            </a:r>
            <a:r>
              <a:rPr lang="en-US" dirty="0"/>
              <a:t> indicated resources as 24,162 </a:t>
            </a:r>
            <a:r>
              <a:rPr lang="en-US" dirty="0" err="1"/>
              <a:t>tU</a:t>
            </a:r>
            <a:r>
              <a:rPr lang="en-US" dirty="0"/>
              <a:t> @ 0.1%U, and inferred resources of 14,112 </a:t>
            </a:r>
            <a:r>
              <a:rPr lang="en-US" dirty="0" err="1"/>
              <a:t>tU</a:t>
            </a:r>
            <a:r>
              <a:rPr lang="en-US" dirty="0"/>
              <a:t> @ 0.08%U, with more pending ‘registration’. With production over 4000 </a:t>
            </a:r>
            <a:r>
              <a:rPr lang="en-US" dirty="0" err="1"/>
              <a:t>tU</a:t>
            </a:r>
            <a:r>
              <a:rPr lang="en-US" dirty="0"/>
              <a:t>/</a:t>
            </a:r>
            <a:r>
              <a:rPr lang="en-US" dirty="0" err="1"/>
              <a:t>yr</a:t>
            </a:r>
            <a:r>
              <a:rPr lang="en-US" dirty="0"/>
              <a:t> the </a:t>
            </a:r>
            <a:r>
              <a:rPr lang="en-US" dirty="0" err="1"/>
              <a:t>Katco</a:t>
            </a:r>
            <a:r>
              <a:rPr lang="en-US" dirty="0"/>
              <a:t> operation is the world’s largest ISL mine.</a:t>
            </a:r>
            <a:endParaRPr lang="ru-RU" dirty="0"/>
          </a:p>
          <a:p>
            <a:r>
              <a:rPr lang="en-US" dirty="0"/>
              <a:t>The </a:t>
            </a:r>
            <a:r>
              <a:rPr lang="en-US" b="1" dirty="0" err="1"/>
              <a:t>Kanzhugan</a:t>
            </a:r>
            <a:r>
              <a:rPr lang="en-US" dirty="0"/>
              <a:t> deposit supports the </a:t>
            </a:r>
            <a:r>
              <a:rPr lang="en-US" dirty="0" err="1"/>
              <a:t>Kaynar</a:t>
            </a:r>
            <a:r>
              <a:rPr lang="en-US" dirty="0"/>
              <a:t> mine which started up in 2008. </a:t>
            </a:r>
            <a:r>
              <a:rPr lang="en-US" b="1" dirty="0"/>
              <a:t>South </a:t>
            </a:r>
            <a:r>
              <a:rPr lang="en-US" b="1" dirty="0" err="1"/>
              <a:t>Moinkum</a:t>
            </a:r>
            <a:r>
              <a:rPr lang="en-US" dirty="0"/>
              <a:t> is also operated by </a:t>
            </a:r>
            <a:r>
              <a:rPr lang="en-US" dirty="0" err="1"/>
              <a:t>Taukent</a:t>
            </a:r>
            <a:r>
              <a:rPr lang="en-US" dirty="0"/>
              <a:t> Mining &amp; Chemical Co, a 100% subsidiary of </a:t>
            </a:r>
            <a:r>
              <a:rPr lang="en-US" dirty="0" err="1"/>
              <a:t>Kazatomprom</a:t>
            </a:r>
            <a:r>
              <a:rPr lang="en-US" dirty="0"/>
              <a:t>. Production from the two is over 1100 </a:t>
            </a:r>
            <a:r>
              <a:rPr lang="en-US" dirty="0" err="1"/>
              <a:t>tU</a:t>
            </a:r>
            <a:r>
              <a:rPr lang="en-US" dirty="0"/>
              <a:t>/yr.</a:t>
            </a:r>
            <a:endParaRPr lang="ru-RU" dirty="0"/>
          </a:p>
          <a:p>
            <a:endParaRPr lang="ru-RU" dirty="0"/>
          </a:p>
        </p:txBody>
      </p:sp>
    </p:spTree>
    <p:extLst>
      <p:ext uri="{BB962C8B-B14F-4D97-AF65-F5344CB8AC3E}">
        <p14:creationId xmlns:p14="http://schemas.microsoft.com/office/powerpoint/2010/main" val="2832379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30822" y="400996"/>
            <a:ext cx="11394831" cy="5370701"/>
          </a:xfrm>
          <a:prstGeom prst="rect">
            <a:avLst/>
          </a:prstGeom>
        </p:spPr>
        <p:txBody>
          <a:bodyPr wrap="square">
            <a:spAutoFit/>
          </a:bodyPr>
          <a:lstStyle/>
          <a:p>
            <a:pPr>
              <a:spcBef>
                <a:spcPts val="1150"/>
              </a:spcBef>
              <a:spcAft>
                <a:spcPts val="575"/>
              </a:spcAft>
            </a:pPr>
            <a:r>
              <a:rPr lang="en-US" sz="1400" dirty="0" smtClean="0">
                <a:solidFill>
                  <a:srgbClr val="1E9DD8"/>
                </a:solidFill>
                <a:effectLst/>
                <a:latin typeface="Arial" panose="020B0604020202020204" pitchFamily="34" charset="0"/>
                <a:ea typeface="Times New Roman" panose="02020603050405020304" pitchFamily="18" charset="0"/>
              </a:rPr>
              <a:t>Western mining group (#6)</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The Western mining group (#6) is in the </a:t>
            </a:r>
            <a:r>
              <a:rPr lang="en-US" sz="1400" dirty="0" err="1">
                <a:solidFill>
                  <a:srgbClr val="333333"/>
                </a:solidFill>
                <a:latin typeface="Arial" panose="020B0604020202020204" pitchFamily="34" charset="0"/>
                <a:ea typeface="Times New Roman" panose="02020603050405020304" pitchFamily="18" charset="0"/>
              </a:rPr>
              <a:t>Syrdarya</a:t>
            </a:r>
            <a:r>
              <a:rPr lang="en-US" sz="1400" dirty="0">
                <a:solidFill>
                  <a:srgbClr val="333333"/>
                </a:solidFill>
                <a:latin typeface="Arial" panose="020B0604020202020204" pitchFamily="34" charset="0"/>
                <a:ea typeface="Times New Roman" panose="02020603050405020304" pitchFamily="18" charset="0"/>
              </a:rPr>
              <a:t> basin and comprises the North and South </a:t>
            </a:r>
            <a:r>
              <a:rPr lang="en-US" sz="1400" dirty="0" err="1">
                <a:solidFill>
                  <a:srgbClr val="333333"/>
                </a:solidFill>
                <a:latin typeface="Arial" panose="020B0604020202020204" pitchFamily="34" charset="0"/>
                <a:ea typeface="Times New Roman" panose="02020603050405020304" pitchFamily="18" charset="0"/>
              </a:rPr>
              <a:t>Karamurun</a:t>
            </a:r>
            <a:r>
              <a:rPr lang="en-US" sz="1400" dirty="0">
                <a:solidFill>
                  <a:srgbClr val="333333"/>
                </a:solidFill>
                <a:latin typeface="Arial" panose="020B0604020202020204" pitchFamily="34" charset="0"/>
                <a:ea typeface="Times New Roman" panose="02020603050405020304" pitchFamily="18" charset="0"/>
              </a:rPr>
              <a:t> mines operated by Mining Company #6, with </a:t>
            </a:r>
            <a:r>
              <a:rPr lang="en-US" sz="1400" dirty="0" err="1">
                <a:solidFill>
                  <a:srgbClr val="333333"/>
                </a:solidFill>
                <a:latin typeface="Arial" panose="020B0604020202020204" pitchFamily="34" charset="0"/>
                <a:ea typeface="Times New Roman" panose="02020603050405020304" pitchFamily="18" charset="0"/>
              </a:rPr>
              <a:t>Irkol</a:t>
            </a:r>
            <a:r>
              <a:rPr lang="en-US" sz="1400" dirty="0">
                <a:solidFill>
                  <a:srgbClr val="333333"/>
                </a:solidFill>
                <a:latin typeface="Arial" panose="020B0604020202020204" pitchFamily="34" charset="0"/>
                <a:ea typeface="Times New Roman" panose="02020603050405020304" pitchFamily="18" charset="0"/>
              </a:rPr>
              <a:t> and (North) </a:t>
            </a:r>
            <a:r>
              <a:rPr lang="en-US" sz="1400" dirty="0" err="1">
                <a:solidFill>
                  <a:srgbClr val="333333"/>
                </a:solidFill>
                <a:latin typeface="Arial" panose="020B0604020202020204" pitchFamily="34" charset="0"/>
                <a:ea typeface="Times New Roman" panose="02020603050405020304" pitchFamily="18" charset="0"/>
              </a:rPr>
              <a:t>Kharasan</a:t>
            </a:r>
            <a:r>
              <a:rPr lang="en-US" sz="1400" dirty="0">
                <a:solidFill>
                  <a:srgbClr val="333333"/>
                </a:solidFill>
                <a:latin typeface="Arial" panose="020B0604020202020204" pitchFamily="34" charset="0"/>
                <a:ea typeface="Times New Roman" panose="02020603050405020304" pitchFamily="18" charset="0"/>
              </a:rPr>
              <a:t> 1&amp;2.</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b="1" dirty="0" err="1">
                <a:solidFill>
                  <a:srgbClr val="333333"/>
                </a:solidFill>
                <a:latin typeface="Arial" panose="020B0604020202020204" pitchFamily="34" charset="0"/>
                <a:ea typeface="Times New Roman" panose="02020603050405020304" pitchFamily="18" charset="0"/>
              </a:rPr>
              <a:t>Kharasan</a:t>
            </a:r>
            <a:r>
              <a:rPr lang="en-US" sz="1400" dirty="0">
                <a:solidFill>
                  <a:srgbClr val="333333"/>
                </a:solidFill>
                <a:latin typeface="Arial" panose="020B0604020202020204" pitchFamily="34" charset="0"/>
                <a:ea typeface="Times New Roman" panose="02020603050405020304" pitchFamily="18" charset="0"/>
              </a:rPr>
              <a:t>: In 2005 </a:t>
            </a:r>
            <a:r>
              <a:rPr lang="en-US" sz="1400" dirty="0" err="1">
                <a:solidFill>
                  <a:srgbClr val="333333"/>
                </a:solidFill>
                <a:latin typeface="Arial" panose="020B0604020202020204" pitchFamily="34" charset="0"/>
                <a:ea typeface="Times New Roman" panose="02020603050405020304" pitchFamily="18" charset="0"/>
              </a:rPr>
              <a:t>UrAsia</a:t>
            </a:r>
            <a:r>
              <a:rPr lang="en-US" sz="1400" dirty="0">
                <a:solidFill>
                  <a:srgbClr val="333333"/>
                </a:solidFill>
                <a:latin typeface="Arial" panose="020B0604020202020204" pitchFamily="34" charset="0"/>
                <a:ea typeface="Times New Roman" panose="02020603050405020304" pitchFamily="18" charset="0"/>
              </a:rPr>
              <a:t> Energy Ltd (now Uranium One </a:t>
            </a:r>
            <a:r>
              <a:rPr lang="en-US" sz="1400" dirty="0" err="1">
                <a:solidFill>
                  <a:srgbClr val="333333"/>
                </a:solidFill>
                <a:latin typeface="Arial" panose="020B0604020202020204" pitchFamily="34" charset="0"/>
                <a:ea typeface="Times New Roman" panose="02020603050405020304" pitchFamily="18" charset="0"/>
              </a:rPr>
              <a:t>Inc</a:t>
            </a:r>
            <a:r>
              <a:rPr lang="en-US" sz="1400" dirty="0">
                <a:solidFill>
                  <a:srgbClr val="333333"/>
                </a:solidFill>
                <a:latin typeface="Arial" panose="020B0604020202020204" pitchFamily="34" charset="0"/>
                <a:ea typeface="Times New Roman" panose="02020603050405020304" pitchFamily="18" charset="0"/>
              </a:rPr>
              <a:t>) of Canada paid US$ 75 million for a 30% share of the </a:t>
            </a:r>
            <a:r>
              <a:rPr lang="en-US" sz="1400" dirty="0" err="1">
                <a:solidFill>
                  <a:srgbClr val="333333"/>
                </a:solidFill>
                <a:latin typeface="Arial" panose="020B0604020202020204" pitchFamily="34" charset="0"/>
                <a:ea typeface="Times New Roman" panose="02020603050405020304" pitchFamily="18" charset="0"/>
              </a:rPr>
              <a:t>Kyzylkum</a:t>
            </a:r>
            <a:r>
              <a:rPr lang="en-US" sz="1400" dirty="0">
                <a:solidFill>
                  <a:srgbClr val="333333"/>
                </a:solidFill>
                <a:latin typeface="Arial" panose="020B0604020202020204" pitchFamily="34" charset="0"/>
                <a:ea typeface="Times New Roman" panose="02020603050405020304" pitchFamily="18" charset="0"/>
              </a:rPr>
              <a:t> joint venture which owns the (North) </a:t>
            </a:r>
            <a:r>
              <a:rPr lang="en-US" sz="1400" dirty="0" err="1">
                <a:solidFill>
                  <a:srgbClr val="333333"/>
                </a:solidFill>
                <a:latin typeface="Arial" panose="020B0604020202020204" pitchFamily="34" charset="0"/>
                <a:ea typeface="Times New Roman" panose="02020603050405020304" pitchFamily="18" charset="0"/>
              </a:rPr>
              <a:t>Kharasan</a:t>
            </a:r>
            <a:r>
              <a:rPr lang="en-US" sz="1400" dirty="0">
                <a:solidFill>
                  <a:srgbClr val="333333"/>
                </a:solidFill>
                <a:latin typeface="Arial" panose="020B0604020202020204" pitchFamily="34" charset="0"/>
                <a:ea typeface="Times New Roman" panose="02020603050405020304" pitchFamily="18" charset="0"/>
              </a:rPr>
              <a:t> project. </a:t>
            </a:r>
            <a:r>
              <a:rPr lang="en-US" sz="1400" dirty="0" err="1">
                <a:solidFill>
                  <a:srgbClr val="333333"/>
                </a:solidFill>
                <a:latin typeface="Arial" panose="020B0604020202020204" pitchFamily="34" charset="0"/>
                <a:ea typeface="Times New Roman" panose="02020603050405020304" pitchFamily="18" charset="0"/>
              </a:rPr>
              <a:t>Kharasan</a:t>
            </a:r>
            <a:r>
              <a:rPr lang="en-US" sz="1400" dirty="0">
                <a:solidFill>
                  <a:srgbClr val="333333"/>
                </a:solidFill>
                <a:latin typeface="Arial" panose="020B0604020202020204" pitchFamily="34" charset="0"/>
                <a:ea typeface="Times New Roman" panose="02020603050405020304" pitchFamily="18" charset="0"/>
              </a:rPr>
              <a:t> 1 in mid-2013 had measured &amp; indicated resources of 8561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and proven and probable resources of 7132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Inferred resources were 17,940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Uranium One projected average cash cost of production for 2014 was $24/</a:t>
            </a:r>
            <a:r>
              <a:rPr lang="en-US" sz="1400" dirty="0" err="1">
                <a:solidFill>
                  <a:srgbClr val="333333"/>
                </a:solidFill>
                <a:latin typeface="Arial" panose="020B0604020202020204" pitchFamily="34" charset="0"/>
                <a:ea typeface="Times New Roman" panose="02020603050405020304" pitchFamily="18" charset="0"/>
              </a:rPr>
              <a:t>lb</a:t>
            </a:r>
            <a:r>
              <a:rPr lang="en-US" sz="1400" dirty="0">
                <a:solidFill>
                  <a:srgbClr val="333333"/>
                </a:solidFill>
                <a:latin typeface="Arial" panose="020B0604020202020204" pitchFamily="34" charset="0"/>
                <a:ea typeface="Times New Roman" panose="02020603050405020304" pitchFamily="18" charset="0"/>
              </a:rPr>
              <a:t> U</a:t>
            </a:r>
            <a:r>
              <a:rPr lang="en-US" sz="1400" baseline="-25000" dirty="0" smtClean="0">
                <a:solidFill>
                  <a:srgbClr val="333333"/>
                </a:solidFill>
                <a:effectLst/>
                <a:latin typeface="Arial" panose="020B0604020202020204" pitchFamily="34" charset="0"/>
                <a:ea typeface="Times New Roman" panose="02020603050405020304" pitchFamily="18" charset="0"/>
              </a:rPr>
              <a:t>3</a:t>
            </a:r>
            <a:r>
              <a:rPr lang="en-US" sz="1400" dirty="0">
                <a:solidFill>
                  <a:srgbClr val="333333"/>
                </a:solidFill>
                <a:latin typeface="Arial" panose="020B0604020202020204" pitchFamily="34" charset="0"/>
                <a:ea typeface="Times New Roman" panose="02020603050405020304" pitchFamily="18" charset="0"/>
              </a:rPr>
              <a:t>O</a:t>
            </a:r>
            <a:r>
              <a:rPr lang="en-US" sz="1400" baseline="-25000" dirty="0" smtClean="0">
                <a:solidFill>
                  <a:srgbClr val="333333"/>
                </a:solidFill>
                <a:effectLst/>
                <a:latin typeface="Arial" panose="020B0604020202020204" pitchFamily="34" charset="0"/>
                <a:ea typeface="Times New Roman" panose="02020603050405020304" pitchFamily="18" charset="0"/>
              </a:rPr>
              <a:t>8</a:t>
            </a:r>
            <a:r>
              <a:rPr lang="en-US" sz="1400" dirty="0">
                <a:solidFill>
                  <a:srgbClr val="333333"/>
                </a:solidFill>
                <a:latin typeface="Arial" panose="020B0604020202020204" pitchFamily="34" charset="0"/>
                <a:ea typeface="Times New Roman" panose="02020603050405020304" pitchFamily="18" charset="0"/>
              </a:rPr>
              <a:t>.</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err="1">
                <a:solidFill>
                  <a:srgbClr val="333333"/>
                </a:solidFill>
                <a:latin typeface="Arial" panose="020B0604020202020204" pitchFamily="34" charset="0"/>
                <a:ea typeface="Times New Roman" panose="02020603050405020304" pitchFamily="18" charset="0"/>
              </a:rPr>
              <a:t>Kharasan</a:t>
            </a:r>
            <a:r>
              <a:rPr lang="en-US" sz="1400" dirty="0">
                <a:solidFill>
                  <a:srgbClr val="333333"/>
                </a:solidFill>
                <a:latin typeface="Arial" panose="020B0604020202020204" pitchFamily="34" charset="0"/>
                <a:ea typeface="Times New Roman" panose="02020603050405020304" pitchFamily="18" charset="0"/>
              </a:rPr>
              <a:t> 2 is to the south of this and was owned by </a:t>
            </a:r>
            <a:r>
              <a:rPr lang="en-US" sz="1400" dirty="0" err="1">
                <a:solidFill>
                  <a:srgbClr val="333333"/>
                </a:solidFill>
                <a:latin typeface="Arial" panose="020B0604020202020204" pitchFamily="34" charset="0"/>
                <a:ea typeface="Times New Roman" panose="02020603050405020304" pitchFamily="18" charset="0"/>
              </a:rPr>
              <a:t>Kazatomprom</a:t>
            </a:r>
            <a:r>
              <a:rPr lang="en-US" sz="1400" dirty="0">
                <a:solidFill>
                  <a:srgbClr val="333333"/>
                </a:solidFill>
                <a:latin typeface="Arial" panose="020B0604020202020204" pitchFamily="34" charset="0"/>
                <a:ea typeface="Times New Roman" panose="02020603050405020304" pitchFamily="18" charset="0"/>
              </a:rPr>
              <a:t> but is now controlled by the </a:t>
            </a:r>
            <a:r>
              <a:rPr lang="en-US" sz="1400" dirty="0" err="1">
                <a:solidFill>
                  <a:srgbClr val="333333"/>
                </a:solidFill>
                <a:latin typeface="Arial" panose="020B0604020202020204" pitchFamily="34" charset="0"/>
                <a:ea typeface="Times New Roman" panose="02020603050405020304" pitchFamily="18" charset="0"/>
              </a:rPr>
              <a:t>Baiken</a:t>
            </a:r>
            <a:r>
              <a:rPr lang="en-US" sz="1400" dirty="0">
                <a:solidFill>
                  <a:srgbClr val="333333"/>
                </a:solidFill>
                <a:latin typeface="Arial" panose="020B0604020202020204" pitchFamily="34" charset="0"/>
                <a:ea typeface="Times New Roman" panose="02020603050405020304" pitchFamily="18" charset="0"/>
              </a:rPr>
              <a:t>-U joint venture, including 95% Japanese equity. Pilot production commenced in 2009.</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In April 2007 several Japanese companies – the Energy Asia consortium led by Marubeni – bought 40% of the </a:t>
            </a:r>
            <a:r>
              <a:rPr lang="en-US" sz="1400" dirty="0" err="1">
                <a:solidFill>
                  <a:srgbClr val="333333"/>
                </a:solidFill>
                <a:latin typeface="Arial" panose="020B0604020202020204" pitchFamily="34" charset="0"/>
                <a:ea typeface="Times New Roman" panose="02020603050405020304" pitchFamily="18" charset="0"/>
              </a:rPr>
              <a:t>Kharasan</a:t>
            </a:r>
            <a:r>
              <a:rPr lang="en-US" sz="1400" dirty="0">
                <a:solidFill>
                  <a:srgbClr val="333333"/>
                </a:solidFill>
                <a:latin typeface="Arial" panose="020B0604020202020204" pitchFamily="34" charset="0"/>
                <a:ea typeface="Times New Roman" panose="02020603050405020304" pitchFamily="18" charset="0"/>
              </a:rPr>
              <a:t> project to directly take 2000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when it was in full production at 5000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planned to be about 2014. Project funding was $70 million from the Japan Bank for International Cooperation and $30 million from Citibank. Uranium One retains 30% equity of (north) </a:t>
            </a:r>
            <a:r>
              <a:rPr lang="en-US" sz="1400" dirty="0" err="1">
                <a:solidFill>
                  <a:srgbClr val="333333"/>
                </a:solidFill>
                <a:latin typeface="Arial" panose="020B0604020202020204" pitchFamily="34" charset="0"/>
                <a:ea typeface="Times New Roman" panose="02020603050405020304" pitchFamily="18" charset="0"/>
              </a:rPr>
              <a:t>Kharasan</a:t>
            </a:r>
            <a:r>
              <a:rPr lang="en-US" sz="1400" dirty="0">
                <a:solidFill>
                  <a:srgbClr val="333333"/>
                </a:solidFill>
                <a:latin typeface="Arial" panose="020B0604020202020204" pitchFamily="34" charset="0"/>
                <a:ea typeface="Times New Roman" panose="02020603050405020304" pitchFamily="18" charset="0"/>
              </a:rPr>
              <a:t> 1 through </a:t>
            </a:r>
            <a:r>
              <a:rPr lang="en-US" sz="1400" dirty="0" err="1">
                <a:solidFill>
                  <a:srgbClr val="333333"/>
                </a:solidFill>
                <a:latin typeface="Arial" panose="020B0604020202020204" pitchFamily="34" charset="0"/>
                <a:ea typeface="Times New Roman" panose="02020603050405020304" pitchFamily="18" charset="0"/>
              </a:rPr>
              <a:t>Kyzylkum</a:t>
            </a:r>
            <a:r>
              <a:rPr lang="en-US" sz="1400" dirty="0">
                <a:solidFill>
                  <a:srgbClr val="333333"/>
                </a:solidFill>
                <a:latin typeface="Arial" panose="020B0604020202020204" pitchFamily="34" charset="0"/>
                <a:ea typeface="Times New Roman" panose="02020603050405020304" pitchFamily="18" charset="0"/>
              </a:rPr>
              <a:t> JV.</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A 2000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per year processing facility is matched with a 1000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satellite plant. Pilot production commenced in April 2009 with </a:t>
            </a:r>
            <a:r>
              <a:rPr lang="en-US" sz="1400" dirty="0" err="1">
                <a:solidFill>
                  <a:srgbClr val="333333"/>
                </a:solidFill>
                <a:latin typeface="Arial" panose="020B0604020202020204" pitchFamily="34" charset="0"/>
                <a:ea typeface="Times New Roman" panose="02020603050405020304" pitchFamily="18" charset="0"/>
              </a:rPr>
              <a:t>Kharasan</a:t>
            </a:r>
            <a:r>
              <a:rPr lang="en-US" sz="1400" dirty="0">
                <a:solidFill>
                  <a:srgbClr val="333333"/>
                </a:solidFill>
                <a:latin typeface="Arial" panose="020B0604020202020204" pitchFamily="34" charset="0"/>
                <a:ea typeface="Times New Roman" panose="02020603050405020304" pitchFamily="18" charset="0"/>
              </a:rPr>
              <a:t> 1 to reach 3000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by 2014, and </a:t>
            </a:r>
            <a:r>
              <a:rPr lang="en-US" sz="1400" dirty="0" err="1">
                <a:solidFill>
                  <a:srgbClr val="333333"/>
                </a:solidFill>
                <a:latin typeface="Arial" panose="020B0604020202020204" pitchFamily="34" charset="0"/>
                <a:ea typeface="Times New Roman" panose="02020603050405020304" pitchFamily="18" charset="0"/>
              </a:rPr>
              <a:t>Kharasan</a:t>
            </a:r>
            <a:r>
              <a:rPr lang="en-US" sz="1400" dirty="0">
                <a:solidFill>
                  <a:srgbClr val="333333"/>
                </a:solidFill>
                <a:latin typeface="Arial" panose="020B0604020202020204" pitchFamily="34" charset="0"/>
                <a:ea typeface="Times New Roman" panose="02020603050405020304" pitchFamily="18" charset="0"/>
              </a:rPr>
              <a:t> 2 to reach 2000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in 2014. In fact production from both mines together reached only 2500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in 2015. Pre-commercial mining commenced in 2008 first significant production for both was early 2010. Production from the $430 million project will primarily supply Japanese utilities. In August 2009 </a:t>
            </a:r>
            <a:r>
              <a:rPr lang="en-US" sz="1400" dirty="0" err="1">
                <a:solidFill>
                  <a:srgbClr val="333333"/>
                </a:solidFill>
                <a:latin typeface="Arial" panose="020B0604020202020204" pitchFamily="34" charset="0"/>
                <a:ea typeface="Times New Roman" panose="02020603050405020304" pitchFamily="18" charset="0"/>
              </a:rPr>
              <a:t>Kazatomprom</a:t>
            </a:r>
            <a:r>
              <a:rPr lang="en-US" sz="1400" dirty="0">
                <a:solidFill>
                  <a:srgbClr val="333333"/>
                </a:solidFill>
                <a:latin typeface="Arial" panose="020B0604020202020204" pitchFamily="34" charset="0"/>
                <a:ea typeface="Times New Roman" panose="02020603050405020304" pitchFamily="18" charset="0"/>
              </a:rPr>
              <a:t> announced that a wrong technological decision in 2006 regarding development of the deposits had "led to a failure of the 2008-09 production program" and consequent lack of funds, but this was being rectified. Uranium One said that bore holes had been drilled incorrectly and that organic matter was increasing acid consumption.</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b="1" dirty="0" err="1">
                <a:solidFill>
                  <a:srgbClr val="333333"/>
                </a:solidFill>
                <a:latin typeface="Arial" panose="020B0604020202020204" pitchFamily="34" charset="0"/>
                <a:ea typeface="Times New Roman" panose="02020603050405020304" pitchFamily="18" charset="0"/>
              </a:rPr>
              <a:t>Irkol</a:t>
            </a:r>
            <a:r>
              <a:rPr lang="en-US" sz="1400" dirty="0">
                <a:solidFill>
                  <a:srgbClr val="333333"/>
                </a:solidFill>
                <a:latin typeface="Arial" panose="020B0604020202020204" pitchFamily="34" charset="0"/>
                <a:ea typeface="Times New Roman" panose="02020603050405020304" pitchFamily="18" charset="0"/>
              </a:rPr>
              <a:t> started up in 2008, and ramped up for 750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by 2010. In October 2008  China's CGN-URC took a 49% share of it through the </a:t>
            </a:r>
            <a:r>
              <a:rPr lang="en-US" sz="1400" dirty="0" err="1">
                <a:solidFill>
                  <a:srgbClr val="333333"/>
                </a:solidFill>
                <a:latin typeface="Arial" panose="020B0604020202020204" pitchFamily="34" charset="0"/>
                <a:ea typeface="Times New Roman" panose="02020603050405020304" pitchFamily="18" charset="0"/>
              </a:rPr>
              <a:t>Semizbai</a:t>
            </a:r>
            <a:r>
              <a:rPr lang="en-US" sz="1400" dirty="0">
                <a:solidFill>
                  <a:srgbClr val="333333"/>
                </a:solidFill>
                <a:latin typeface="Arial" panose="020B0604020202020204" pitchFamily="34" charset="0"/>
                <a:ea typeface="Times New Roman" panose="02020603050405020304" pitchFamily="18" charset="0"/>
              </a:rPr>
              <a:t>-U JV (see introductory section and below). China Nuclear Energy Industrial Corp (CNEIC) is also involved, possibly as customer for part of the Chinese share of production. The mine was formally opened in April 2009 with some fanfare, as the first mine to be put into commercial operation within the framework of the Kazakhstan-CGNPC nuclear power agreement. All the production is  sold to CGN.</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b="1" dirty="0" err="1">
                <a:solidFill>
                  <a:srgbClr val="333333"/>
                </a:solidFill>
                <a:latin typeface="Arial" panose="020B0604020202020204" pitchFamily="34" charset="0"/>
                <a:ea typeface="Times New Roman" panose="02020603050405020304" pitchFamily="18" charset="0"/>
              </a:rPr>
              <a:t>Karamurun</a:t>
            </a:r>
            <a:r>
              <a:rPr lang="en-US" sz="1400" dirty="0">
                <a:solidFill>
                  <a:srgbClr val="333333"/>
                </a:solidFill>
                <a:latin typeface="Arial" panose="020B0604020202020204" pitchFamily="34" charset="0"/>
                <a:ea typeface="Times New Roman" panose="02020603050405020304" pitchFamily="18" charset="0"/>
              </a:rPr>
              <a:t>: North </a:t>
            </a:r>
            <a:r>
              <a:rPr lang="en-US" sz="1400" dirty="0" err="1">
                <a:solidFill>
                  <a:srgbClr val="333333"/>
                </a:solidFill>
                <a:latin typeface="Arial" panose="020B0604020202020204" pitchFamily="34" charset="0"/>
                <a:ea typeface="Times New Roman" panose="02020603050405020304" pitchFamily="18" charset="0"/>
              </a:rPr>
              <a:t>Karamurun</a:t>
            </a:r>
            <a:r>
              <a:rPr lang="en-US" sz="1400" dirty="0">
                <a:solidFill>
                  <a:srgbClr val="333333"/>
                </a:solidFill>
                <a:latin typeface="Arial" panose="020B0604020202020204" pitchFamily="34" charset="0"/>
                <a:ea typeface="Times New Roman" panose="02020603050405020304" pitchFamily="18" charset="0"/>
              </a:rPr>
              <a:t> was expected to start up in 2007, South </a:t>
            </a:r>
            <a:r>
              <a:rPr lang="en-US" sz="1400" dirty="0" err="1">
                <a:solidFill>
                  <a:srgbClr val="333333"/>
                </a:solidFill>
                <a:latin typeface="Arial" panose="020B0604020202020204" pitchFamily="34" charset="0"/>
                <a:ea typeface="Times New Roman" panose="02020603050405020304" pitchFamily="18" charset="0"/>
              </a:rPr>
              <a:t>Karamurun</a:t>
            </a:r>
            <a:r>
              <a:rPr lang="en-US" sz="1400" dirty="0">
                <a:solidFill>
                  <a:srgbClr val="333333"/>
                </a:solidFill>
                <a:latin typeface="Arial" panose="020B0604020202020204" pitchFamily="34" charset="0"/>
                <a:ea typeface="Times New Roman" panose="02020603050405020304" pitchFamily="18" charset="0"/>
              </a:rPr>
              <a:t> in 2009.</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9129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2900" y="158370"/>
            <a:ext cx="11570677" cy="5309146"/>
          </a:xfrm>
          <a:prstGeom prst="rect">
            <a:avLst/>
          </a:prstGeom>
        </p:spPr>
        <p:txBody>
          <a:bodyPr wrap="square">
            <a:spAutoFit/>
          </a:bodyPr>
          <a:lstStyle/>
          <a:p>
            <a:pPr>
              <a:spcBef>
                <a:spcPts val="1150"/>
              </a:spcBef>
              <a:spcAft>
                <a:spcPts val="575"/>
              </a:spcAft>
            </a:pPr>
            <a:r>
              <a:rPr lang="en-US" sz="1400" dirty="0" smtClean="0">
                <a:solidFill>
                  <a:srgbClr val="1E9DD8"/>
                </a:solidFill>
                <a:effectLst/>
                <a:latin typeface="Arial" panose="020B0604020202020204" pitchFamily="34" charset="0"/>
                <a:ea typeface="Times New Roman" panose="02020603050405020304" pitchFamily="18" charset="0"/>
              </a:rPr>
              <a:t>Southern mining group</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The Southern mining group in the same </a:t>
            </a:r>
            <a:r>
              <a:rPr lang="en-US" sz="1400" dirty="0" err="1">
                <a:solidFill>
                  <a:srgbClr val="333333"/>
                </a:solidFill>
                <a:latin typeface="Arial" panose="020B0604020202020204" pitchFamily="34" charset="0"/>
                <a:ea typeface="Times New Roman" panose="02020603050405020304" pitchFamily="18" charset="0"/>
              </a:rPr>
              <a:t>Syrdarya</a:t>
            </a:r>
            <a:r>
              <a:rPr lang="en-US" sz="1400" dirty="0">
                <a:solidFill>
                  <a:srgbClr val="333333"/>
                </a:solidFill>
                <a:latin typeface="Arial" panose="020B0604020202020204" pitchFamily="34" charset="0"/>
                <a:ea typeface="Times New Roman" panose="02020603050405020304" pitchFamily="18" charset="0"/>
              </a:rPr>
              <a:t> basin has the </a:t>
            </a:r>
            <a:r>
              <a:rPr lang="en-US" sz="1400" dirty="0" err="1">
                <a:solidFill>
                  <a:srgbClr val="333333"/>
                </a:solidFill>
                <a:latin typeface="Arial" panose="020B0604020202020204" pitchFamily="34" charset="0"/>
                <a:ea typeface="Times New Roman" panose="02020603050405020304" pitchFamily="18" charset="0"/>
              </a:rPr>
              <a:t>Zarechnoye</a:t>
            </a:r>
            <a:r>
              <a:rPr lang="en-US" sz="1400" dirty="0">
                <a:solidFill>
                  <a:srgbClr val="333333"/>
                </a:solidFill>
                <a:latin typeface="Arial" panose="020B0604020202020204" pitchFamily="34" charset="0"/>
                <a:ea typeface="Times New Roman" panose="02020603050405020304" pitchFamily="18" charset="0"/>
              </a:rPr>
              <a:t> mine.</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b="1" dirty="0" err="1">
                <a:solidFill>
                  <a:srgbClr val="333333"/>
                </a:solidFill>
                <a:latin typeface="Arial" panose="020B0604020202020204" pitchFamily="34" charset="0"/>
                <a:ea typeface="Times New Roman" panose="02020603050405020304" pitchFamily="18" charset="0"/>
              </a:rPr>
              <a:t>Zarechnoye</a:t>
            </a:r>
            <a:r>
              <a:rPr lang="en-US" sz="1400" dirty="0">
                <a:solidFill>
                  <a:srgbClr val="333333"/>
                </a:solidFill>
                <a:latin typeface="Arial" panose="020B0604020202020204" pitchFamily="34" charset="0"/>
                <a:ea typeface="Times New Roman" panose="02020603050405020304" pitchFamily="18" charset="0"/>
              </a:rPr>
              <a:t>, discovered in 1977, started production early in 2009. Reserves were earlier quoted at 19,000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but in mid-2013 measured &amp; indicated resources are 7988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and proven and probable resources 4510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Inferred resources are 4500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The US$ 60 million </a:t>
            </a:r>
            <a:r>
              <a:rPr lang="en-US" sz="1400" dirty="0" err="1">
                <a:solidFill>
                  <a:srgbClr val="333333"/>
                </a:solidFill>
                <a:latin typeface="Arial" panose="020B0604020202020204" pitchFamily="34" charset="0"/>
                <a:ea typeface="Times New Roman" panose="02020603050405020304" pitchFamily="18" charset="0"/>
              </a:rPr>
              <a:t>Zarechnoye</a:t>
            </a:r>
            <a:r>
              <a:rPr lang="en-US" sz="1400" dirty="0">
                <a:solidFill>
                  <a:srgbClr val="333333"/>
                </a:solidFill>
                <a:latin typeface="Arial" panose="020B0604020202020204" pitchFamily="34" charset="0"/>
                <a:ea typeface="Times New Roman" panose="02020603050405020304" pitchFamily="18" charset="0"/>
              </a:rPr>
              <a:t> joint venture involved </a:t>
            </a:r>
            <a:r>
              <a:rPr lang="en-US" sz="1400" dirty="0" err="1">
                <a:solidFill>
                  <a:srgbClr val="333333"/>
                </a:solidFill>
                <a:latin typeface="Arial" panose="020B0604020202020204" pitchFamily="34" charset="0"/>
                <a:ea typeface="Times New Roman" panose="02020603050405020304" pitchFamily="18" charset="0"/>
              </a:rPr>
              <a:t>Kazatomprom</a:t>
            </a:r>
            <a:r>
              <a:rPr lang="en-US" sz="1400" dirty="0">
                <a:solidFill>
                  <a:srgbClr val="333333"/>
                </a:solidFill>
                <a:latin typeface="Arial" panose="020B0604020202020204" pitchFamily="34" charset="0"/>
                <a:ea typeface="Times New Roman" panose="02020603050405020304" pitchFamily="18" charset="0"/>
              </a:rPr>
              <a:t> (49.67%), ARMZ (49.67% – to provide finance) and Kyrgyzstan's Kara </a:t>
            </a:r>
            <a:r>
              <a:rPr lang="en-US" sz="1400" dirty="0" err="1">
                <a:solidFill>
                  <a:srgbClr val="333333"/>
                </a:solidFill>
                <a:latin typeface="Arial" panose="020B0604020202020204" pitchFamily="34" charset="0"/>
                <a:ea typeface="Times New Roman" panose="02020603050405020304" pitchFamily="18" charset="0"/>
              </a:rPr>
              <a:t>Baltinski</a:t>
            </a:r>
            <a:r>
              <a:rPr lang="en-US" sz="1400" dirty="0">
                <a:solidFill>
                  <a:srgbClr val="333333"/>
                </a:solidFill>
                <a:latin typeface="Arial" panose="020B0604020202020204" pitchFamily="34" charset="0"/>
                <a:ea typeface="Times New Roman" panose="02020603050405020304" pitchFamily="18" charset="0"/>
              </a:rPr>
              <a:t> Mining Combine (0.66%), which finally treats and calcines the product there, 400 km east. The mine produces over 930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/yr. In mid-2010 ARMZ agreed to transfer its share to Uranium One. Uranium One projected average cash cost of production for 2014 as $28/</a:t>
            </a:r>
            <a:r>
              <a:rPr lang="en-US" sz="1400" dirty="0" err="1">
                <a:solidFill>
                  <a:srgbClr val="333333"/>
                </a:solidFill>
                <a:latin typeface="Arial" panose="020B0604020202020204" pitchFamily="34" charset="0"/>
                <a:ea typeface="Times New Roman" panose="02020603050405020304" pitchFamily="18" charset="0"/>
              </a:rPr>
              <a:t>lb</a:t>
            </a:r>
            <a:r>
              <a:rPr lang="en-US" sz="1400" dirty="0">
                <a:solidFill>
                  <a:srgbClr val="333333"/>
                </a:solidFill>
                <a:latin typeface="Arial" panose="020B0604020202020204" pitchFamily="34" charset="0"/>
                <a:ea typeface="Times New Roman" panose="02020603050405020304" pitchFamily="18" charset="0"/>
              </a:rPr>
              <a:t> U</a:t>
            </a:r>
            <a:r>
              <a:rPr lang="en-US" sz="1400" baseline="-25000" dirty="0" smtClean="0">
                <a:solidFill>
                  <a:srgbClr val="333333"/>
                </a:solidFill>
                <a:effectLst/>
                <a:latin typeface="Arial" panose="020B0604020202020204" pitchFamily="34" charset="0"/>
                <a:ea typeface="Times New Roman" panose="02020603050405020304" pitchFamily="18" charset="0"/>
              </a:rPr>
              <a:t>3</a:t>
            </a:r>
            <a:r>
              <a:rPr lang="en-US" sz="1400" dirty="0">
                <a:solidFill>
                  <a:srgbClr val="333333"/>
                </a:solidFill>
                <a:latin typeface="Arial" panose="020B0604020202020204" pitchFamily="34" charset="0"/>
                <a:ea typeface="Times New Roman" panose="02020603050405020304" pitchFamily="18" charset="0"/>
              </a:rPr>
              <a:t>O</a:t>
            </a:r>
            <a:r>
              <a:rPr lang="en-US" sz="1400" baseline="-25000" dirty="0" smtClean="0">
                <a:solidFill>
                  <a:srgbClr val="333333"/>
                </a:solidFill>
                <a:effectLst/>
                <a:latin typeface="Arial" panose="020B0604020202020204" pitchFamily="34" charset="0"/>
                <a:ea typeface="Times New Roman" panose="02020603050405020304" pitchFamily="18" charset="0"/>
              </a:rPr>
              <a:t>8</a:t>
            </a:r>
            <a:r>
              <a:rPr lang="en-US" sz="1400" dirty="0">
                <a:solidFill>
                  <a:srgbClr val="333333"/>
                </a:solidFill>
                <a:latin typeface="Arial" panose="020B0604020202020204" pitchFamily="34" charset="0"/>
                <a:ea typeface="Times New Roman" panose="02020603050405020304" pitchFamily="18" charset="0"/>
              </a:rPr>
              <a:t>.</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b="1" dirty="0">
                <a:solidFill>
                  <a:srgbClr val="333333"/>
                </a:solidFill>
                <a:latin typeface="Arial" panose="020B0604020202020204" pitchFamily="34" charset="0"/>
                <a:ea typeface="Times New Roman" panose="02020603050405020304" pitchFamily="18" charset="0"/>
              </a:rPr>
              <a:t>South </a:t>
            </a:r>
            <a:r>
              <a:rPr lang="en-US" sz="1400" b="1" dirty="0" err="1">
                <a:solidFill>
                  <a:srgbClr val="333333"/>
                </a:solidFill>
                <a:latin typeface="Arial" panose="020B0604020202020204" pitchFamily="34" charset="0"/>
                <a:ea typeface="Times New Roman" panose="02020603050405020304" pitchFamily="18" charset="0"/>
              </a:rPr>
              <a:t>Zarechnoye</a:t>
            </a:r>
            <a:r>
              <a:rPr lang="en-US" sz="1400" dirty="0">
                <a:solidFill>
                  <a:srgbClr val="333333"/>
                </a:solidFill>
                <a:latin typeface="Arial" panose="020B0604020202020204" pitchFamily="34" charset="0"/>
                <a:ea typeface="Times New Roman" panose="02020603050405020304" pitchFamily="18" charset="0"/>
              </a:rPr>
              <a:t> was discovered in 1989 and was being developed by the same joint venture to commence production in 2014, eventually at 620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/yr. However, the project was put on hold in 202 due to low uranium price and a reduced resource estimate. In November 2013 Uranium One reported that “mineral resources on this property are insufficient to support development”.</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In June 2006 </a:t>
            </a:r>
            <a:r>
              <a:rPr lang="en-US" sz="1400" dirty="0" err="1">
                <a:solidFill>
                  <a:srgbClr val="333333"/>
                </a:solidFill>
                <a:latin typeface="Arial" panose="020B0604020202020204" pitchFamily="34" charset="0"/>
                <a:ea typeface="Times New Roman" panose="02020603050405020304" pitchFamily="18" charset="0"/>
              </a:rPr>
              <a:t>Tenex</a:t>
            </a:r>
            <a:r>
              <a:rPr lang="en-US" sz="1400" dirty="0">
                <a:solidFill>
                  <a:srgbClr val="333333"/>
                </a:solidFill>
                <a:latin typeface="Arial" panose="020B0604020202020204" pitchFamily="34" charset="0"/>
                <a:ea typeface="Times New Roman" panose="02020603050405020304" pitchFamily="18" charset="0"/>
              </a:rPr>
              <a:t> signed a US$ 1 billion uranium supply contract with </a:t>
            </a:r>
            <a:r>
              <a:rPr lang="en-US" sz="1400" dirty="0" err="1">
                <a:solidFill>
                  <a:srgbClr val="333333"/>
                </a:solidFill>
                <a:latin typeface="Arial" panose="020B0604020202020204" pitchFamily="34" charset="0"/>
                <a:ea typeface="Times New Roman" panose="02020603050405020304" pitchFamily="18" charset="0"/>
              </a:rPr>
              <a:t>Zarechnoye</a:t>
            </a:r>
            <a:r>
              <a:rPr lang="en-US" sz="1400" dirty="0">
                <a:solidFill>
                  <a:srgbClr val="333333"/>
                </a:solidFill>
                <a:latin typeface="Arial" panose="020B0604020202020204" pitchFamily="34" charset="0"/>
                <a:ea typeface="Times New Roman" panose="02020603050405020304" pitchFamily="18" charset="0"/>
              </a:rPr>
              <a:t> JV for up to 6000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 per year from 2007 to 2022. Initially this will come from </a:t>
            </a:r>
            <a:r>
              <a:rPr lang="en-US" sz="1400" dirty="0" err="1">
                <a:solidFill>
                  <a:srgbClr val="333333"/>
                </a:solidFill>
                <a:latin typeface="Arial" panose="020B0604020202020204" pitchFamily="34" charset="0"/>
                <a:ea typeface="Times New Roman" panose="02020603050405020304" pitchFamily="18" charset="0"/>
              </a:rPr>
              <a:t>Zarechnoye</a:t>
            </a:r>
            <a:r>
              <a:rPr lang="en-US" sz="1400" dirty="0">
                <a:solidFill>
                  <a:srgbClr val="333333"/>
                </a:solidFill>
                <a:latin typeface="Arial" panose="020B0604020202020204" pitchFamily="34" charset="0"/>
                <a:ea typeface="Times New Roman" panose="02020603050405020304" pitchFamily="18" charset="0"/>
              </a:rPr>
              <a:t> mine, but </a:t>
            </a:r>
            <a:r>
              <a:rPr lang="en-US" sz="1400" dirty="0" err="1">
                <a:solidFill>
                  <a:srgbClr val="333333"/>
                </a:solidFill>
                <a:latin typeface="Arial" panose="020B0604020202020204" pitchFamily="34" charset="0"/>
                <a:ea typeface="Times New Roman" panose="02020603050405020304" pitchFamily="18" charset="0"/>
              </a:rPr>
              <a:t>Budenovskoye</a:t>
            </a:r>
            <a:r>
              <a:rPr lang="en-US" sz="1400" dirty="0">
                <a:solidFill>
                  <a:srgbClr val="333333"/>
                </a:solidFill>
                <a:latin typeface="Arial" panose="020B0604020202020204" pitchFamily="34" charset="0"/>
                <a:ea typeface="Times New Roman" panose="02020603050405020304" pitchFamily="18" charset="0"/>
              </a:rPr>
              <a:t> will also contribute.</a:t>
            </a:r>
            <a:endParaRPr lang="ru-RU" sz="1400" dirty="0" smtClean="0">
              <a:effectLst/>
              <a:latin typeface="Times New Roman" panose="02020603050405020304" pitchFamily="18" charset="0"/>
              <a:ea typeface="Times New Roman" panose="02020603050405020304" pitchFamily="18" charset="0"/>
            </a:endParaRPr>
          </a:p>
          <a:p>
            <a:pPr>
              <a:spcBef>
                <a:spcPts val="1150"/>
              </a:spcBef>
              <a:spcAft>
                <a:spcPts val="575"/>
              </a:spcAft>
            </a:pPr>
            <a:r>
              <a:rPr lang="en-US" sz="1400" dirty="0" smtClean="0">
                <a:solidFill>
                  <a:srgbClr val="1E9DD8"/>
                </a:solidFill>
                <a:effectLst/>
                <a:latin typeface="Arial" panose="020B0604020202020204" pitchFamily="34" charset="0"/>
                <a:ea typeface="Times New Roman" panose="02020603050405020304" pitchFamily="18" charset="0"/>
              </a:rPr>
              <a:t>Northern Kazakhstan province</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Outside of these two basins, in the Northern Kazakhstan province, the </a:t>
            </a:r>
            <a:r>
              <a:rPr lang="en-US" sz="1400" dirty="0" err="1">
                <a:solidFill>
                  <a:srgbClr val="333333"/>
                </a:solidFill>
                <a:latin typeface="Arial" panose="020B0604020202020204" pitchFamily="34" charset="0"/>
                <a:ea typeface="Times New Roman" panose="02020603050405020304" pitchFamily="18" charset="0"/>
              </a:rPr>
              <a:t>Vostok</a:t>
            </a:r>
            <a:r>
              <a:rPr lang="en-US" sz="1400" dirty="0">
                <a:solidFill>
                  <a:srgbClr val="333333"/>
                </a:solidFill>
                <a:latin typeface="Arial" panose="020B0604020202020204" pitchFamily="34" charset="0"/>
                <a:ea typeface="Times New Roman" panose="02020603050405020304" pitchFamily="18" charset="0"/>
              </a:rPr>
              <a:t> underground mine continues in production, with </a:t>
            </a:r>
            <a:r>
              <a:rPr lang="en-US" sz="1400" dirty="0" err="1">
                <a:solidFill>
                  <a:srgbClr val="333333"/>
                </a:solidFill>
                <a:latin typeface="Arial" panose="020B0604020202020204" pitchFamily="34" charset="0"/>
                <a:ea typeface="Times New Roman" panose="02020603050405020304" pitchFamily="18" charset="0"/>
              </a:rPr>
              <a:t>Zvezdnoye</a:t>
            </a:r>
            <a:r>
              <a:rPr lang="en-US" sz="1400" dirty="0">
                <a:solidFill>
                  <a:srgbClr val="333333"/>
                </a:solidFill>
                <a:latin typeface="Arial" panose="020B0604020202020204" pitchFamily="34" charset="0"/>
                <a:ea typeface="Times New Roman" panose="02020603050405020304" pitchFamily="18" charset="0"/>
              </a:rPr>
              <a:t>. The </a:t>
            </a:r>
            <a:r>
              <a:rPr lang="en-US" sz="1400" b="1" dirty="0" err="1">
                <a:solidFill>
                  <a:srgbClr val="333333"/>
                </a:solidFill>
                <a:latin typeface="Arial" panose="020B0604020202020204" pitchFamily="34" charset="0"/>
                <a:ea typeface="Times New Roman" panose="02020603050405020304" pitchFamily="18" charset="0"/>
              </a:rPr>
              <a:t>Semyibai</a:t>
            </a:r>
            <a:r>
              <a:rPr lang="en-US" sz="1400" dirty="0">
                <a:solidFill>
                  <a:srgbClr val="333333"/>
                </a:solidFill>
                <a:latin typeface="Arial" panose="020B0604020202020204" pitchFamily="34" charset="0"/>
                <a:ea typeface="Times New Roman" panose="02020603050405020304" pitchFamily="18" charset="0"/>
              </a:rPr>
              <a:t> ISL mine was commissioned at the end of 2009 with a capacity of 500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from a uranium-rare earths deposit, and the second stage 200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came on line in 2011. In 2008 China's CGN-URC took a 49% share of it and in 2015 this equity passed to CGN Mining Co Ltd. It is managed, with </a:t>
            </a:r>
            <a:r>
              <a:rPr lang="en-US" sz="1400" dirty="0" err="1">
                <a:solidFill>
                  <a:srgbClr val="333333"/>
                </a:solidFill>
                <a:latin typeface="Arial" panose="020B0604020202020204" pitchFamily="34" charset="0"/>
                <a:ea typeface="Times New Roman" panose="02020603050405020304" pitchFamily="18" charset="0"/>
              </a:rPr>
              <a:t>Irkol</a:t>
            </a:r>
            <a:r>
              <a:rPr lang="en-US" sz="1400" dirty="0">
                <a:solidFill>
                  <a:srgbClr val="333333"/>
                </a:solidFill>
                <a:latin typeface="Arial" panose="020B0604020202020204" pitchFamily="34" charset="0"/>
                <a:ea typeface="Times New Roman" panose="02020603050405020304" pitchFamily="18" charset="0"/>
              </a:rPr>
              <a:t>, by </a:t>
            </a:r>
            <a:r>
              <a:rPr lang="en-US" sz="1400" dirty="0" err="1">
                <a:solidFill>
                  <a:srgbClr val="333333"/>
                </a:solidFill>
                <a:latin typeface="Arial" panose="020B0604020202020204" pitchFamily="34" charset="0"/>
                <a:ea typeface="Times New Roman" panose="02020603050405020304" pitchFamily="18" charset="0"/>
              </a:rPr>
              <a:t>Semizbai</a:t>
            </a:r>
            <a:r>
              <a:rPr lang="en-US" sz="1400" dirty="0">
                <a:solidFill>
                  <a:srgbClr val="333333"/>
                </a:solidFill>
                <a:latin typeface="Arial" panose="020B0604020202020204" pitchFamily="34" charset="0"/>
                <a:ea typeface="Times New Roman" panose="02020603050405020304" pitchFamily="18" charset="0"/>
              </a:rPr>
              <a:t>-U LLP, a joint venture. China Nuclear Energy Industrial Corp (CNEIC) is also involved, possibly as customer for part of the Chinese share of production.</a:t>
            </a:r>
            <a:endParaRPr lang="ru-RU" sz="1400" dirty="0" smtClean="0">
              <a:effectLst/>
              <a:latin typeface="Times New Roman" panose="02020603050405020304" pitchFamily="18" charset="0"/>
              <a:ea typeface="Times New Roman" panose="02020603050405020304" pitchFamily="18" charset="0"/>
            </a:endParaRPr>
          </a:p>
          <a:p>
            <a:pPr>
              <a:spcAft>
                <a:spcPts val="575"/>
              </a:spcAft>
            </a:pPr>
            <a:r>
              <a:rPr lang="en-US" sz="1400" dirty="0">
                <a:solidFill>
                  <a:srgbClr val="333333"/>
                </a:solidFill>
                <a:latin typeface="Arial" panose="020B0604020202020204" pitchFamily="34" charset="0"/>
                <a:ea typeface="Times New Roman" panose="02020603050405020304" pitchFamily="18" charset="0"/>
              </a:rPr>
              <a:t>Earlier, Itochu Corp of Japan has signed a uranium purchase agreement with </a:t>
            </a:r>
            <a:r>
              <a:rPr lang="en-US" sz="1400" dirty="0" err="1">
                <a:solidFill>
                  <a:srgbClr val="333333"/>
                </a:solidFill>
                <a:latin typeface="Arial" panose="020B0604020202020204" pitchFamily="34" charset="0"/>
                <a:ea typeface="Times New Roman" panose="02020603050405020304" pitchFamily="18" charset="0"/>
              </a:rPr>
              <a:t>KazAtomProm</a:t>
            </a:r>
            <a:r>
              <a:rPr lang="en-US" sz="1400" dirty="0">
                <a:solidFill>
                  <a:srgbClr val="333333"/>
                </a:solidFill>
                <a:latin typeface="Arial" panose="020B0604020202020204" pitchFamily="34" charset="0"/>
                <a:ea typeface="Times New Roman" panose="02020603050405020304" pitchFamily="18" charset="0"/>
              </a:rPr>
              <a:t> for some 3000 </a:t>
            </a:r>
            <a:r>
              <a:rPr lang="en-US" sz="1400" dirty="0" err="1">
                <a:solidFill>
                  <a:srgbClr val="333333"/>
                </a:solidFill>
                <a:latin typeface="Arial" panose="020B0604020202020204" pitchFamily="34" charset="0"/>
                <a:ea typeface="Times New Roman" panose="02020603050405020304" pitchFamily="18" charset="0"/>
              </a:rPr>
              <a:t>tonnes</a:t>
            </a:r>
            <a:r>
              <a:rPr lang="en-US" sz="1400" dirty="0">
                <a:solidFill>
                  <a:srgbClr val="333333"/>
                </a:solidFill>
                <a:latin typeface="Arial" panose="020B0604020202020204" pitchFamily="34" charset="0"/>
                <a:ea typeface="Times New Roman" panose="02020603050405020304" pitchFamily="18" charset="0"/>
              </a:rPr>
              <a:t> of uranium over 10 years to be marketed in Japan and the USA. </a:t>
            </a:r>
            <a:r>
              <a:rPr lang="en-US" sz="1400" dirty="0" err="1">
                <a:solidFill>
                  <a:srgbClr val="333333"/>
                </a:solidFill>
                <a:latin typeface="Arial" panose="020B0604020202020204" pitchFamily="34" charset="0"/>
                <a:ea typeface="Times New Roman" panose="02020603050405020304" pitchFamily="18" charset="0"/>
              </a:rPr>
              <a:t>KazAtomProm</a:t>
            </a:r>
            <a:r>
              <a:rPr lang="en-US" sz="1400" dirty="0">
                <a:solidFill>
                  <a:srgbClr val="333333"/>
                </a:solidFill>
                <a:latin typeface="Arial" panose="020B0604020202020204" pitchFamily="34" charset="0"/>
                <a:ea typeface="Times New Roman" panose="02020603050405020304" pitchFamily="18" charset="0"/>
              </a:rPr>
              <a:t> intends to use a US$60 million loan from Japan¹s Mizuho Corporate Bank to raise uranium production at the Central </a:t>
            </a:r>
            <a:r>
              <a:rPr lang="en-US" sz="1400" dirty="0" err="1">
                <a:solidFill>
                  <a:srgbClr val="333333"/>
                </a:solidFill>
                <a:latin typeface="Arial" panose="020B0604020202020204" pitchFamily="34" charset="0"/>
                <a:ea typeface="Times New Roman" panose="02020603050405020304" pitchFamily="18" charset="0"/>
              </a:rPr>
              <a:t>Mynkuduk</a:t>
            </a:r>
            <a:r>
              <a:rPr lang="en-US" sz="1400" dirty="0">
                <a:solidFill>
                  <a:srgbClr val="333333"/>
                </a:solidFill>
                <a:latin typeface="Arial" panose="020B0604020202020204" pitchFamily="34" charset="0"/>
                <a:ea typeface="Times New Roman" panose="02020603050405020304" pitchFamily="18" charset="0"/>
              </a:rPr>
              <a:t> deposit to 1000 </a:t>
            </a:r>
            <a:r>
              <a:rPr lang="en-US" sz="1400" dirty="0" err="1">
                <a:solidFill>
                  <a:srgbClr val="333333"/>
                </a:solidFill>
                <a:latin typeface="Arial" panose="020B0604020202020204" pitchFamily="34" charset="0"/>
                <a:ea typeface="Times New Roman" panose="02020603050405020304" pitchFamily="18" charset="0"/>
              </a:rPr>
              <a:t>tU</a:t>
            </a:r>
            <a:r>
              <a:rPr lang="en-US" sz="1400" dirty="0">
                <a:solidFill>
                  <a:srgbClr val="333333"/>
                </a:solidFill>
                <a:latin typeface="Arial" panose="020B0604020202020204" pitchFamily="34" charset="0"/>
                <a:ea typeface="Times New Roman" panose="02020603050405020304" pitchFamily="18" charset="0"/>
              </a:rPr>
              <a:t>/</a:t>
            </a:r>
            <a:r>
              <a:rPr lang="en-US" sz="1400" dirty="0" err="1">
                <a:solidFill>
                  <a:srgbClr val="333333"/>
                </a:solidFill>
                <a:latin typeface="Arial" panose="020B0604020202020204" pitchFamily="34" charset="0"/>
                <a:ea typeface="Times New Roman" panose="02020603050405020304" pitchFamily="18" charset="0"/>
              </a:rPr>
              <a:t>yr</a:t>
            </a:r>
            <a:r>
              <a:rPr lang="en-US" sz="1400" dirty="0">
                <a:solidFill>
                  <a:srgbClr val="333333"/>
                </a:solidFill>
                <a:latin typeface="Arial" panose="020B0604020202020204" pitchFamily="34" charset="0"/>
                <a:ea typeface="Times New Roman" panose="02020603050405020304" pitchFamily="18" charset="0"/>
              </a:rPr>
              <a:t>, of which Itochu Corp will receive 300t.</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9129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63856"/>
            <a:ext cx="11693769"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solidFill>
                  <a:srgbClr val="1E9DD8"/>
                </a:solidFill>
                <a:effectLst/>
                <a:latin typeface="Arial" panose="020B0604020202020204" pitchFamily="34" charset="0"/>
                <a:ea typeface="Times New Roman" panose="02020603050405020304" pitchFamily="18" charset="0"/>
                <a:cs typeface="Arial" panose="020B0604020202020204" pitchFamily="34" charset="0"/>
              </a:rPr>
              <a:t>Fuel cycle: front end</a:t>
            </a:r>
            <a:endParaRPr kumimoji="0" lang="ru-RU" altLang="ru-RU"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 internationally-significant </a:t>
            </a:r>
            <a:r>
              <a:rPr kumimoji="0" lang="en-US" altLang="ru-RU" sz="1400" b="1"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Ulba</a:t>
            </a:r>
            <a:r>
              <a:rPr kumimoji="0" lang="en-US" altLang="ru-RU" sz="1400" b="1"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Metallurgical Plant</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ru-RU" sz="1400" b="0" i="0" u="none" strike="noStrike" cap="none" normalizeH="0" baseline="0" dirty="0" smtClean="0">
                <a:ln>
                  <a:noFill/>
                </a:ln>
                <a:solidFill>
                  <a:srgbClr val="F37B70"/>
                </a:solidFill>
                <a:effectLst/>
                <a:latin typeface="Arial" panose="020B0604020202020204" pitchFamily="34" charset="0"/>
                <a:ea typeface="Times New Roman" panose="02020603050405020304" pitchFamily="18" charset="0"/>
                <a:cs typeface="Arial" panose="020B0604020202020204" pitchFamily="34" charset="0"/>
                <a:hlinkClick r:id="rId2" tooltip="Ulba Metallurgical Plant"/>
              </a:rPr>
              <a:t>UMP</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Oskomen</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also known as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Ust</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Kamenogorsk</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in the east of the country was commissioned in 1949. It has a variety of functions relevant to uranium. (It also produces beryllium, niobium and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tanatalum</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kumimoji="0" lang="ru-RU" altLang="ru-RU"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In June 2008 the formation of a new company – </a:t>
            </a:r>
            <a:r>
              <a:rPr kumimoji="0" lang="en-US" altLang="ru-RU" sz="1400" b="1"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Ulba</a:t>
            </a:r>
            <a:r>
              <a:rPr kumimoji="0" lang="en-US" altLang="ru-RU" sz="1400" b="1"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Conversion</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LLP – was announced, to build a 12,000 t/</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yr</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uranium hexafluoride conversion plant here, with Cameco providing the technology and holding 49% of the project.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Ulba</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has produced HF since 1952, and the new conversion subsidiary would fit in with Russian JV enrichment arrangements. In May 2013 Cameco said that it expected construction of the plant with 6000 t/</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yr</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capacity to commence in 2018, with first production in 2020, subject to a feasibility study from 2014. This plant will produce UO</a:t>
            </a:r>
            <a:r>
              <a:rPr kumimoji="0" lang="en-US" altLang="ru-RU" sz="1400" b="0" i="0" u="none" strike="noStrike" cap="none" normalizeH="0" baseline="-3000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3</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for conversion to UF</a:t>
            </a:r>
            <a:r>
              <a:rPr kumimoji="0" lang="en-US" altLang="ru-RU" sz="1400" b="0" i="0" u="none" strike="noStrike" cap="none" normalizeH="0" baseline="-3000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6</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Port Hope in Canada.</a:t>
            </a:r>
            <a:endParaRPr kumimoji="0" lang="ru-RU" altLang="ru-RU"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Kazatomprom</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has a JV with Russia's TVEL for </a:t>
            </a:r>
            <a:r>
              <a:rPr kumimoji="0" lang="en-US" altLang="ru-RU" sz="1400" b="1"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uranium enrichment</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(agreed with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Tenex</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in 2006 and set up in 2008). Initially this envisaged adding to the enrichment plant at Angarsk in southern Siberia where Russia has its main conversion plant and a small enrichment plant now being expanded to 4.2 million SWU/yr.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Kazatomprom</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and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Tenex</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agreed to finance a 5 million SWU/</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yr</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increment to this. Each party would contribute about US$ 1.6 billion and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Kazatomprom</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would hold 50% equity. When this looked uneconomic due to surplus enrichment capacity, in March 2011 Russian equity in the JV was transferred from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Tenex</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to TVEL and the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Kazatomprom</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-TVEL JV Uranium Enrichment Centre (Closed Joint Stock Company UEC) was offered a share in the Urals Electrochemical Combine (Open Joint Stock Company UECC) which has a 10 million SWU/</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yr</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plant at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Novouralsk</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instead. The Kazakh share in UEC would be 50%, related to the need to enrich 6000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tU</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yr</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and estimated to cost up to $500 million (though amount not disclosed). In the event the joint venture CJSC UEC took up a 25% share of UECC in September 2013 and became entitled to half its output – 5 million SWU/yr. In 2014 the UEC CJSC share was 4.99 million SWU, and in 2015 it was 5.11 million SWU. This is distinct from the International Uranium Enrichment Centre (IUEC).</a:t>
            </a:r>
            <a:endParaRPr kumimoji="0" lang="ru-RU" altLang="ru-RU"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In September 2007 the joint stock company Angarsk International Uranium Enrichment Centre (</a:t>
            </a:r>
            <a:r>
              <a:rPr kumimoji="0" lang="en-US" altLang="ru-RU" sz="1400" b="1"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IUEC</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was registered with 10%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Kazatomprom</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ownership and the balance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Techsnabexport</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Tenex</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This share is being sold down to other partners – Ukraine confirmed 10% share in 2008, and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Tenex</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is to hold only 51% eventually.</a:t>
            </a:r>
            <a:endParaRPr kumimoji="0" lang="ru-RU" altLang="ru-RU"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Since 1973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Ulba</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has produced nuclear </a:t>
            </a:r>
            <a:r>
              <a:rPr kumimoji="0" lang="en-US" altLang="ru-RU" sz="1400" b="1"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fuel pellets</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from Russian-enriched uranium which are used in Russian and Ukrainian VVER and RBMK reactors. Some of this product incorporates gadolinium and erbium burnable poisons. Other exports are to the USA and Asia. </a:t>
            </a:r>
            <a:r>
              <a:rPr kumimoji="0" lang="en-US" altLang="ru-RU" sz="1400" b="0" i="0" u="none" strike="noStrike" cap="none" normalizeH="0" baseline="0" dirty="0" err="1"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Ulba</a:t>
            </a:r>
            <a:r>
              <a:rPr kumimoji="0" lang="en-US" altLang="ru-RU" sz="14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briefly produced fuel for submarines (from 1968) and satellite reactors. Since 1985 it has been able to handle reprocessed uranium, and it has been making fuel pellets incorporating this for western reactors, supplied through TVEL. It is a major supplier to China.</a:t>
            </a:r>
            <a:endParaRPr kumimoji="0" lang="en-US" altLang="ru-RU" sz="1400" b="0" i="0" u="none" strike="noStrike" cap="none" normalizeH="0" baseline="0" dirty="0" smtClean="0">
              <a:ln>
                <a:noFill/>
              </a:ln>
              <a:solidFill>
                <a:schemeClr val="tx1"/>
              </a:solidFill>
              <a:effectLst/>
              <a:latin typeface="Arial" panose="020B0604020202020204" pitchFamily="34" charset="0"/>
            </a:endParaRPr>
          </a:p>
        </p:txBody>
      </p:sp>
      <p:pic>
        <p:nvPicPr>
          <p:cNvPr id="7171" name="Рисунок 42" descr="uranium-pellet-with-worker-(kazatompro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91183" y="5220735"/>
            <a:ext cx="2312894" cy="1541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581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42" descr="uranium-pellet-with-worker-(kazatompr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3852" y="86027"/>
            <a:ext cx="10053056" cy="6702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019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369" y="440859"/>
            <a:ext cx="12080631" cy="6417141"/>
          </a:xfrm>
          <a:prstGeom prst="rect">
            <a:avLst/>
          </a:prstGeom>
        </p:spPr>
        <p:txBody>
          <a:bodyPr wrap="square">
            <a:spAutoFit/>
          </a:bodyPr>
          <a:lstStyle/>
          <a:p>
            <a:pPr>
              <a:spcAft>
                <a:spcPts val="575"/>
              </a:spcAft>
            </a:pPr>
            <a:r>
              <a:rPr lang="en-US" dirty="0" err="1">
                <a:solidFill>
                  <a:srgbClr val="333333"/>
                </a:solidFill>
                <a:latin typeface="Arial" panose="020B0604020202020204" pitchFamily="34" charset="0"/>
                <a:ea typeface="Times New Roman" panose="02020603050405020304" pitchFamily="18" charset="0"/>
              </a:rPr>
              <a:t>Ulba</a:t>
            </a:r>
            <a:r>
              <a:rPr lang="en-US" dirty="0">
                <a:solidFill>
                  <a:srgbClr val="333333"/>
                </a:solidFill>
                <a:latin typeface="Arial" panose="020B0604020202020204" pitchFamily="34" charset="0"/>
                <a:ea typeface="Times New Roman" panose="02020603050405020304" pitchFamily="18" charset="0"/>
              </a:rPr>
              <a:t> Metallurgical Plant (UMP) is majority owned by </a:t>
            </a: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and 34% by Russia's TVEL and has major new investment under way. It has secured both ISO 9001 and ISO 14001 accreditation. In 2007 a technological assistance agreement was signed with Japan apparently in line with government announcements that it would move towards selling its uranium as fabricated fuel or at least fuel pellets rather than just raw material. (One agreement is on fabrication of nuclear fuel components, between </a:t>
            </a: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Kansai Electric and Sumitomo Corp.) In 2010, UO</a:t>
            </a:r>
            <a:r>
              <a:rPr lang="en-US" sz="1600" dirty="0" smtClean="0">
                <a:solidFill>
                  <a:srgbClr val="333333"/>
                </a:solidFill>
                <a:effectLst/>
                <a:latin typeface="Arial" panose="020B0604020202020204" pitchFamily="34" charset="0"/>
                <a:ea typeface="Times New Roman" panose="02020603050405020304" pitchFamily="18" charset="0"/>
              </a:rPr>
              <a:t>2</a:t>
            </a:r>
            <a:r>
              <a:rPr lang="en-US" dirty="0">
                <a:solidFill>
                  <a:srgbClr val="333333"/>
                </a:solidFill>
                <a:latin typeface="Arial" panose="020B0604020202020204" pitchFamily="34" charset="0"/>
                <a:ea typeface="Times New Roman" panose="02020603050405020304" pitchFamily="18" charset="0"/>
              </a:rPr>
              <a:t> powder for Japan was certified by Japan's Nuclear Fuel Industries, and fuel pellets for China by CNNC's China </a:t>
            </a:r>
            <a:r>
              <a:rPr lang="en-US" dirty="0" err="1">
                <a:solidFill>
                  <a:srgbClr val="333333"/>
                </a:solidFill>
                <a:latin typeface="Arial" panose="020B0604020202020204" pitchFamily="34" charset="0"/>
                <a:ea typeface="Times New Roman" panose="02020603050405020304" pitchFamily="18" charset="0"/>
              </a:rPr>
              <a:t>Jianzhong</a:t>
            </a:r>
            <a:r>
              <a:rPr lang="en-US" dirty="0">
                <a:solidFill>
                  <a:srgbClr val="333333"/>
                </a:solidFill>
                <a:latin typeface="Arial" panose="020B0604020202020204" pitchFamily="34" charset="0"/>
                <a:ea typeface="Times New Roman" panose="02020603050405020304" pitchFamily="18" charset="0"/>
              </a:rPr>
              <a:t> Nuclear Fuel.</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has said that it aims to supply up to one third of the world fuel fabrication market by 2030, with China to be an early major customer. In June 2008 </a:t>
            </a:r>
            <a:r>
              <a:rPr lang="en-US" dirty="0" err="1">
                <a:solidFill>
                  <a:srgbClr val="333333"/>
                </a:solidFill>
                <a:latin typeface="Arial" panose="020B0604020202020204" pitchFamily="34" charset="0"/>
                <a:ea typeface="Times New Roman" panose="02020603050405020304" pitchFamily="18" charset="0"/>
              </a:rPr>
              <a:t>Areva</a:t>
            </a:r>
            <a:r>
              <a:rPr lang="en-US" dirty="0">
                <a:solidFill>
                  <a:srgbClr val="333333"/>
                </a:solidFill>
                <a:latin typeface="Arial" panose="020B0604020202020204" pitchFamily="34" charset="0"/>
                <a:ea typeface="Times New Roman" panose="02020603050405020304" pitchFamily="18" charset="0"/>
              </a:rPr>
              <a:t> signed a memorandum of understanding to provide engineering expertise to build a 1200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fuel fabrication plant as part of the </a:t>
            </a:r>
            <a:r>
              <a:rPr lang="en-US" dirty="0" err="1">
                <a:solidFill>
                  <a:srgbClr val="333333"/>
                </a:solidFill>
                <a:latin typeface="Arial" panose="020B0604020202020204" pitchFamily="34" charset="0"/>
                <a:ea typeface="Times New Roman" panose="02020603050405020304" pitchFamily="18" charset="0"/>
              </a:rPr>
              <a:t>Ulba</a:t>
            </a:r>
            <a:r>
              <a:rPr lang="en-US" dirty="0">
                <a:solidFill>
                  <a:srgbClr val="333333"/>
                </a:solidFill>
                <a:latin typeface="Arial" panose="020B0604020202020204" pitchFamily="34" charset="0"/>
                <a:ea typeface="Times New Roman" panose="02020603050405020304" pitchFamily="18" charset="0"/>
              </a:rPr>
              <a:t> complex, </a:t>
            </a:r>
            <a:r>
              <a:rPr lang="en-US" dirty="0" err="1">
                <a:solidFill>
                  <a:srgbClr val="333333"/>
                </a:solidFill>
                <a:latin typeface="Arial" panose="020B0604020202020204" pitchFamily="34" charset="0"/>
                <a:ea typeface="Times New Roman" panose="02020603050405020304" pitchFamily="18" charset="0"/>
              </a:rPr>
              <a:t>utilising</a:t>
            </a:r>
            <a:r>
              <a:rPr lang="en-US" dirty="0">
                <a:solidFill>
                  <a:srgbClr val="333333"/>
                </a:solidFill>
                <a:latin typeface="Arial" panose="020B0604020202020204" pitchFamily="34" charset="0"/>
                <a:ea typeface="Times New Roman" panose="02020603050405020304" pitchFamily="18" charset="0"/>
              </a:rPr>
              <a:t> fuel pellets from it. In October 2010 and November 2011 further agreements focused on a dedicated 400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line (51% owned by </a:t>
            </a: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49% </a:t>
            </a:r>
            <a:r>
              <a:rPr lang="en-US" dirty="0" err="1">
                <a:solidFill>
                  <a:srgbClr val="333333"/>
                </a:solidFill>
                <a:latin typeface="Arial" panose="020B0604020202020204" pitchFamily="34" charset="0"/>
                <a:ea typeface="Times New Roman" panose="02020603050405020304" pitchFamily="18" charset="0"/>
              </a:rPr>
              <a:t>Areva</a:t>
            </a:r>
            <a:r>
              <a:rPr lang="en-US" dirty="0">
                <a:solidFill>
                  <a:srgbClr val="333333"/>
                </a:solidFill>
                <a:latin typeface="Arial" panose="020B0604020202020204" pitchFamily="34" charset="0"/>
                <a:ea typeface="Times New Roman" panose="02020603050405020304" pitchFamily="18" charset="0"/>
              </a:rPr>
              <a:t>) specifically for fuel for French-designed reactors, including those in China. Another 800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line would be wholly owned by </a:t>
            </a: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These plans with </a:t>
            </a:r>
            <a:r>
              <a:rPr lang="en-US" dirty="0" err="1">
                <a:solidFill>
                  <a:srgbClr val="333333"/>
                </a:solidFill>
                <a:latin typeface="Arial" panose="020B0604020202020204" pitchFamily="34" charset="0"/>
                <a:ea typeface="Times New Roman" panose="02020603050405020304" pitchFamily="18" charset="0"/>
              </a:rPr>
              <a:t>Areva</a:t>
            </a:r>
            <a:r>
              <a:rPr lang="en-US" dirty="0">
                <a:solidFill>
                  <a:srgbClr val="333333"/>
                </a:solidFill>
                <a:latin typeface="Arial" panose="020B0604020202020204" pitchFamily="34" charset="0"/>
                <a:ea typeface="Times New Roman" panose="02020603050405020304" pitchFamily="18" charset="0"/>
              </a:rPr>
              <a:t> appear to have stalled.</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a:solidFill>
                  <a:srgbClr val="333333"/>
                </a:solidFill>
                <a:latin typeface="Arial" panose="020B0604020202020204" pitchFamily="34" charset="0"/>
                <a:ea typeface="Times New Roman" panose="02020603050405020304" pitchFamily="18" charset="0"/>
              </a:rPr>
              <a:t>In December 2014 </a:t>
            </a: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signed an agreement with China General Nuclear Corp (CGN) focused on establishing the </a:t>
            </a:r>
            <a:r>
              <a:rPr lang="en-US" dirty="0" err="1">
                <a:solidFill>
                  <a:srgbClr val="333333"/>
                </a:solidFill>
                <a:latin typeface="Arial" panose="020B0604020202020204" pitchFamily="34" charset="0"/>
                <a:ea typeface="Times New Roman" panose="02020603050405020304" pitchFamily="18" charset="0"/>
              </a:rPr>
              <a:t>Ulba</a:t>
            </a:r>
            <a:r>
              <a:rPr lang="en-US" dirty="0">
                <a:solidFill>
                  <a:srgbClr val="333333"/>
                </a:solidFill>
                <a:latin typeface="Arial" panose="020B0604020202020204" pitchFamily="34" charset="0"/>
                <a:ea typeface="Times New Roman" panose="02020603050405020304" pitchFamily="18" charset="0"/>
              </a:rPr>
              <a:t>-FA joint venture to build a fuel fabrication plant for the production of 200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of fuel assemblies at the </a:t>
            </a:r>
            <a:r>
              <a:rPr lang="en-US" dirty="0" err="1">
                <a:solidFill>
                  <a:srgbClr val="333333"/>
                </a:solidFill>
                <a:latin typeface="Arial" panose="020B0604020202020204" pitchFamily="34" charset="0"/>
                <a:ea typeface="Times New Roman" panose="02020603050405020304" pitchFamily="18" charset="0"/>
              </a:rPr>
              <a:t>Ulba</a:t>
            </a:r>
            <a:r>
              <a:rPr lang="en-US" dirty="0">
                <a:solidFill>
                  <a:srgbClr val="333333"/>
                </a:solidFill>
                <a:latin typeface="Arial" panose="020B0604020202020204" pitchFamily="34" charset="0"/>
                <a:ea typeface="Times New Roman" panose="02020603050405020304" pitchFamily="18" charset="0"/>
              </a:rPr>
              <a:t> Metallurgical Plant. In December 2015 and September 2016 further agreements on this were signed, with UMP to have 51% and CGN-URC 49% shares in the $147 million project. In March 2016 </a:t>
            </a:r>
            <a:r>
              <a:rPr lang="en-US" dirty="0" err="1">
                <a:solidFill>
                  <a:srgbClr val="333333"/>
                </a:solidFill>
                <a:latin typeface="Arial" panose="020B0604020202020204" pitchFamily="34" charset="0"/>
                <a:ea typeface="Times New Roman" panose="02020603050405020304" pitchFamily="18" charset="0"/>
              </a:rPr>
              <a:t>Areva</a:t>
            </a:r>
            <a:r>
              <a:rPr lang="en-US" dirty="0">
                <a:solidFill>
                  <a:srgbClr val="333333"/>
                </a:solidFill>
                <a:latin typeface="Arial" panose="020B0604020202020204" pitchFamily="34" charset="0"/>
                <a:ea typeface="Times New Roman" panose="02020603050405020304" pitchFamily="18" charset="0"/>
              </a:rPr>
              <a:t> was awarded a contract for equipment and support to the </a:t>
            </a:r>
            <a:r>
              <a:rPr lang="en-US" dirty="0" err="1">
                <a:solidFill>
                  <a:srgbClr val="333333"/>
                </a:solidFill>
                <a:latin typeface="Arial" panose="020B0604020202020204" pitchFamily="34" charset="0"/>
                <a:ea typeface="Times New Roman" panose="02020603050405020304" pitchFamily="18" charset="0"/>
              </a:rPr>
              <a:t>Ulba</a:t>
            </a:r>
            <a:r>
              <a:rPr lang="en-US" dirty="0">
                <a:solidFill>
                  <a:srgbClr val="333333"/>
                </a:solidFill>
                <a:latin typeface="Arial" panose="020B0604020202020204" pitchFamily="34" charset="0"/>
                <a:ea typeface="Times New Roman" panose="02020603050405020304" pitchFamily="18" charset="0"/>
              </a:rPr>
              <a:t>-FA plant for the fabrication of AFA 3G fuel assemblies for CGN reactors. In December 2016 construction of the plant by </a:t>
            </a: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and CGN began. It is due for completion in 2018, and first shipments to China are expected in 2020, at 200 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(about 400 fuel assemblies).</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err="1">
                <a:solidFill>
                  <a:srgbClr val="333333"/>
                </a:solidFill>
                <a:latin typeface="Arial" panose="020B0604020202020204" pitchFamily="34" charset="0"/>
                <a:ea typeface="Times New Roman" panose="02020603050405020304" pitchFamily="18" charset="0"/>
              </a:rPr>
              <a:t>Kazatomprom</a:t>
            </a:r>
            <a:r>
              <a:rPr lang="en-US" dirty="0">
                <a:solidFill>
                  <a:srgbClr val="333333"/>
                </a:solidFill>
                <a:latin typeface="Arial" panose="020B0604020202020204" pitchFamily="34" charset="0"/>
                <a:ea typeface="Times New Roman" panose="02020603050405020304" pitchFamily="18" charset="0"/>
              </a:rPr>
              <a:t> is also negotiating technology transfer agreements to enable it to supply fabricated fuel for Westinghouse reactors, now that it owns a 10% stake in Westinghouse.</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8615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685800"/>
            <a:ext cx="11053519" cy="5257800"/>
          </a:xfrm>
        </p:spPr>
        <p:txBody>
          <a:bodyPr>
            <a:normAutofit/>
          </a:bodyPr>
          <a:lstStyle/>
          <a:p>
            <a:r>
              <a:rPr lang="en-US" dirty="0"/>
              <a:t>In the Caspian province, the </a:t>
            </a:r>
            <a:r>
              <a:rPr lang="en-US" dirty="0" err="1"/>
              <a:t>Prikaspisky</a:t>
            </a:r>
            <a:r>
              <a:rPr lang="en-US" dirty="0"/>
              <a:t> Combine operated a major mining and processing complex in the 1960s, the first major mine in Kazakhstan. It was </a:t>
            </a:r>
            <a:r>
              <a:rPr lang="en-US" dirty="0" err="1"/>
              <a:t>privatised</a:t>
            </a:r>
            <a:r>
              <a:rPr lang="en-US" dirty="0"/>
              <a:t> as </a:t>
            </a:r>
            <a:r>
              <a:rPr lang="en-US" dirty="0" err="1"/>
              <a:t>Kaskor</a:t>
            </a:r>
            <a:r>
              <a:rPr lang="en-US" dirty="0"/>
              <a:t> in 1992 and operations ceased in 1994.</a:t>
            </a:r>
            <a:endParaRPr lang="ru-RU" dirty="0"/>
          </a:p>
          <a:p>
            <a:r>
              <a:rPr lang="en-US" dirty="0"/>
              <a:t>All except one of the operating and planned ISL mines are in the central south of the country. Mines in the </a:t>
            </a:r>
            <a:r>
              <a:rPr lang="en-US" dirty="0" err="1"/>
              <a:t>Stepnoye</a:t>
            </a:r>
            <a:r>
              <a:rPr lang="en-US" dirty="0"/>
              <a:t> area have been operating since 1978, those in the </a:t>
            </a:r>
            <a:r>
              <a:rPr lang="en-US" dirty="0" err="1"/>
              <a:t>Tsentralnoye</a:t>
            </a:r>
            <a:r>
              <a:rPr lang="en-US" dirty="0"/>
              <a:t> area since 1982 – both in the Chu-</a:t>
            </a:r>
            <a:r>
              <a:rPr lang="en-US" dirty="0" err="1"/>
              <a:t>Sarysu</a:t>
            </a:r>
            <a:r>
              <a:rPr lang="en-US" dirty="0"/>
              <a:t> basin/province, which has more than half the country's known resources. There are 14 mines here. Mines in the Western (No.6) area of the </a:t>
            </a:r>
            <a:r>
              <a:rPr lang="en-US" dirty="0" err="1"/>
              <a:t>Syrdarya</a:t>
            </a:r>
            <a:r>
              <a:rPr lang="en-US" dirty="0"/>
              <a:t> basin/ province have operated since 1985, and today it has seven mines. One further ISL mine is in the Northern province.</a:t>
            </a:r>
            <a:endParaRPr lang="ru-RU" dirty="0"/>
          </a:p>
          <a:p>
            <a:r>
              <a:rPr lang="en-US" dirty="0"/>
              <a:t>The diversity, complexity and size of Kazakh uranium mining can be seen from the information paper on </a:t>
            </a:r>
            <a:r>
              <a:rPr lang="en-US" u="sng" dirty="0">
                <a:hlinkClick r:id="rId2" tooltip="Uranium and Nuclear Power in Kazakhstan"/>
              </a:rPr>
              <a:t>Kazakhstan</a:t>
            </a:r>
            <a:r>
              <a:rPr lang="en-US" dirty="0"/>
              <a:t>.</a:t>
            </a:r>
            <a:endParaRPr lang="ru-RU" dirty="0"/>
          </a:p>
          <a:p>
            <a:endParaRPr lang="ru-RU" dirty="0"/>
          </a:p>
        </p:txBody>
      </p:sp>
    </p:spTree>
    <p:extLst>
      <p:ext uri="{BB962C8B-B14F-4D97-AF65-F5344CB8AC3E}">
        <p14:creationId xmlns:p14="http://schemas.microsoft.com/office/powerpoint/2010/main" val="173429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44415" y="318673"/>
            <a:ext cx="10245969" cy="369332"/>
          </a:xfrm>
          <a:prstGeom prst="rect">
            <a:avLst/>
          </a:prstGeom>
        </p:spPr>
        <p:txBody>
          <a:bodyPr wrap="square">
            <a:spAutoFit/>
          </a:bodyPr>
          <a:lstStyle/>
          <a:p>
            <a:pPr>
              <a:spcAft>
                <a:spcPts val="575"/>
              </a:spcAft>
            </a:pPr>
            <a:r>
              <a:rPr lang="en-US" b="1" dirty="0" smtClean="0">
                <a:solidFill>
                  <a:srgbClr val="333333"/>
                </a:solidFill>
                <a:latin typeface="Arial" panose="020B0604020202020204" pitchFamily="34" charset="0"/>
                <a:ea typeface="Times New Roman" panose="02020603050405020304" pitchFamily="18" charset="0"/>
              </a:rPr>
              <a:t>Kazakh </a:t>
            </a:r>
            <a:r>
              <a:rPr lang="en-US" b="1" dirty="0">
                <a:solidFill>
                  <a:srgbClr val="333333"/>
                </a:solidFill>
                <a:latin typeface="Arial" panose="020B0604020202020204" pitchFamily="34" charset="0"/>
                <a:ea typeface="Times New Roman" panose="02020603050405020304" pitchFamily="18" charset="0"/>
              </a:rPr>
              <a:t>uranium resources in southern provinces</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32262311"/>
              </p:ext>
            </p:extLst>
          </p:nvPr>
        </p:nvGraphicFramePr>
        <p:xfrm>
          <a:off x="1043232" y="801822"/>
          <a:ext cx="6447814" cy="2873362"/>
        </p:xfrm>
        <a:graphic>
          <a:graphicData uri="http://schemas.openxmlformats.org/drawingml/2006/table">
            <a:tbl>
              <a:tblPr firstRow="1" firstCol="1" bandRow="1">
                <a:tableStyleId>{5C22544A-7EE6-4342-B048-85BDC9FD1C3A}</a:tableStyleId>
              </a:tblPr>
              <a:tblGrid>
                <a:gridCol w="3930904">
                  <a:extLst>
                    <a:ext uri="{9D8B030D-6E8A-4147-A177-3AD203B41FA5}">
                      <a16:colId xmlns:a16="http://schemas.microsoft.com/office/drawing/2014/main" val="677352478"/>
                    </a:ext>
                  </a:extLst>
                </a:gridCol>
                <a:gridCol w="2516910">
                  <a:extLst>
                    <a:ext uri="{9D8B030D-6E8A-4147-A177-3AD203B41FA5}">
                      <a16:colId xmlns:a16="http://schemas.microsoft.com/office/drawing/2014/main" val="4289125660"/>
                    </a:ext>
                  </a:extLst>
                </a:gridCol>
              </a:tblGrid>
              <a:tr h="478894">
                <a:tc>
                  <a:txBody>
                    <a:bodyPr/>
                    <a:lstStyle/>
                    <a:p>
                      <a:pPr algn="l">
                        <a:spcAft>
                          <a:spcPts val="0"/>
                        </a:spcAft>
                      </a:pPr>
                      <a:r>
                        <a:rPr lang="ru-RU" sz="1200" dirty="0" err="1">
                          <a:effectLst/>
                        </a:rPr>
                        <a:t>Chu-Sarysu</a:t>
                      </a:r>
                      <a:r>
                        <a:rPr lang="ru-RU" sz="1200" dirty="0">
                          <a:effectLst/>
                        </a:rPr>
                        <a:t> </a:t>
                      </a:r>
                      <a:r>
                        <a:rPr lang="ru-RU" sz="1200" dirty="0" err="1">
                          <a:effectLst/>
                        </a:rPr>
                        <a:t>province</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l">
                        <a:spcAft>
                          <a:spcPts val="0"/>
                        </a:spcAft>
                      </a:pPr>
                      <a:r>
                        <a:rPr lang="ru-RU" sz="1200">
                          <a:effectLst/>
                        </a:rPr>
                        <a:t> </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886329757"/>
                  </a:ext>
                </a:extLst>
              </a:tr>
              <a:tr h="700632">
                <a:tc>
                  <a:txBody>
                    <a:bodyPr/>
                    <a:lstStyle/>
                    <a:p>
                      <a:pPr algn="l">
                        <a:spcAft>
                          <a:spcPts val="0"/>
                        </a:spcAft>
                      </a:pPr>
                      <a:r>
                        <a:rPr lang="ru-RU" sz="1200" dirty="0" err="1">
                          <a:effectLst/>
                        </a:rPr>
                        <a:t>Northern</a:t>
                      </a:r>
                      <a:r>
                        <a:rPr lang="ru-RU" sz="1200" dirty="0">
                          <a:effectLst/>
                        </a:rPr>
                        <a:t> (</a:t>
                      </a:r>
                      <a:r>
                        <a:rPr lang="ru-RU" sz="1200" dirty="0" err="1">
                          <a:effectLst/>
                        </a:rPr>
                        <a:t>Stepnoye</a:t>
                      </a:r>
                      <a:r>
                        <a:rPr lang="ru-RU" sz="1200" dirty="0">
                          <a:effectLst/>
                        </a:rPr>
                        <a:t>) </a:t>
                      </a:r>
                      <a:r>
                        <a:rPr lang="ru-RU" sz="1200" dirty="0" err="1">
                          <a:effectLst/>
                        </a:rPr>
                        <a:t>group</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l">
                        <a:spcAft>
                          <a:spcPts val="0"/>
                        </a:spcAft>
                      </a:pPr>
                      <a:r>
                        <a:rPr lang="ru-RU" sz="1200" dirty="0">
                          <a:effectLst/>
                        </a:rPr>
                        <a:t>750,000 </a:t>
                      </a:r>
                      <a:r>
                        <a:rPr lang="ru-RU" sz="1200" dirty="0" err="1">
                          <a:effectLst/>
                        </a:rPr>
                        <a:t>tU</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882571302"/>
                  </a:ext>
                </a:extLst>
              </a:tr>
              <a:tr h="700632">
                <a:tc>
                  <a:txBody>
                    <a:bodyPr/>
                    <a:lstStyle/>
                    <a:p>
                      <a:pPr algn="l">
                        <a:spcAft>
                          <a:spcPts val="0"/>
                        </a:spcAft>
                      </a:pPr>
                      <a:r>
                        <a:rPr lang="ru-RU" sz="1200">
                          <a:effectLst/>
                        </a:rPr>
                        <a:t>Eastern (Tsentralnoye) group</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l">
                        <a:spcAft>
                          <a:spcPts val="0"/>
                        </a:spcAft>
                      </a:pPr>
                      <a:r>
                        <a:rPr lang="ru-RU" sz="1200" dirty="0">
                          <a:effectLst/>
                        </a:rPr>
                        <a:t>140,000 </a:t>
                      </a:r>
                      <a:r>
                        <a:rPr lang="ru-RU" sz="1200" dirty="0" err="1">
                          <a:effectLst/>
                        </a:rPr>
                        <a:t>tU</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60762223"/>
                  </a:ext>
                </a:extLst>
              </a:tr>
              <a:tr h="257155">
                <a:tc>
                  <a:txBody>
                    <a:bodyPr/>
                    <a:lstStyle/>
                    <a:p>
                      <a:pPr algn="l">
                        <a:spcAft>
                          <a:spcPts val="575"/>
                        </a:spcAft>
                      </a:pPr>
                      <a:r>
                        <a:rPr lang="ru-RU" sz="900">
                          <a:effectLst/>
                        </a:rPr>
                        <a:t>Syrdarya province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l">
                        <a:spcAft>
                          <a:spcPts val="0"/>
                        </a:spcAft>
                      </a:pPr>
                      <a:r>
                        <a:rPr lang="ru-RU" sz="1200" dirty="0">
                          <a:effectLst/>
                        </a:rPr>
                        <a:t> </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768847842"/>
                  </a:ext>
                </a:extLst>
              </a:tr>
              <a:tr h="257155">
                <a:tc>
                  <a:txBody>
                    <a:bodyPr/>
                    <a:lstStyle/>
                    <a:p>
                      <a:pPr algn="l">
                        <a:spcAft>
                          <a:spcPts val="0"/>
                        </a:spcAft>
                      </a:pPr>
                      <a:r>
                        <a:rPr lang="ru-RU" sz="1200">
                          <a:effectLst/>
                        </a:rPr>
                        <a:t>Western (# 6)</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l">
                        <a:spcAft>
                          <a:spcPts val="0"/>
                        </a:spcAft>
                      </a:pPr>
                      <a:r>
                        <a:rPr lang="ru-RU" sz="1200" dirty="0">
                          <a:effectLst/>
                        </a:rPr>
                        <a:t>180,000 </a:t>
                      </a:r>
                      <a:r>
                        <a:rPr lang="ru-RU" sz="1200" dirty="0" err="1">
                          <a:effectLst/>
                        </a:rPr>
                        <a:t>tU</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201524920"/>
                  </a:ext>
                </a:extLst>
              </a:tr>
              <a:tr h="478894">
                <a:tc>
                  <a:txBody>
                    <a:bodyPr/>
                    <a:lstStyle/>
                    <a:p>
                      <a:pPr algn="l">
                        <a:spcAft>
                          <a:spcPts val="0"/>
                        </a:spcAft>
                      </a:pPr>
                      <a:r>
                        <a:rPr lang="ru-RU" sz="1200">
                          <a:effectLst/>
                        </a:rPr>
                        <a:t>Southern (Zarechnoye)</a:t>
                      </a:r>
                      <a:endParaRPr lang="ru-RU" sz="12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l">
                        <a:spcAft>
                          <a:spcPts val="0"/>
                        </a:spcAft>
                      </a:pPr>
                      <a:r>
                        <a:rPr lang="ru-RU" sz="1200" dirty="0">
                          <a:effectLst/>
                        </a:rPr>
                        <a:t>70,000 </a:t>
                      </a:r>
                      <a:r>
                        <a:rPr lang="ru-RU" sz="1200" dirty="0" err="1">
                          <a:effectLst/>
                        </a:rPr>
                        <a:t>tU</a:t>
                      </a:r>
                      <a:endParaRPr lang="ru-RU" sz="12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18450951"/>
                  </a:ext>
                </a:extLst>
              </a:tr>
            </a:tbl>
          </a:graphicData>
        </a:graphic>
      </p:graphicFrame>
      <p:sp>
        <p:nvSpPr>
          <p:cNvPr id="6" name="Прямоугольник 5"/>
          <p:cNvSpPr/>
          <p:nvPr/>
        </p:nvSpPr>
        <p:spPr>
          <a:xfrm>
            <a:off x="744414" y="4169705"/>
            <a:ext cx="7441223" cy="646331"/>
          </a:xfrm>
          <a:prstGeom prst="rect">
            <a:avLst/>
          </a:prstGeom>
        </p:spPr>
        <p:txBody>
          <a:bodyPr wrap="square">
            <a:spAutoFit/>
          </a:bodyPr>
          <a:lstStyle/>
          <a:p>
            <a:pPr>
              <a:spcAft>
                <a:spcPts val="575"/>
              </a:spcAft>
            </a:pPr>
            <a:r>
              <a:rPr lang="en-US" i="1" dirty="0">
                <a:solidFill>
                  <a:srgbClr val="333333"/>
                </a:solidFill>
                <a:latin typeface="Arial" panose="020B0604020202020204" pitchFamily="34" charset="0"/>
                <a:ea typeface="Times New Roman" panose="02020603050405020304" pitchFamily="18" charset="0"/>
              </a:rPr>
              <a:t>this being 72% of total Kazakh U resources and all suitable for acid ISL recovery.</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4352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017550" y="360457"/>
            <a:ext cx="4737194" cy="369332"/>
          </a:xfrm>
          <a:prstGeom prst="rect">
            <a:avLst/>
          </a:prstGeom>
        </p:spPr>
        <p:txBody>
          <a:bodyPr wrap="none">
            <a:spAutoFit/>
          </a:bodyPr>
          <a:lstStyle/>
          <a:p>
            <a:pPr>
              <a:spcAft>
                <a:spcPts val="575"/>
              </a:spcAft>
            </a:pPr>
            <a:r>
              <a:rPr lang="en-US" b="1" dirty="0">
                <a:solidFill>
                  <a:srgbClr val="333333"/>
                </a:solidFill>
                <a:latin typeface="Arial" panose="020B0604020202020204" pitchFamily="34" charset="0"/>
                <a:ea typeface="Times New Roman" panose="02020603050405020304" pitchFamily="18" charset="0"/>
              </a:rPr>
              <a:t>Known recoverable resources of uranium</a:t>
            </a:r>
            <a:endParaRPr lang="ru-RU" sz="3200" dirty="0">
              <a:effectLst/>
              <a:latin typeface="Times New Roman" panose="02020603050405020304" pitchFamily="18" charset="0"/>
              <a:ea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693996919"/>
              </p:ext>
            </p:extLst>
          </p:nvPr>
        </p:nvGraphicFramePr>
        <p:xfrm>
          <a:off x="684211" y="796455"/>
          <a:ext cx="11141442" cy="5375744"/>
        </p:xfrm>
        <a:graphic>
          <a:graphicData uri="http://schemas.openxmlformats.org/drawingml/2006/table">
            <a:tbl>
              <a:tblPr firstRow="1" firstCol="1" bandRow="1">
                <a:tableStyleId>{5C22544A-7EE6-4342-B048-85BDC9FD1C3A}</a:tableStyleId>
              </a:tblPr>
              <a:tblGrid>
                <a:gridCol w="3713814">
                  <a:extLst>
                    <a:ext uri="{9D8B030D-6E8A-4147-A177-3AD203B41FA5}">
                      <a16:colId xmlns:a16="http://schemas.microsoft.com/office/drawing/2014/main" val="1012740373"/>
                    </a:ext>
                  </a:extLst>
                </a:gridCol>
                <a:gridCol w="3713814">
                  <a:extLst>
                    <a:ext uri="{9D8B030D-6E8A-4147-A177-3AD203B41FA5}">
                      <a16:colId xmlns:a16="http://schemas.microsoft.com/office/drawing/2014/main" val="3960992395"/>
                    </a:ext>
                  </a:extLst>
                </a:gridCol>
                <a:gridCol w="3713814">
                  <a:extLst>
                    <a:ext uri="{9D8B030D-6E8A-4147-A177-3AD203B41FA5}">
                      <a16:colId xmlns:a16="http://schemas.microsoft.com/office/drawing/2014/main" val="2881190258"/>
                    </a:ext>
                  </a:extLst>
                </a:gridCol>
              </a:tblGrid>
              <a:tr h="335984">
                <a:tc>
                  <a:txBody>
                    <a:bodyPr/>
                    <a:lstStyle/>
                    <a:p>
                      <a:pPr>
                        <a:spcAft>
                          <a:spcPts val="0"/>
                        </a:spcAft>
                      </a:pPr>
                      <a:r>
                        <a:rPr lang="en-US" sz="1600" dirty="0">
                          <a:effectLst/>
                        </a:rPr>
                        <a:t> </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600">
                          <a:effectLst/>
                        </a:rPr>
                        <a:t>tonnes U</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spcAft>
                          <a:spcPts val="0"/>
                        </a:spcAft>
                      </a:pPr>
                      <a:r>
                        <a:rPr lang="ru-RU" sz="1600">
                          <a:effectLst/>
                        </a:rPr>
                        <a:t>percentage of world</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835885766"/>
                  </a:ext>
                </a:extLst>
              </a:tr>
              <a:tr h="335984">
                <a:tc>
                  <a:txBody>
                    <a:bodyPr/>
                    <a:lstStyle/>
                    <a:p>
                      <a:pPr>
                        <a:spcAft>
                          <a:spcPts val="0"/>
                        </a:spcAft>
                      </a:pPr>
                      <a:r>
                        <a:rPr lang="ru-RU" sz="1600" dirty="0" err="1">
                          <a:effectLst/>
                        </a:rPr>
                        <a:t>Australia</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dirty="0">
                          <a:effectLst/>
                        </a:rPr>
                        <a:t>1,706,100</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29%</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267696134"/>
                  </a:ext>
                </a:extLst>
              </a:tr>
              <a:tr h="335984">
                <a:tc>
                  <a:txBody>
                    <a:bodyPr/>
                    <a:lstStyle/>
                    <a:p>
                      <a:pPr>
                        <a:spcAft>
                          <a:spcPts val="0"/>
                        </a:spcAft>
                      </a:pPr>
                      <a:r>
                        <a:rPr lang="ru-RU" sz="1600">
                          <a:effectLst/>
                        </a:rPr>
                        <a:t>Kazakhstan</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dirty="0">
                          <a:effectLst/>
                        </a:rPr>
                        <a:t>679,300</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12%</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859359401"/>
                  </a:ext>
                </a:extLst>
              </a:tr>
              <a:tr h="335984">
                <a:tc>
                  <a:txBody>
                    <a:bodyPr/>
                    <a:lstStyle/>
                    <a:p>
                      <a:pPr>
                        <a:spcAft>
                          <a:spcPts val="0"/>
                        </a:spcAft>
                      </a:pPr>
                      <a:r>
                        <a:rPr lang="ru-RU" sz="1600">
                          <a:effectLst/>
                        </a:rPr>
                        <a:t>Russia</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505,900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575"/>
                        </a:spcAft>
                      </a:pPr>
                      <a:r>
                        <a:rPr lang="ru-RU" sz="1600" dirty="0">
                          <a:effectLst/>
                        </a:rPr>
                        <a:t>9%</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739588773"/>
                  </a:ext>
                </a:extLst>
              </a:tr>
              <a:tr h="335984">
                <a:tc>
                  <a:txBody>
                    <a:bodyPr/>
                    <a:lstStyle/>
                    <a:p>
                      <a:pPr>
                        <a:spcAft>
                          <a:spcPts val="0"/>
                        </a:spcAft>
                      </a:pPr>
                      <a:r>
                        <a:rPr lang="ru-RU" sz="1600">
                          <a:effectLst/>
                        </a:rPr>
                        <a:t>Canada</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493,900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dirty="0">
                          <a:effectLst/>
                        </a:rPr>
                        <a:t>8%</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278746770"/>
                  </a:ext>
                </a:extLst>
              </a:tr>
              <a:tr h="335984">
                <a:tc>
                  <a:txBody>
                    <a:bodyPr/>
                    <a:lstStyle/>
                    <a:p>
                      <a:pPr>
                        <a:spcAft>
                          <a:spcPts val="0"/>
                        </a:spcAft>
                      </a:pPr>
                      <a:r>
                        <a:rPr lang="ru-RU" sz="1600">
                          <a:effectLst/>
                        </a:rPr>
                        <a:t>Niger</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404,900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575"/>
                        </a:spcAft>
                      </a:pPr>
                      <a:r>
                        <a:rPr lang="ru-RU" sz="1600" dirty="0">
                          <a:effectLst/>
                        </a:rPr>
                        <a:t> 7%</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113486225"/>
                  </a:ext>
                </a:extLst>
              </a:tr>
              <a:tr h="335984">
                <a:tc>
                  <a:txBody>
                    <a:bodyPr/>
                    <a:lstStyle/>
                    <a:p>
                      <a:pPr>
                        <a:spcAft>
                          <a:spcPts val="0"/>
                        </a:spcAft>
                      </a:pPr>
                      <a:r>
                        <a:rPr lang="ru-RU" sz="1600">
                          <a:effectLst/>
                        </a:rPr>
                        <a:t>Namibia</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382,800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dirty="0">
                          <a:effectLst/>
                        </a:rPr>
                        <a:t>6%</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946057511"/>
                  </a:ext>
                </a:extLst>
              </a:tr>
              <a:tr h="335984">
                <a:tc>
                  <a:txBody>
                    <a:bodyPr/>
                    <a:lstStyle/>
                    <a:p>
                      <a:pPr>
                        <a:spcAft>
                          <a:spcPts val="0"/>
                        </a:spcAft>
                      </a:pPr>
                      <a:r>
                        <a:rPr lang="ru-RU" sz="1600">
                          <a:effectLst/>
                        </a:rPr>
                        <a:t>South Africa</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338,100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575"/>
                        </a:spcAft>
                      </a:pPr>
                      <a:r>
                        <a:rPr lang="ru-RU" sz="1600" dirty="0">
                          <a:effectLst/>
                        </a:rPr>
                        <a:t>6%</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653755823"/>
                  </a:ext>
                </a:extLst>
              </a:tr>
              <a:tr h="335984">
                <a:tc>
                  <a:txBody>
                    <a:bodyPr/>
                    <a:lstStyle/>
                    <a:p>
                      <a:pPr>
                        <a:spcAft>
                          <a:spcPts val="0"/>
                        </a:spcAft>
                      </a:pPr>
                      <a:r>
                        <a:rPr lang="ru-RU" sz="1600">
                          <a:effectLst/>
                        </a:rPr>
                        <a:t>Brazil</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276,100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575"/>
                        </a:spcAft>
                      </a:pPr>
                      <a:r>
                        <a:rPr lang="ru-RU" sz="1600" dirty="0">
                          <a:effectLst/>
                        </a:rPr>
                        <a:t>5%</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389509230"/>
                  </a:ext>
                </a:extLst>
              </a:tr>
              <a:tr h="335984">
                <a:tc>
                  <a:txBody>
                    <a:bodyPr/>
                    <a:lstStyle/>
                    <a:p>
                      <a:pPr>
                        <a:spcAft>
                          <a:spcPts val="0"/>
                        </a:spcAft>
                      </a:pPr>
                      <a:r>
                        <a:rPr lang="ru-RU" sz="1600">
                          <a:effectLst/>
                        </a:rPr>
                        <a:t>USA</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207,400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dirty="0">
                          <a:effectLst/>
                        </a:rPr>
                        <a:t>4%</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945451262"/>
                  </a:ext>
                </a:extLst>
              </a:tr>
              <a:tr h="335984">
                <a:tc>
                  <a:txBody>
                    <a:bodyPr/>
                    <a:lstStyle/>
                    <a:p>
                      <a:pPr>
                        <a:spcAft>
                          <a:spcPts val="0"/>
                        </a:spcAft>
                      </a:pPr>
                      <a:r>
                        <a:rPr lang="ru-RU" sz="1600">
                          <a:effectLst/>
                        </a:rPr>
                        <a:t>China</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199,100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dirty="0">
                          <a:effectLst/>
                        </a:rPr>
                        <a:t>4%</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424563185"/>
                  </a:ext>
                </a:extLst>
              </a:tr>
              <a:tr h="335984">
                <a:tc>
                  <a:txBody>
                    <a:bodyPr/>
                    <a:lstStyle/>
                    <a:p>
                      <a:pPr>
                        <a:spcAft>
                          <a:spcPts val="0"/>
                        </a:spcAft>
                      </a:pPr>
                      <a:r>
                        <a:rPr lang="ru-RU" sz="1600">
                          <a:effectLst/>
                        </a:rPr>
                        <a:t>Mongolia</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141,500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575"/>
                        </a:spcAft>
                      </a:pPr>
                      <a:r>
                        <a:rPr lang="ru-RU" sz="1600" dirty="0">
                          <a:effectLst/>
                        </a:rPr>
                        <a:t>2%</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980766042"/>
                  </a:ext>
                </a:extLst>
              </a:tr>
              <a:tr h="335984">
                <a:tc>
                  <a:txBody>
                    <a:bodyPr/>
                    <a:lstStyle/>
                    <a:p>
                      <a:pPr>
                        <a:spcAft>
                          <a:spcPts val="0"/>
                        </a:spcAft>
                      </a:pPr>
                      <a:r>
                        <a:rPr lang="ru-RU" sz="1600">
                          <a:effectLst/>
                        </a:rPr>
                        <a:t>Ukraine</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117,700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dirty="0">
                          <a:effectLst/>
                        </a:rPr>
                        <a:t>2%</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2608414645"/>
                  </a:ext>
                </a:extLst>
              </a:tr>
              <a:tr h="335984">
                <a:tc>
                  <a:txBody>
                    <a:bodyPr/>
                    <a:lstStyle/>
                    <a:p>
                      <a:pPr>
                        <a:spcAft>
                          <a:spcPts val="0"/>
                        </a:spcAft>
                      </a:pPr>
                      <a:r>
                        <a:rPr lang="ru-RU" sz="1600">
                          <a:effectLst/>
                        </a:rPr>
                        <a:t>Uzbekistan</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91,300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575"/>
                        </a:spcAft>
                      </a:pPr>
                      <a:r>
                        <a:rPr lang="ru-RU" sz="1600" dirty="0">
                          <a:effectLst/>
                        </a:rPr>
                        <a:t>2%</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883461522"/>
                  </a:ext>
                </a:extLst>
              </a:tr>
              <a:tr h="335984">
                <a:tc>
                  <a:txBody>
                    <a:bodyPr/>
                    <a:lstStyle/>
                    <a:p>
                      <a:pPr>
                        <a:spcAft>
                          <a:spcPts val="0"/>
                        </a:spcAft>
                      </a:pPr>
                      <a:r>
                        <a:rPr lang="ru-RU" sz="1600">
                          <a:effectLst/>
                        </a:rPr>
                        <a:t>Other</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358,800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dirty="0">
                          <a:effectLst/>
                        </a:rPr>
                        <a:t>4%</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1718611769"/>
                  </a:ext>
                </a:extLst>
              </a:tr>
              <a:tr h="335984">
                <a:tc>
                  <a:txBody>
                    <a:bodyPr/>
                    <a:lstStyle/>
                    <a:p>
                      <a:pPr>
                        <a:spcAft>
                          <a:spcPts val="0"/>
                        </a:spcAft>
                      </a:pPr>
                      <a:r>
                        <a:rPr lang="ru-RU" sz="1600">
                          <a:effectLst/>
                        </a:rPr>
                        <a:t>World total</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a:effectLst/>
                        </a:rPr>
                        <a:t>5,902,900</a:t>
                      </a:r>
                      <a:endParaRPr lang="ru-RU" sz="1600">
                        <a:effectLst/>
                        <a:latin typeface="Times New Roman" panose="02020603050405020304" pitchFamily="18" charset="0"/>
                        <a:ea typeface="Times New Roman" panose="02020603050405020304" pitchFamily="18" charset="0"/>
                      </a:endParaRPr>
                    </a:p>
                  </a:txBody>
                  <a:tcPr marL="36830" marR="36830" marT="14605" marB="14605" anchor="ctr"/>
                </a:tc>
                <a:tc>
                  <a:txBody>
                    <a:bodyPr/>
                    <a:lstStyle/>
                    <a:p>
                      <a:pPr algn="ctr">
                        <a:spcAft>
                          <a:spcPts val="0"/>
                        </a:spcAft>
                      </a:pPr>
                      <a:r>
                        <a:rPr lang="ru-RU" sz="1600" dirty="0">
                          <a:effectLst/>
                        </a:rPr>
                        <a:t> </a:t>
                      </a:r>
                      <a:endParaRPr lang="ru-RU" sz="1600" dirty="0">
                        <a:effectLst/>
                        <a:latin typeface="Times New Roman" panose="02020603050405020304" pitchFamily="18" charset="0"/>
                        <a:ea typeface="Times New Roman" panose="02020603050405020304" pitchFamily="18" charset="0"/>
                      </a:endParaRPr>
                    </a:p>
                  </a:txBody>
                  <a:tcPr marL="36830" marR="36830" marT="14605" marB="14605" anchor="ctr"/>
                </a:tc>
                <a:extLst>
                  <a:ext uri="{0D108BD9-81ED-4DB2-BD59-A6C34878D82A}">
                    <a16:rowId xmlns:a16="http://schemas.microsoft.com/office/drawing/2014/main" val="3030420360"/>
                  </a:ext>
                </a:extLst>
              </a:tr>
            </a:tbl>
          </a:graphicData>
        </a:graphic>
      </p:graphicFrame>
    </p:spTree>
    <p:extLst>
      <p:ext uri="{BB962C8B-B14F-4D97-AF65-F5344CB8AC3E}">
        <p14:creationId xmlns:p14="http://schemas.microsoft.com/office/powerpoint/2010/main" val="1186785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39615" y="307731"/>
            <a:ext cx="11271739" cy="3677930"/>
          </a:xfrm>
          <a:prstGeom prst="rect">
            <a:avLst/>
          </a:prstGeom>
        </p:spPr>
        <p:txBody>
          <a:bodyPr wrap="square">
            <a:spAutoFit/>
          </a:bodyPr>
          <a:lstStyle/>
          <a:p>
            <a:pPr>
              <a:spcBef>
                <a:spcPts val="1150"/>
              </a:spcBef>
              <a:spcAft>
                <a:spcPts val="575"/>
              </a:spcAft>
            </a:pPr>
            <a:r>
              <a:rPr lang="en-US" sz="2000" dirty="0" smtClean="0">
                <a:solidFill>
                  <a:srgbClr val="1E9DD8"/>
                </a:solidFill>
                <a:effectLst/>
                <a:latin typeface="Arial" panose="020B0604020202020204" pitchFamily="34" charset="0"/>
                <a:ea typeface="Times New Roman" panose="02020603050405020304" pitchFamily="18" charset="0"/>
              </a:rPr>
              <a:t>Russia</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err="1">
                <a:solidFill>
                  <a:srgbClr val="333333"/>
                </a:solidFill>
                <a:latin typeface="Arial" panose="020B0604020202020204" pitchFamily="34" charset="0"/>
                <a:ea typeface="Times New Roman" panose="02020603050405020304" pitchFamily="18" charset="0"/>
              </a:rPr>
              <a:t>AtomRedMetZoloto</a:t>
            </a:r>
            <a:r>
              <a:rPr lang="en-US" dirty="0">
                <a:solidFill>
                  <a:srgbClr val="333333"/>
                </a:solidFill>
                <a:latin typeface="Arial" panose="020B0604020202020204" pitchFamily="34" charset="0"/>
                <a:ea typeface="Times New Roman" panose="02020603050405020304" pitchFamily="18" charset="0"/>
              </a:rPr>
              <a:t> (ARMZ) is the state corporation which took over all uranium exploration and mining assets in 2007, as a subsidiary of </a:t>
            </a:r>
            <a:r>
              <a:rPr lang="en-US" dirty="0" err="1">
                <a:solidFill>
                  <a:srgbClr val="333333"/>
                </a:solidFill>
                <a:latin typeface="Arial" panose="020B0604020202020204" pitchFamily="34" charset="0"/>
                <a:ea typeface="Times New Roman" panose="02020603050405020304" pitchFamily="18" charset="0"/>
              </a:rPr>
              <a:t>Atomenergoprom</a:t>
            </a:r>
            <a:r>
              <a:rPr lang="en-US" dirty="0">
                <a:solidFill>
                  <a:srgbClr val="333333"/>
                </a:solidFill>
                <a:latin typeface="Arial" panose="020B0604020202020204" pitchFamily="34" charset="0"/>
                <a:ea typeface="Times New Roman" panose="02020603050405020304" pitchFamily="18" charset="0"/>
              </a:rPr>
              <a:t>, the state-owned Russian atomic energy company. It inherited 19 projects with a total uranium resource of about 400,000 </a:t>
            </a:r>
            <a:r>
              <a:rPr lang="en-US" dirty="0" err="1">
                <a:solidFill>
                  <a:srgbClr val="333333"/>
                </a:solidFill>
                <a:latin typeface="Arial" panose="020B0604020202020204" pitchFamily="34" charset="0"/>
                <a:ea typeface="Times New Roman" panose="02020603050405020304" pitchFamily="18" charset="0"/>
              </a:rPr>
              <a:t>tonnes</a:t>
            </a:r>
            <a:r>
              <a:rPr lang="en-US" dirty="0">
                <a:solidFill>
                  <a:srgbClr val="333333"/>
                </a:solidFill>
                <a:latin typeface="Arial" panose="020B0604020202020204" pitchFamily="34" charset="0"/>
                <a:ea typeface="Times New Roman" panose="02020603050405020304" pitchFamily="18" charset="0"/>
              </a:rPr>
              <a:t>, of which 340,000 </a:t>
            </a:r>
            <a:r>
              <a:rPr lang="en-US" dirty="0" err="1">
                <a:solidFill>
                  <a:srgbClr val="333333"/>
                </a:solidFill>
                <a:latin typeface="Arial" panose="020B0604020202020204" pitchFamily="34" charset="0"/>
                <a:ea typeface="Times New Roman" panose="02020603050405020304" pitchFamily="18" charset="0"/>
              </a:rPr>
              <a:t>tonnes</a:t>
            </a:r>
            <a:r>
              <a:rPr lang="en-US" dirty="0">
                <a:solidFill>
                  <a:srgbClr val="333333"/>
                </a:solidFill>
                <a:latin typeface="Arial" panose="020B0604020202020204" pitchFamily="34" charset="0"/>
                <a:ea typeface="Times New Roman" panose="02020603050405020304" pitchFamily="18" charset="0"/>
              </a:rPr>
              <a:t> are in </a:t>
            </a:r>
            <a:r>
              <a:rPr lang="en-US" dirty="0" err="1">
                <a:solidFill>
                  <a:srgbClr val="333333"/>
                </a:solidFill>
                <a:latin typeface="Arial" panose="020B0604020202020204" pitchFamily="34" charset="0"/>
                <a:ea typeface="Times New Roman" panose="02020603050405020304" pitchFamily="18" charset="0"/>
              </a:rPr>
              <a:t>Elkon</a:t>
            </a:r>
            <a:r>
              <a:rPr lang="en-US" dirty="0">
                <a:solidFill>
                  <a:srgbClr val="333333"/>
                </a:solidFill>
                <a:latin typeface="Arial" panose="020B0604020202020204" pitchFamily="34" charset="0"/>
                <a:ea typeface="Times New Roman" panose="02020603050405020304" pitchFamily="18" charset="0"/>
              </a:rPr>
              <a:t> uranium region and 60,000 </a:t>
            </a:r>
            <a:r>
              <a:rPr lang="en-US" dirty="0" err="1">
                <a:solidFill>
                  <a:srgbClr val="333333"/>
                </a:solidFill>
                <a:latin typeface="Arial" panose="020B0604020202020204" pitchFamily="34" charset="0"/>
                <a:ea typeface="Times New Roman" panose="02020603050405020304" pitchFamily="18" charset="0"/>
              </a:rPr>
              <a:t>tonnes</a:t>
            </a:r>
            <a:r>
              <a:rPr lang="en-US" dirty="0">
                <a:solidFill>
                  <a:srgbClr val="333333"/>
                </a:solidFill>
                <a:latin typeface="Arial" panose="020B0604020202020204" pitchFamily="34" charset="0"/>
                <a:ea typeface="Times New Roman" panose="02020603050405020304" pitchFamily="18" charset="0"/>
              </a:rPr>
              <a:t> in the </a:t>
            </a:r>
            <a:r>
              <a:rPr lang="en-US" dirty="0" err="1">
                <a:solidFill>
                  <a:srgbClr val="333333"/>
                </a:solidFill>
                <a:latin typeface="Arial" panose="020B0604020202020204" pitchFamily="34" charset="0"/>
                <a:ea typeface="Times New Roman" panose="02020603050405020304" pitchFamily="18" charset="0"/>
              </a:rPr>
              <a:t>Streltsovskiy</a:t>
            </a:r>
            <a:r>
              <a:rPr lang="en-US" dirty="0">
                <a:solidFill>
                  <a:srgbClr val="333333"/>
                </a:solidFill>
                <a:latin typeface="Arial" panose="020B0604020202020204" pitchFamily="34" charset="0"/>
                <a:ea typeface="Times New Roman" panose="02020603050405020304" pitchFamily="18" charset="0"/>
              </a:rPr>
              <a:t> and </a:t>
            </a:r>
            <a:r>
              <a:rPr lang="en-US" dirty="0" err="1">
                <a:solidFill>
                  <a:srgbClr val="333333"/>
                </a:solidFill>
                <a:latin typeface="Arial" panose="020B0604020202020204" pitchFamily="34" charset="0"/>
                <a:ea typeface="Times New Roman" panose="02020603050405020304" pitchFamily="18" charset="0"/>
              </a:rPr>
              <a:t>Vitimskiy</a:t>
            </a:r>
            <a:r>
              <a:rPr lang="en-US" dirty="0">
                <a:solidFill>
                  <a:srgbClr val="333333"/>
                </a:solidFill>
                <a:latin typeface="Arial" panose="020B0604020202020204" pitchFamily="34" charset="0"/>
                <a:ea typeface="Times New Roman" panose="02020603050405020304" pitchFamily="18" charset="0"/>
              </a:rPr>
              <a:t> regions.</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a:solidFill>
                  <a:srgbClr val="333333"/>
                </a:solidFill>
                <a:latin typeface="Arial" panose="020B0604020202020204" pitchFamily="34" charset="0"/>
                <a:ea typeface="Times New Roman" panose="02020603050405020304" pitchFamily="18" charset="0"/>
              </a:rPr>
              <a:t>Uranium production is planned to increase. In 2014 Russia produced some 3000 </a:t>
            </a:r>
            <a:r>
              <a:rPr lang="en-US" dirty="0" err="1">
                <a:solidFill>
                  <a:srgbClr val="333333"/>
                </a:solidFill>
                <a:latin typeface="Arial" panose="020B0604020202020204" pitchFamily="34" charset="0"/>
                <a:ea typeface="Times New Roman" panose="02020603050405020304" pitchFamily="18" charset="0"/>
              </a:rPr>
              <a:t>tonnes</a:t>
            </a:r>
            <a:r>
              <a:rPr lang="en-US" dirty="0">
                <a:solidFill>
                  <a:srgbClr val="333333"/>
                </a:solidFill>
                <a:latin typeface="Arial" panose="020B0604020202020204" pitchFamily="34" charset="0"/>
                <a:ea typeface="Times New Roman" panose="02020603050405020304" pitchFamily="18" charset="0"/>
              </a:rPr>
              <a:t> of uranium, mostly from several large underground mines operated by </a:t>
            </a:r>
            <a:r>
              <a:rPr lang="en-US" dirty="0" err="1">
                <a:solidFill>
                  <a:srgbClr val="333333"/>
                </a:solidFill>
                <a:latin typeface="Arial" panose="020B0604020202020204" pitchFamily="34" charset="0"/>
                <a:ea typeface="Times New Roman" panose="02020603050405020304" pitchFamily="18" charset="0"/>
              </a:rPr>
              <a:t>Priargunsky</a:t>
            </a:r>
            <a:r>
              <a:rPr lang="en-US" dirty="0">
                <a:solidFill>
                  <a:srgbClr val="333333"/>
                </a:solidFill>
                <a:latin typeface="Arial" panose="020B0604020202020204" pitchFamily="34" charset="0"/>
                <a:ea typeface="Times New Roman" panose="02020603050405020304" pitchFamily="18" charset="0"/>
              </a:rPr>
              <a:t> in the </a:t>
            </a:r>
            <a:r>
              <a:rPr lang="en-US" dirty="0" err="1">
                <a:solidFill>
                  <a:srgbClr val="333333"/>
                </a:solidFill>
                <a:latin typeface="Arial" panose="020B0604020202020204" pitchFamily="34" charset="0"/>
                <a:ea typeface="Times New Roman" panose="02020603050405020304" pitchFamily="18" charset="0"/>
              </a:rPr>
              <a:t>Streltsovskiy</a:t>
            </a:r>
            <a:r>
              <a:rPr lang="en-US" dirty="0">
                <a:solidFill>
                  <a:srgbClr val="333333"/>
                </a:solidFill>
                <a:latin typeface="Arial" panose="020B0604020202020204" pitchFamily="34" charset="0"/>
                <a:ea typeface="Times New Roman" panose="02020603050405020304" pitchFamily="18" charset="0"/>
              </a:rPr>
              <a:t> district of the </a:t>
            </a:r>
            <a:r>
              <a:rPr lang="en-US" dirty="0" err="1">
                <a:solidFill>
                  <a:srgbClr val="333333"/>
                </a:solidFill>
                <a:latin typeface="Arial" panose="020B0604020202020204" pitchFamily="34" charset="0"/>
                <a:ea typeface="Times New Roman" panose="02020603050405020304" pitchFamily="18" charset="0"/>
              </a:rPr>
              <a:t>Transbaikal</a:t>
            </a:r>
            <a:r>
              <a:rPr lang="en-US" dirty="0">
                <a:solidFill>
                  <a:srgbClr val="333333"/>
                </a:solidFill>
                <a:latin typeface="Arial" panose="020B0604020202020204" pitchFamily="34" charset="0"/>
                <a:ea typeface="Times New Roman" panose="02020603050405020304" pitchFamily="18" charset="0"/>
              </a:rPr>
              <a:t> or Chita region of SE Siberia near the Chinese and Mongolian borders. These deposits were discovered in 1967 and have been the major source of production since.</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dirty="0">
                <a:solidFill>
                  <a:srgbClr val="333333"/>
                </a:solidFill>
                <a:latin typeface="Arial" panose="020B0604020202020204" pitchFamily="34" charset="0"/>
                <a:ea typeface="Times New Roman" panose="02020603050405020304" pitchFamily="18" charset="0"/>
              </a:rPr>
              <a:t>A lesser amount of production is from new operations at </a:t>
            </a:r>
            <a:r>
              <a:rPr lang="en-US" dirty="0" err="1">
                <a:solidFill>
                  <a:srgbClr val="333333"/>
                </a:solidFill>
                <a:latin typeface="Arial" panose="020B0604020202020204" pitchFamily="34" charset="0"/>
                <a:ea typeface="Times New Roman" panose="02020603050405020304" pitchFamily="18" charset="0"/>
              </a:rPr>
              <a:t>Khiagda</a:t>
            </a:r>
            <a:r>
              <a:rPr lang="en-US" dirty="0">
                <a:solidFill>
                  <a:srgbClr val="333333"/>
                </a:solidFill>
                <a:latin typeface="Arial" panose="020B0604020202020204" pitchFamily="34" charset="0"/>
                <a:ea typeface="Times New Roman" panose="02020603050405020304" pitchFamily="18" charset="0"/>
              </a:rPr>
              <a:t> in </a:t>
            </a:r>
            <a:r>
              <a:rPr lang="en-US" dirty="0" err="1">
                <a:solidFill>
                  <a:srgbClr val="333333"/>
                </a:solidFill>
                <a:latin typeface="Arial" panose="020B0604020202020204" pitchFamily="34" charset="0"/>
                <a:ea typeface="Times New Roman" panose="02020603050405020304" pitchFamily="18" charset="0"/>
              </a:rPr>
              <a:t>Buryatiya</a:t>
            </a:r>
            <a:r>
              <a:rPr lang="en-US" dirty="0">
                <a:solidFill>
                  <a:srgbClr val="333333"/>
                </a:solidFill>
                <a:latin typeface="Arial" panose="020B0604020202020204" pitchFamily="34" charset="0"/>
                <a:ea typeface="Times New Roman" panose="02020603050405020304" pitchFamily="18" charset="0"/>
              </a:rPr>
              <a:t> about 500 km northwest of </a:t>
            </a:r>
            <a:r>
              <a:rPr lang="en-US" dirty="0" err="1">
                <a:solidFill>
                  <a:srgbClr val="333333"/>
                </a:solidFill>
                <a:latin typeface="Arial" panose="020B0604020202020204" pitchFamily="34" charset="0"/>
                <a:ea typeface="Times New Roman" panose="02020603050405020304" pitchFamily="18" charset="0"/>
              </a:rPr>
              <a:t>Priargunsky's</a:t>
            </a:r>
            <a:r>
              <a:rPr lang="en-US" dirty="0">
                <a:solidFill>
                  <a:srgbClr val="333333"/>
                </a:solidFill>
                <a:latin typeface="Arial" panose="020B0604020202020204" pitchFamily="34" charset="0"/>
                <a:ea typeface="Times New Roman" panose="02020603050405020304" pitchFamily="18" charset="0"/>
              </a:rPr>
              <a:t> operations, and </a:t>
            </a:r>
            <a:r>
              <a:rPr lang="en-US" dirty="0" err="1">
                <a:solidFill>
                  <a:srgbClr val="333333"/>
                </a:solidFill>
                <a:latin typeface="Arial" panose="020B0604020202020204" pitchFamily="34" charset="0"/>
                <a:ea typeface="Times New Roman" panose="02020603050405020304" pitchFamily="18" charset="0"/>
              </a:rPr>
              <a:t>Dalur</a:t>
            </a:r>
            <a:r>
              <a:rPr lang="en-US" dirty="0">
                <a:solidFill>
                  <a:srgbClr val="333333"/>
                </a:solidFill>
                <a:latin typeface="Arial" panose="020B0604020202020204" pitchFamily="34" charset="0"/>
                <a:ea typeface="Times New Roman" panose="02020603050405020304" pitchFamily="18" charset="0"/>
              </a:rPr>
              <a:t> in the Kurgan region between Chelyabinsk and Omsk, just east of the Urals. Both are low-cost in situ leach (ISL) operations</a:t>
            </a:r>
            <a:endParaRPr lang="ru-RU" sz="3200" dirty="0">
              <a:effectLst/>
              <a:latin typeface="Times New Roman" panose="02020603050405020304" pitchFamily="18" charset="0"/>
              <a:ea typeface="Times New Roman" panose="02020603050405020304" pitchFamily="18" charset="0"/>
            </a:endParaRPr>
          </a:p>
        </p:txBody>
      </p:sp>
      <p:sp>
        <p:nvSpPr>
          <p:cNvPr id="5" name="Прямоугольник 4"/>
          <p:cNvSpPr/>
          <p:nvPr/>
        </p:nvSpPr>
        <p:spPr>
          <a:xfrm>
            <a:off x="439615" y="4246573"/>
            <a:ext cx="11359662" cy="923330"/>
          </a:xfrm>
          <a:prstGeom prst="rect">
            <a:avLst/>
          </a:prstGeom>
        </p:spPr>
        <p:txBody>
          <a:bodyPr wrap="square">
            <a:spAutoFit/>
          </a:bodyPr>
          <a:lstStyle/>
          <a:p>
            <a:pPr>
              <a:spcAft>
                <a:spcPts val="575"/>
              </a:spcAft>
            </a:pPr>
            <a:r>
              <a:rPr lang="en-US" dirty="0">
                <a:solidFill>
                  <a:srgbClr val="333333"/>
                </a:solidFill>
                <a:latin typeface="Arial" panose="020B0604020202020204" pitchFamily="34" charset="0"/>
                <a:ea typeface="Times New Roman" panose="02020603050405020304" pitchFamily="18" charset="0"/>
              </a:rPr>
              <a:t>Most of the future production is set to come from the massive </a:t>
            </a:r>
            <a:r>
              <a:rPr lang="en-US" dirty="0" err="1">
                <a:solidFill>
                  <a:srgbClr val="333333"/>
                </a:solidFill>
                <a:latin typeface="Arial" panose="020B0604020202020204" pitchFamily="34" charset="0"/>
                <a:ea typeface="Times New Roman" panose="02020603050405020304" pitchFamily="18" charset="0"/>
              </a:rPr>
              <a:t>Elkon</a:t>
            </a:r>
            <a:r>
              <a:rPr lang="en-US" dirty="0">
                <a:solidFill>
                  <a:srgbClr val="333333"/>
                </a:solidFill>
                <a:latin typeface="Arial" panose="020B0604020202020204" pitchFamily="34" charset="0"/>
                <a:ea typeface="Times New Roman" panose="02020603050405020304" pitchFamily="18" charset="0"/>
              </a:rPr>
              <a:t> project with several mines in the Sakha Republic (Yakutia) some 1200 km north-northeast of the Chita region. There is huge investment to bring these into production, which could ramp up to 5000 </a:t>
            </a:r>
            <a:r>
              <a:rPr lang="en-US" dirty="0" err="1">
                <a:solidFill>
                  <a:srgbClr val="333333"/>
                </a:solidFill>
                <a:latin typeface="Arial" panose="020B0604020202020204" pitchFamily="34" charset="0"/>
                <a:ea typeface="Times New Roman" panose="02020603050405020304" pitchFamily="18" charset="0"/>
              </a:rPr>
              <a:t>tU</a:t>
            </a:r>
            <a:r>
              <a:rPr lang="en-US" dirty="0">
                <a:solidFill>
                  <a:srgbClr val="333333"/>
                </a:solidFill>
                <a:latin typeface="Arial" panose="020B0604020202020204" pitchFamily="34" charset="0"/>
                <a:ea typeface="Times New Roman" panose="02020603050405020304" pitchFamily="18" charset="0"/>
              </a:rPr>
              <a:t>/</a:t>
            </a:r>
            <a:r>
              <a:rPr lang="en-US" dirty="0" err="1">
                <a:solidFill>
                  <a:srgbClr val="333333"/>
                </a:solidFill>
                <a:latin typeface="Arial" panose="020B0604020202020204" pitchFamily="34" charset="0"/>
                <a:ea typeface="Times New Roman" panose="02020603050405020304" pitchFamily="18" charset="0"/>
              </a:rPr>
              <a:t>yr</a:t>
            </a:r>
            <a:r>
              <a:rPr lang="en-US" dirty="0">
                <a:solidFill>
                  <a:srgbClr val="333333"/>
                </a:solidFill>
                <a:latin typeface="Arial" panose="020B0604020202020204" pitchFamily="34" charset="0"/>
                <a:ea typeface="Times New Roman" panose="02020603050405020304" pitchFamily="18" charset="0"/>
              </a:rPr>
              <a:t> by 2024.</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8509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69276" y="298399"/>
            <a:ext cx="11333285" cy="4493538"/>
          </a:xfrm>
          <a:prstGeom prst="rect">
            <a:avLst/>
          </a:prstGeom>
        </p:spPr>
        <p:txBody>
          <a:bodyPr wrap="square">
            <a:spAutoFit/>
          </a:bodyPr>
          <a:lstStyle/>
          <a:p>
            <a:pPr>
              <a:spcBef>
                <a:spcPts val="1150"/>
              </a:spcBef>
              <a:spcAft>
                <a:spcPts val="575"/>
              </a:spcAft>
            </a:pPr>
            <a:r>
              <a:rPr lang="en-US" sz="4800" kern="1800" dirty="0" smtClean="0">
                <a:solidFill>
                  <a:srgbClr val="1E9DD8"/>
                </a:solidFill>
                <a:effectLst/>
                <a:latin typeface="Arial" panose="020B0604020202020204" pitchFamily="34" charset="0"/>
                <a:ea typeface="Times New Roman" panose="02020603050405020304" pitchFamily="18" charset="0"/>
              </a:rPr>
              <a:t>Uranium and Nuclear Power in Kazakhstan</a:t>
            </a:r>
            <a:endParaRPr lang="ru-RU" sz="3200" dirty="0" smtClean="0">
              <a:effectLst/>
              <a:latin typeface="Times New Roman" panose="02020603050405020304" pitchFamily="18" charset="0"/>
              <a:ea typeface="Times New Roman" panose="02020603050405020304" pitchFamily="18" charset="0"/>
            </a:endParaRPr>
          </a:p>
          <a:p>
            <a:pPr>
              <a:spcAft>
                <a:spcPts val="575"/>
              </a:spcAft>
            </a:pPr>
            <a:r>
              <a:rPr lang="en-US" b="1" dirty="0" smtClean="0">
                <a:solidFill>
                  <a:srgbClr val="333333"/>
                </a:solidFill>
                <a:latin typeface="Arial" panose="020B0604020202020204" pitchFamily="34" charset="0"/>
                <a:ea typeface="Times New Roman" panose="02020603050405020304" pitchFamily="18" charset="0"/>
              </a:rPr>
              <a:t>Kazakhstan </a:t>
            </a:r>
            <a:r>
              <a:rPr lang="en-US" b="1" dirty="0">
                <a:solidFill>
                  <a:srgbClr val="333333"/>
                </a:solidFill>
                <a:latin typeface="Arial" panose="020B0604020202020204" pitchFamily="34" charset="0"/>
                <a:ea typeface="Times New Roman" panose="02020603050405020304" pitchFamily="18" charset="0"/>
              </a:rPr>
              <a:t>has 12% of the world's uranium resources and an expanding mining sector, producing about 24,575 </a:t>
            </a:r>
            <a:r>
              <a:rPr lang="en-US" b="1" dirty="0" err="1">
                <a:solidFill>
                  <a:srgbClr val="333333"/>
                </a:solidFill>
                <a:latin typeface="Arial" panose="020B0604020202020204" pitchFamily="34" charset="0"/>
                <a:ea typeface="Times New Roman" panose="02020603050405020304" pitchFamily="18" charset="0"/>
              </a:rPr>
              <a:t>tU</a:t>
            </a:r>
            <a:r>
              <a:rPr lang="en-US" b="1" dirty="0">
                <a:solidFill>
                  <a:srgbClr val="333333"/>
                </a:solidFill>
                <a:latin typeface="Arial" panose="020B0604020202020204" pitchFamily="34" charset="0"/>
                <a:ea typeface="Times New Roman" panose="02020603050405020304" pitchFamily="18" charset="0"/>
              </a:rPr>
              <a:t> in 2016, but then reducing slightly.</a:t>
            </a:r>
            <a:endParaRPr lang="ru-RU" sz="3200" dirty="0" smtClean="0">
              <a:solidFill>
                <a:srgbClr val="333333"/>
              </a:solidFill>
              <a:effectLst/>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b="1" dirty="0">
                <a:solidFill>
                  <a:srgbClr val="333333"/>
                </a:solidFill>
                <a:latin typeface="Arial" panose="020B0604020202020204" pitchFamily="34" charset="0"/>
                <a:ea typeface="Times New Roman" panose="02020603050405020304" pitchFamily="18" charset="0"/>
              </a:rPr>
              <a:t>In 2009 it became the world's leading uranium producer, with almost 28% of world production, then 33% in 2010, rising to 41% in 2014, and 39% in 2015 and 2016.</a:t>
            </a:r>
            <a:endParaRPr lang="ru-RU" sz="3200" dirty="0" smtClean="0">
              <a:solidFill>
                <a:srgbClr val="333333"/>
              </a:solidFill>
              <a:effectLst/>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b="1" dirty="0">
                <a:solidFill>
                  <a:srgbClr val="333333"/>
                </a:solidFill>
                <a:latin typeface="Arial" panose="020B0604020202020204" pitchFamily="34" charset="0"/>
                <a:ea typeface="Times New Roman" panose="02020603050405020304" pitchFamily="18" charset="0"/>
              </a:rPr>
              <a:t>A single Russian nuclear power reactor operated from 1972 to 1999, generating electricity and desalinating water.</a:t>
            </a:r>
            <a:endParaRPr lang="ru-RU" sz="3200" dirty="0" smtClean="0">
              <a:solidFill>
                <a:srgbClr val="333333"/>
              </a:solidFill>
              <a:effectLst/>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b="1" dirty="0">
                <a:solidFill>
                  <a:srgbClr val="333333"/>
                </a:solidFill>
                <a:latin typeface="Arial" panose="020B0604020202020204" pitchFamily="34" charset="0"/>
                <a:ea typeface="Times New Roman" panose="02020603050405020304" pitchFamily="18" charset="0"/>
              </a:rPr>
              <a:t>Kazakhstan has a major plant making nuclear fuel pellets and aims eventually to sell value-added fuel rather than just uranium. A fuel fabrication plant is being built with 49% Chinese equity.</a:t>
            </a:r>
            <a:endParaRPr lang="ru-RU" sz="3200" dirty="0" smtClean="0">
              <a:solidFill>
                <a:srgbClr val="333333"/>
              </a:solidFill>
              <a:effectLst/>
              <a:latin typeface="Times New Roman" panose="02020603050405020304" pitchFamily="18" charset="0"/>
              <a:ea typeface="Times New Roman" panose="02020603050405020304" pitchFamily="18" charset="0"/>
            </a:endParaRPr>
          </a:p>
          <a:p>
            <a:pPr marL="342900" lvl="0" indent="-342900">
              <a:spcAft>
                <a:spcPts val="0"/>
              </a:spcAft>
              <a:buSzPts val="1000"/>
              <a:buFont typeface="Symbol" panose="05050102010706020507" pitchFamily="18" charset="2"/>
              <a:buChar char=""/>
              <a:tabLst>
                <a:tab pos="457200" algn="l"/>
              </a:tabLst>
            </a:pPr>
            <a:r>
              <a:rPr lang="en-US" b="1" dirty="0">
                <a:solidFill>
                  <a:srgbClr val="333333"/>
                </a:solidFill>
                <a:latin typeface="Arial" panose="020B0604020202020204" pitchFamily="34" charset="0"/>
                <a:ea typeface="Times New Roman" panose="02020603050405020304" pitchFamily="18" charset="0"/>
              </a:rPr>
              <a:t>The government is committed to a high level of uranium exports, and was planning to build a Russian nuclear power reactor probably at </a:t>
            </a:r>
            <a:r>
              <a:rPr lang="en-US" b="1" dirty="0" err="1">
                <a:solidFill>
                  <a:srgbClr val="333333"/>
                </a:solidFill>
                <a:latin typeface="Arial" panose="020B0604020202020204" pitchFamily="34" charset="0"/>
                <a:ea typeface="Times New Roman" panose="02020603050405020304" pitchFamily="18" charset="0"/>
              </a:rPr>
              <a:t>Kurchatov</a:t>
            </a:r>
            <a:r>
              <a:rPr lang="en-US" b="1" dirty="0">
                <a:solidFill>
                  <a:srgbClr val="333333"/>
                </a:solidFill>
                <a:latin typeface="Arial" panose="020B0604020202020204" pitchFamily="34" charset="0"/>
                <a:ea typeface="Times New Roman" panose="02020603050405020304" pitchFamily="18" charset="0"/>
              </a:rPr>
              <a:t> by 2025.</a:t>
            </a:r>
            <a:endParaRPr lang="ru-RU" sz="3200" dirty="0">
              <a:solidFill>
                <a:srgbClr val="333333"/>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064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6523" y="114300"/>
            <a:ext cx="11359661" cy="6409592"/>
          </a:xfrm>
        </p:spPr>
        <p:txBody>
          <a:bodyPr>
            <a:normAutofit fontScale="85000" lnSpcReduction="10000"/>
          </a:bodyPr>
          <a:lstStyle/>
          <a:p>
            <a:r>
              <a:rPr lang="en-US" dirty="0"/>
              <a:t>Kazakhstan has been an important source of uranium for more than 50 years. Over 2001 to 2013 production rose from 2022 to about 22,550 </a:t>
            </a:r>
            <a:r>
              <a:rPr lang="en-US" dirty="0" err="1"/>
              <a:t>tonnes</a:t>
            </a:r>
            <a:r>
              <a:rPr lang="en-US" dirty="0"/>
              <a:t> U per year, making Kazakhstan the world's leading uranium producer. Mine development has continued with a view to further increasing annual production by 2018. Capacity is around 25,000 </a:t>
            </a:r>
            <a:r>
              <a:rPr lang="en-US" dirty="0" err="1"/>
              <a:t>tU</a:t>
            </a:r>
            <a:r>
              <a:rPr lang="en-US" dirty="0"/>
              <a:t>/</a:t>
            </a:r>
            <a:r>
              <a:rPr lang="en-US" dirty="0" err="1"/>
              <a:t>yr</a:t>
            </a:r>
            <a:r>
              <a:rPr lang="en-US" dirty="0"/>
              <a:t>, but in October 2011 </a:t>
            </a:r>
            <a:r>
              <a:rPr lang="en-US" dirty="0" err="1"/>
              <a:t>Kazatoprom</a:t>
            </a:r>
            <a:r>
              <a:rPr lang="en-US" dirty="0"/>
              <a:t> announced a cap on production of 20,000 </a:t>
            </a:r>
            <a:r>
              <a:rPr lang="en-US" dirty="0" err="1"/>
              <a:t>tU</a:t>
            </a:r>
            <a:r>
              <a:rPr lang="en-US" dirty="0"/>
              <a:t>/</a:t>
            </a:r>
            <a:r>
              <a:rPr lang="en-US" dirty="0" err="1"/>
              <a:t>yr</a:t>
            </a:r>
            <a:r>
              <a:rPr lang="en-US" dirty="0"/>
              <a:t>, which was evidently disregarded. Of its 17 mine projects, five are wholly owned by </a:t>
            </a:r>
            <a:r>
              <a:rPr lang="en-US" dirty="0" err="1"/>
              <a:t>Kazatomprom</a:t>
            </a:r>
            <a:r>
              <a:rPr lang="en-US" dirty="0"/>
              <a:t> and 12 are joint ventures with foreign equity holders, and some of these are producing under nominal capacity. In 2016, 12,986 </a:t>
            </a:r>
            <a:r>
              <a:rPr lang="en-US" dirty="0" err="1"/>
              <a:t>tU</a:t>
            </a:r>
            <a:r>
              <a:rPr lang="en-US" dirty="0"/>
              <a:t> was attributable to </a:t>
            </a:r>
            <a:r>
              <a:rPr lang="en-US" dirty="0" err="1"/>
              <a:t>Kazatomprom</a:t>
            </a:r>
            <a:r>
              <a:rPr lang="en-US" dirty="0"/>
              <a:t> itself – 21% of world production, putting it ahead of Cameco, followed by </a:t>
            </a:r>
            <a:r>
              <a:rPr lang="en-US" dirty="0" err="1"/>
              <a:t>Areva</a:t>
            </a:r>
            <a:r>
              <a:rPr lang="en-US" dirty="0"/>
              <a:t> and ARMZ-Uranium One. The country's total production in 2016 was 24,575 </a:t>
            </a:r>
            <a:r>
              <a:rPr lang="en-US" dirty="0" err="1"/>
              <a:t>tU.</a:t>
            </a:r>
            <a:r>
              <a:rPr lang="en-US" dirty="0"/>
              <a:t> In January 2017 </a:t>
            </a:r>
            <a:r>
              <a:rPr lang="en-US" dirty="0" err="1"/>
              <a:t>Kazatomprom</a:t>
            </a:r>
            <a:r>
              <a:rPr lang="en-US" dirty="0"/>
              <a:t> said that production would be reduced by about 10%, due to low prices.</a:t>
            </a:r>
            <a:endParaRPr lang="ru-RU" dirty="0"/>
          </a:p>
          <a:p>
            <a:r>
              <a:rPr lang="en-US" dirty="0"/>
              <a:t>Kazakhstan has northern and southern electricity grids with some connection, and links to Russia and </a:t>
            </a:r>
            <a:r>
              <a:rPr lang="en-US" dirty="0" err="1"/>
              <a:t>Kyrgystan</a:t>
            </a:r>
            <a:r>
              <a:rPr lang="en-US" dirty="0"/>
              <a:t> and Uzbekistan respectively. Electricity production was 91 </a:t>
            </a:r>
            <a:r>
              <a:rPr lang="en-US" dirty="0" err="1"/>
              <a:t>TWh</a:t>
            </a:r>
            <a:r>
              <a:rPr lang="en-US" dirty="0"/>
              <a:t> in 2015, 74 </a:t>
            </a:r>
            <a:r>
              <a:rPr lang="en-US" dirty="0" err="1"/>
              <a:t>TWh</a:t>
            </a:r>
            <a:r>
              <a:rPr lang="en-US" dirty="0"/>
              <a:t> (81%) from coal and gas thermal, 7 </a:t>
            </a:r>
            <a:r>
              <a:rPr lang="en-US" dirty="0" err="1"/>
              <a:t>TWh</a:t>
            </a:r>
            <a:r>
              <a:rPr lang="en-US" dirty="0"/>
              <a:t> from gas turbine, 9 </a:t>
            </a:r>
            <a:r>
              <a:rPr lang="en-US" dirty="0" err="1"/>
              <a:t>TWh</a:t>
            </a:r>
            <a:r>
              <a:rPr lang="en-US" dirty="0"/>
              <a:t> from hydro and 0.2 </a:t>
            </a:r>
            <a:r>
              <a:rPr lang="en-US" dirty="0" err="1"/>
              <a:t>TWh</a:t>
            </a:r>
            <a:r>
              <a:rPr lang="en-US" dirty="0"/>
              <a:t> from wind, according to KEGOC (Kazakhstan Electricity Grid Operating Company). Net imports from Russia was 471 </a:t>
            </a:r>
            <a:r>
              <a:rPr lang="en-US" dirty="0" err="1"/>
              <a:t>GWh</a:t>
            </a:r>
            <a:r>
              <a:rPr lang="en-US" dirty="0"/>
              <a:t>, net exports to </a:t>
            </a:r>
            <a:r>
              <a:rPr lang="en-US" dirty="0" err="1"/>
              <a:t>Kyrgystan</a:t>
            </a:r>
            <a:r>
              <a:rPr lang="en-US" dirty="0"/>
              <a:t> was 421 </a:t>
            </a:r>
            <a:r>
              <a:rPr lang="en-US" dirty="0" err="1"/>
              <a:t>GWh</a:t>
            </a:r>
            <a:r>
              <a:rPr lang="en-US" dirty="0"/>
              <a:t>. In 2015 capacity was 21 </a:t>
            </a:r>
            <a:r>
              <a:rPr lang="en-US" dirty="0" err="1"/>
              <a:t>GWe</a:t>
            </a:r>
            <a:r>
              <a:rPr lang="en-US" dirty="0"/>
              <a:t> with 17.5 </a:t>
            </a:r>
            <a:r>
              <a:rPr lang="en-US" dirty="0" err="1"/>
              <a:t>GWe</a:t>
            </a:r>
            <a:r>
              <a:rPr lang="en-US" dirty="0"/>
              <a:t> available, but maximum output was 12.5 </a:t>
            </a:r>
            <a:r>
              <a:rPr lang="en-US" dirty="0" err="1"/>
              <a:t>GWe</a:t>
            </a:r>
            <a:r>
              <a:rPr lang="en-US" dirty="0"/>
              <a:t>. In 2012 the government's energy system development plan had 150 </a:t>
            </a:r>
            <a:r>
              <a:rPr lang="en-US" dirty="0" err="1"/>
              <a:t>TWh</a:t>
            </a:r>
            <a:r>
              <a:rPr lang="en-US" dirty="0"/>
              <a:t>/</a:t>
            </a:r>
            <a:r>
              <a:rPr lang="en-US" dirty="0" err="1"/>
              <a:t>yr</a:t>
            </a:r>
            <a:r>
              <a:rPr lang="en-US" dirty="0"/>
              <a:t> production in 2030, with 4.5% of this from nuclear and 10% from renewables. The government planned investment in electricity production and grid of $7.8 billion by 2015, and foresees $64 billion by 2030.</a:t>
            </a:r>
            <a:endParaRPr lang="ru-RU" dirty="0"/>
          </a:p>
          <a:p>
            <a:r>
              <a:rPr lang="en-US" dirty="0"/>
              <a:t>Future electricity demand will depend to some extent on the country’s role from 2019 in the Eurasian Economic Community energy market. Also the State Grid Corporation of China (SGCC) is planning transmission links from China. The state-owned Kazakhstan Electricity Grid Operating Company (</a:t>
            </a:r>
            <a:r>
              <a:rPr lang="en-US" u="sng" dirty="0">
                <a:hlinkClick r:id="rId2"/>
              </a:rPr>
              <a:t>KEGOC</a:t>
            </a:r>
            <a:r>
              <a:rPr lang="en-US" dirty="0"/>
              <a:t>) was set up in 1997. The question of nuclear power in Kazakhstan has been discussed for many years, notably since 2006 with Russia, and a national nuclear strategy is expected in 2018.</a:t>
            </a:r>
            <a:endParaRPr lang="ru-RU" dirty="0"/>
          </a:p>
          <a:p>
            <a:endParaRPr lang="ru-RU" dirty="0"/>
          </a:p>
        </p:txBody>
      </p:sp>
    </p:spTree>
    <p:extLst>
      <p:ext uri="{BB962C8B-B14F-4D97-AF65-F5344CB8AC3E}">
        <p14:creationId xmlns:p14="http://schemas.microsoft.com/office/powerpoint/2010/main" val="2825300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2" y="685800"/>
            <a:ext cx="11141442" cy="5679831"/>
          </a:xfrm>
        </p:spPr>
        <p:txBody>
          <a:bodyPr>
            <a:normAutofit/>
          </a:bodyPr>
          <a:lstStyle/>
          <a:p>
            <a:r>
              <a:rPr lang="en-US" u="sng" dirty="0" err="1">
                <a:hlinkClick r:id="rId2" tooltip="Kazatomprom"/>
              </a:rPr>
              <a:t>Kazatomprom</a:t>
            </a:r>
            <a:r>
              <a:rPr lang="en-US" dirty="0"/>
              <a:t> is the national atomic company set up in 1997 and owned by the government. It controls all uranium exploration and mining as well as other nuclear-related activities, including imports and exports of nuclear materials. It announced in 2008 that it aimed to supply 30% of the world's uranium by 2015 (it produced 39% in fact), and through joint ventures: 12% of the uranium conversion market, 6% of enrichment, and 30% of the fuel fabrication market by then.</a:t>
            </a:r>
            <a:endParaRPr lang="ru-RU" dirty="0"/>
          </a:p>
          <a:p>
            <a:r>
              <a:rPr lang="en-US" dirty="0"/>
              <a:t>Prior to </a:t>
            </a:r>
            <a:r>
              <a:rPr lang="en-US" dirty="0" err="1"/>
              <a:t>Kazatomprom’s</a:t>
            </a:r>
            <a:r>
              <a:rPr lang="en-US" dirty="0"/>
              <a:t> establishment, other arrangements pertained for uranium development.  One of these was with Canada-based World-Wide Minerals Ltd (WWM), under a 1989 bilateral investment treaty between Canada and the USSR.*</a:t>
            </a:r>
            <a:endParaRPr lang="ru-RU" dirty="0"/>
          </a:p>
          <a:p>
            <a:r>
              <a:rPr lang="en-US" dirty="0"/>
              <a:t>* WWM invested heavily in the country over 1996-97, upgrading and operating the </a:t>
            </a:r>
            <a:r>
              <a:rPr lang="en-US" dirty="0" err="1"/>
              <a:t>Tselinny</a:t>
            </a:r>
            <a:r>
              <a:rPr lang="en-US" dirty="0"/>
              <a:t> (TGK) uranium mining and processing facilities at </a:t>
            </a:r>
            <a:r>
              <a:rPr lang="en-US" dirty="0" err="1"/>
              <a:t>Stepnogorsk</a:t>
            </a:r>
            <a:r>
              <a:rPr lang="en-US" dirty="0"/>
              <a:t>, with an option to acquire 90% equity in them as well as developing additional mines. WWM and subsidiaries entered into agreements with the Kazakh government, but claims that the government frustrated its </a:t>
            </a:r>
            <a:r>
              <a:rPr lang="en-US" dirty="0" err="1"/>
              <a:t>endeavours</a:t>
            </a:r>
            <a:r>
              <a:rPr lang="en-US" dirty="0"/>
              <a:t>, leading to a loss of more than $50 million and its exit from the country. In January 2016 an international arbitral tribunal upheld WWM’s claims under investor-state arbitration and dismissed Kazakh objections. WWM is seeking $5 billion settlement.</a:t>
            </a:r>
            <a:endParaRPr lang="ru-RU" dirty="0"/>
          </a:p>
          <a:p>
            <a:endParaRPr lang="ru-RU" dirty="0"/>
          </a:p>
        </p:txBody>
      </p:sp>
    </p:spTree>
    <p:extLst>
      <p:ext uri="{BB962C8B-B14F-4D97-AF65-F5344CB8AC3E}">
        <p14:creationId xmlns:p14="http://schemas.microsoft.com/office/powerpoint/2010/main" val="3321001540"/>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30</TotalTime>
  <Words>2299</Words>
  <Application>Microsoft Office PowerPoint</Application>
  <PresentationFormat>Широкоэкранный</PresentationFormat>
  <Paragraphs>391</Paragraphs>
  <Slides>26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26</vt:i4>
      </vt:variant>
    </vt:vector>
  </HeadingPairs>
  <TitlesOfParts>
    <vt:vector size="33" baseType="lpstr">
      <vt:lpstr>Arial</vt:lpstr>
      <vt:lpstr>Calibri</vt:lpstr>
      <vt:lpstr>Century Gothic</vt:lpstr>
      <vt:lpstr>Symbol</vt:lpstr>
      <vt:lpstr>Times New Roman</vt:lpstr>
      <vt:lpstr>Wingdings 3</vt:lpstr>
      <vt:lpstr>Сектор</vt:lpstr>
      <vt:lpstr>Lecture 9 Analysis of uranium production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11. Central Asia's uranium mines Kazakhstan.  Russia</dc:title>
  <dc:creator>admin</dc:creator>
  <cp:lastModifiedBy>Tatyana Chepushtanova</cp:lastModifiedBy>
  <cp:revision>5</cp:revision>
  <dcterms:created xsi:type="dcterms:W3CDTF">2017-11-21T03:09:41Z</dcterms:created>
  <dcterms:modified xsi:type="dcterms:W3CDTF">2021-09-28T08:52:04Z</dcterms:modified>
</cp:coreProperties>
</file>