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50CD4B1-569D-476D-9D7C-3B953716B034}" type="datetimeFigureOut">
              <a:rPr lang="ru-RU" smtClean="0"/>
              <a:t>28.09.2021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9B224B-2E49-4BAE-A980-56E3C92DECFE}" type="slidenum">
              <a:rPr lang="ru-RU" smtClean="0"/>
              <a:t>‹#›</a:t>
            </a:fld>
            <a:endParaRPr lang="ru-RU"/>
          </a:p>
        </p:txBody>
      </p:sp>
    </p:spTree>
    <p:extLst>
      <p:ext uri="{BB962C8B-B14F-4D97-AF65-F5344CB8AC3E}">
        <p14:creationId xmlns:p14="http://schemas.microsoft.com/office/powerpoint/2010/main" val="3352310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0CD4B1-569D-476D-9D7C-3B953716B034}" type="datetimeFigureOut">
              <a:rPr lang="ru-RU" smtClean="0"/>
              <a:t>28.09.2021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9B224B-2E49-4BAE-A980-56E3C92DECFE}" type="slidenum">
              <a:rPr lang="ru-RU" smtClean="0"/>
              <a:t>‹#›</a:t>
            </a:fld>
            <a:endParaRPr lang="ru-RU"/>
          </a:p>
        </p:txBody>
      </p:sp>
    </p:spTree>
    <p:extLst>
      <p:ext uri="{BB962C8B-B14F-4D97-AF65-F5344CB8AC3E}">
        <p14:creationId xmlns:p14="http://schemas.microsoft.com/office/powerpoint/2010/main" val="37307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0CD4B1-569D-476D-9D7C-3B953716B034}" type="datetimeFigureOut">
              <a:rPr lang="ru-RU" smtClean="0"/>
              <a:t>28.09.2021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9B224B-2E49-4BAE-A980-56E3C92DECFE}" type="slidenum">
              <a:rPr lang="ru-RU" smtClean="0"/>
              <a:t>‹#›</a:t>
            </a:fld>
            <a:endParaRPr lang="ru-RU"/>
          </a:p>
        </p:txBody>
      </p:sp>
    </p:spTree>
    <p:extLst>
      <p:ext uri="{BB962C8B-B14F-4D97-AF65-F5344CB8AC3E}">
        <p14:creationId xmlns:p14="http://schemas.microsoft.com/office/powerpoint/2010/main" val="1735966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0CD4B1-569D-476D-9D7C-3B953716B034}" type="datetimeFigureOut">
              <a:rPr lang="ru-RU" smtClean="0"/>
              <a:t>28.09.2021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9B224B-2E49-4BAE-A980-56E3C92DECFE}" type="slidenum">
              <a:rPr lang="ru-RU" smtClean="0"/>
              <a:t>‹#›</a:t>
            </a:fld>
            <a:endParaRPr lang="ru-RU"/>
          </a:p>
        </p:txBody>
      </p:sp>
    </p:spTree>
    <p:extLst>
      <p:ext uri="{BB962C8B-B14F-4D97-AF65-F5344CB8AC3E}">
        <p14:creationId xmlns:p14="http://schemas.microsoft.com/office/powerpoint/2010/main" val="4074892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50CD4B1-569D-476D-9D7C-3B953716B034}" type="datetimeFigureOut">
              <a:rPr lang="ru-RU" smtClean="0"/>
              <a:t>28.09.2021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9B224B-2E49-4BAE-A980-56E3C92DECFE}" type="slidenum">
              <a:rPr lang="ru-RU" smtClean="0"/>
              <a:t>‹#›</a:t>
            </a:fld>
            <a:endParaRPr lang="ru-RU"/>
          </a:p>
        </p:txBody>
      </p:sp>
    </p:spTree>
    <p:extLst>
      <p:ext uri="{BB962C8B-B14F-4D97-AF65-F5344CB8AC3E}">
        <p14:creationId xmlns:p14="http://schemas.microsoft.com/office/powerpoint/2010/main" val="794296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50CD4B1-569D-476D-9D7C-3B953716B034}" type="datetimeFigureOut">
              <a:rPr lang="ru-RU" smtClean="0"/>
              <a:t>28.09.2021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9B224B-2E49-4BAE-A980-56E3C92DECFE}" type="slidenum">
              <a:rPr lang="ru-RU" smtClean="0"/>
              <a:t>‹#›</a:t>
            </a:fld>
            <a:endParaRPr lang="ru-RU"/>
          </a:p>
        </p:txBody>
      </p:sp>
    </p:spTree>
    <p:extLst>
      <p:ext uri="{BB962C8B-B14F-4D97-AF65-F5344CB8AC3E}">
        <p14:creationId xmlns:p14="http://schemas.microsoft.com/office/powerpoint/2010/main" val="2487464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50CD4B1-569D-476D-9D7C-3B953716B034}" type="datetimeFigureOut">
              <a:rPr lang="ru-RU" smtClean="0"/>
              <a:t>28.09.2021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39B224B-2E49-4BAE-A980-56E3C92DECFE}" type="slidenum">
              <a:rPr lang="ru-RU" smtClean="0"/>
              <a:t>‹#›</a:t>
            </a:fld>
            <a:endParaRPr lang="ru-RU"/>
          </a:p>
        </p:txBody>
      </p:sp>
    </p:spTree>
    <p:extLst>
      <p:ext uri="{BB962C8B-B14F-4D97-AF65-F5344CB8AC3E}">
        <p14:creationId xmlns:p14="http://schemas.microsoft.com/office/powerpoint/2010/main" val="2639050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50CD4B1-569D-476D-9D7C-3B953716B034}" type="datetimeFigureOut">
              <a:rPr lang="ru-RU" smtClean="0"/>
              <a:t>28.09.2021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39B224B-2E49-4BAE-A980-56E3C92DECFE}" type="slidenum">
              <a:rPr lang="ru-RU" smtClean="0"/>
              <a:t>‹#›</a:t>
            </a:fld>
            <a:endParaRPr lang="ru-RU"/>
          </a:p>
        </p:txBody>
      </p:sp>
    </p:spTree>
    <p:extLst>
      <p:ext uri="{BB962C8B-B14F-4D97-AF65-F5344CB8AC3E}">
        <p14:creationId xmlns:p14="http://schemas.microsoft.com/office/powerpoint/2010/main" val="180211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50CD4B1-569D-476D-9D7C-3B953716B034}" type="datetimeFigureOut">
              <a:rPr lang="ru-RU" smtClean="0"/>
              <a:t>28.09.2021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39B224B-2E49-4BAE-A980-56E3C92DECFE}" type="slidenum">
              <a:rPr lang="ru-RU" smtClean="0"/>
              <a:t>‹#›</a:t>
            </a:fld>
            <a:endParaRPr lang="ru-RU"/>
          </a:p>
        </p:txBody>
      </p:sp>
    </p:spTree>
    <p:extLst>
      <p:ext uri="{BB962C8B-B14F-4D97-AF65-F5344CB8AC3E}">
        <p14:creationId xmlns:p14="http://schemas.microsoft.com/office/powerpoint/2010/main" val="2105880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50CD4B1-569D-476D-9D7C-3B953716B034}" type="datetimeFigureOut">
              <a:rPr lang="ru-RU" smtClean="0"/>
              <a:t>28.09.2021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9B224B-2E49-4BAE-A980-56E3C92DECFE}" type="slidenum">
              <a:rPr lang="ru-RU" smtClean="0"/>
              <a:t>‹#›</a:t>
            </a:fld>
            <a:endParaRPr lang="ru-RU"/>
          </a:p>
        </p:txBody>
      </p:sp>
    </p:spTree>
    <p:extLst>
      <p:ext uri="{BB962C8B-B14F-4D97-AF65-F5344CB8AC3E}">
        <p14:creationId xmlns:p14="http://schemas.microsoft.com/office/powerpoint/2010/main" val="3901348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50CD4B1-569D-476D-9D7C-3B953716B034}" type="datetimeFigureOut">
              <a:rPr lang="ru-RU" smtClean="0"/>
              <a:t>28.09.2021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9B224B-2E49-4BAE-A980-56E3C92DECFE}" type="slidenum">
              <a:rPr lang="ru-RU" smtClean="0"/>
              <a:t>‹#›</a:t>
            </a:fld>
            <a:endParaRPr lang="ru-RU"/>
          </a:p>
        </p:txBody>
      </p:sp>
    </p:spTree>
    <p:extLst>
      <p:ext uri="{BB962C8B-B14F-4D97-AF65-F5344CB8AC3E}">
        <p14:creationId xmlns:p14="http://schemas.microsoft.com/office/powerpoint/2010/main" val="19309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0CD4B1-569D-476D-9D7C-3B953716B034}" type="datetimeFigureOut">
              <a:rPr lang="ru-RU" smtClean="0"/>
              <a:t>28.09.2021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9B224B-2E49-4BAE-A980-56E3C92DECFE}" type="slidenum">
              <a:rPr lang="ru-RU" smtClean="0"/>
              <a:t>‹#›</a:t>
            </a:fld>
            <a:endParaRPr lang="ru-RU"/>
          </a:p>
        </p:txBody>
      </p:sp>
    </p:spTree>
    <p:extLst>
      <p:ext uri="{BB962C8B-B14F-4D97-AF65-F5344CB8AC3E}">
        <p14:creationId xmlns:p14="http://schemas.microsoft.com/office/powerpoint/2010/main" val="1194207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15688" y="3890502"/>
            <a:ext cx="9144000" cy="2387600"/>
          </a:xfrm>
        </p:spPr>
        <p:txBody>
          <a:bodyPr>
            <a:normAutofit fontScale="90000"/>
          </a:bodyPr>
          <a:lstStyle/>
          <a:p>
            <a:r>
              <a:rPr lang="en-US" b="1" dirty="0" smtClean="0"/>
              <a:t>Practice 10 - Analysis </a:t>
            </a:r>
            <a:r>
              <a:rPr lang="en-US" b="1" dirty="0"/>
              <a:t>of </a:t>
            </a:r>
            <a:r>
              <a:rPr lang="en-US" b="1" dirty="0" err="1"/>
              <a:t>thermograms</a:t>
            </a:r>
            <a:r>
              <a:rPr lang="en-US" b="1" dirty="0"/>
              <a:t> using the Proteus program, radiographs, </a:t>
            </a:r>
            <a:r>
              <a:rPr lang="en-US" b="1" dirty="0" err="1"/>
              <a:t>diffractograms</a:t>
            </a:r>
            <a:r>
              <a:rPr lang="en-US" b="1" dirty="0"/>
              <a:t> and the results of electron microscopic analysis of JEOL firing </a:t>
            </a:r>
            <a:r>
              <a:rPr lang="en-US" b="1" dirty="0" smtClean="0"/>
              <a:t>products</a:t>
            </a:r>
            <a:br>
              <a:rPr lang="en-US" b="1" dirty="0" smtClean="0"/>
            </a:br>
            <a:r>
              <a:rPr lang="en-US" b="1" dirty="0"/>
              <a:t/>
            </a:r>
            <a:br>
              <a:rPr lang="en-US" b="1" dirty="0"/>
            </a:br>
            <a:r>
              <a:rPr lang="en-US" b="1" dirty="0" smtClean="0"/>
              <a:t>2 </a:t>
            </a:r>
            <a:r>
              <a:rPr lang="ru-RU" b="1" dirty="0" smtClean="0"/>
              <a:t>академических часа</a:t>
            </a:r>
            <a:endParaRPr lang="ru-RU" b="1" dirty="0"/>
          </a:p>
        </p:txBody>
      </p:sp>
    </p:spTree>
    <p:extLst>
      <p:ext uri="{BB962C8B-B14F-4D97-AF65-F5344CB8AC3E}">
        <p14:creationId xmlns:p14="http://schemas.microsoft.com/office/powerpoint/2010/main" val="916407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sz="4000" b="1" i="0" u="none" strike="noStrike" baseline="0" dirty="0" smtClean="0">
                <a:solidFill>
                  <a:srgbClr val="0070C0"/>
                </a:solidFill>
                <a:latin typeface="Arial" panose="020B0604020202020204" pitchFamily="34" charset="0"/>
                <a:cs typeface="Arial" panose="020B0604020202020204" pitchFamily="34" charset="0"/>
              </a:rPr>
              <a:t>X-Ray Diffraction</a:t>
            </a:r>
            <a:br>
              <a:rPr lang="en-GB" sz="4000" b="1" i="0" u="none" strike="noStrike" baseline="0" dirty="0" smtClean="0">
                <a:solidFill>
                  <a:srgbClr val="0070C0"/>
                </a:solidFill>
                <a:latin typeface="Arial" panose="020B0604020202020204" pitchFamily="34" charset="0"/>
                <a:cs typeface="Arial" panose="020B0604020202020204" pitchFamily="34" charset="0"/>
              </a:rPr>
            </a:br>
            <a:endParaRPr lang="ru-RU" sz="4000" dirty="0">
              <a:solidFill>
                <a:srgbClr val="0070C0"/>
              </a:solidFill>
            </a:endParaRPr>
          </a:p>
        </p:txBody>
      </p:sp>
      <p:sp>
        <p:nvSpPr>
          <p:cNvPr id="5" name="Объект 4"/>
          <p:cNvSpPr>
            <a:spLocks noGrp="1"/>
          </p:cNvSpPr>
          <p:nvPr>
            <p:ph idx="1"/>
          </p:nvPr>
        </p:nvSpPr>
        <p:spPr>
          <a:xfrm>
            <a:off x="624016" y="1372544"/>
            <a:ext cx="10515600" cy="4351338"/>
          </a:xfrm>
        </p:spPr>
        <p:style>
          <a:lnRef idx="2">
            <a:schemeClr val="accent1"/>
          </a:lnRef>
          <a:fillRef idx="1">
            <a:schemeClr val="lt1"/>
          </a:fillRef>
          <a:effectRef idx="0">
            <a:schemeClr val="accent1"/>
          </a:effectRef>
          <a:fontRef idx="minor">
            <a:schemeClr val="dk1"/>
          </a:fontRef>
        </p:style>
        <p:txBody>
          <a:bodyPr>
            <a:noAutofit/>
          </a:bodyPr>
          <a:lstStyle/>
          <a:p>
            <a:pPr marL="0" indent="0" algn="just">
              <a:buNone/>
            </a:pPr>
            <a:r>
              <a:rPr lang="en-US" sz="1400" b="1" i="0" u="none" strike="noStrike" baseline="0" dirty="0" smtClean="0">
                <a:latin typeface="Arial" panose="020B0604020202020204" pitchFamily="34" charset="0"/>
                <a:cs typeface="Arial" panose="020B0604020202020204" pitchFamily="34" charset="0"/>
              </a:rPr>
              <a:t>One of the phenomena of interaction of X-rays with crystalline matter is its diffraction, produced by the reticular planes that form the atoms of the crystal. A crystal diffracts an X-ray beam passing through it to produce beams at specific angles depending on the X-ray wavelength, the crystal orientation and the structure of the crystal. In the macroscopic version of X-ray diffraction, a certain wavelength of radiation will constructively interfere when partially reflected between surfaces (i.e., the atomic planes) that produce a path difference equal to an integral number of wavelengths. This</a:t>
            </a:r>
          </a:p>
          <a:p>
            <a:pPr marL="0" indent="0" algn="just">
              <a:buNone/>
            </a:pPr>
            <a:r>
              <a:rPr lang="en-US" sz="1400" b="1" i="0" u="none" strike="noStrike" baseline="0" dirty="0" smtClean="0">
                <a:latin typeface="Arial" panose="020B0604020202020204" pitchFamily="34" charset="0"/>
                <a:cs typeface="Arial" panose="020B0604020202020204" pitchFamily="34" charset="0"/>
              </a:rPr>
              <a:t>condition is described by the Bragg law: </a:t>
            </a:r>
            <a:r>
              <a:rPr lang="en-GB" sz="3200" dirty="0">
                <a:solidFill>
                  <a:srgbClr val="FF0000"/>
                </a:solidFill>
                <a:latin typeface="Arial" panose="020B0604020202020204" pitchFamily="34" charset="0"/>
                <a:cs typeface="Arial" panose="020B0604020202020204" pitchFamily="34" charset="0"/>
              </a:rPr>
              <a:t>2</a:t>
            </a:r>
            <a:r>
              <a:rPr lang="en-GB" sz="3200" i="1" dirty="0">
                <a:solidFill>
                  <a:srgbClr val="FF0000"/>
                </a:solidFill>
                <a:latin typeface="Arial" panose="020B0604020202020204" pitchFamily="34" charset="0"/>
                <a:cs typeface="Arial" panose="020B0604020202020204" pitchFamily="34" charset="0"/>
              </a:rPr>
              <a:t>d </a:t>
            </a:r>
            <a:r>
              <a:rPr lang="en-GB" sz="3200" dirty="0" smtClean="0">
                <a:solidFill>
                  <a:srgbClr val="FF0000"/>
                </a:solidFill>
                <a:latin typeface="Arial" panose="020B0604020202020204" pitchFamily="34" charset="0"/>
                <a:cs typeface="Arial" panose="020B0604020202020204" pitchFamily="34" charset="0"/>
              </a:rPr>
              <a:t>sin</a:t>
            </a:r>
            <a:r>
              <a:rPr lang="en-GB" sz="3200" dirty="0" smtClean="0">
                <a:solidFill>
                  <a:srgbClr val="FF0000"/>
                </a:solidFill>
                <a:latin typeface="Arial" panose="020B0604020202020204" pitchFamily="34" charset="0"/>
                <a:cs typeface="Arial" panose="020B0604020202020204" pitchFamily="34" charset="0"/>
                <a:sym typeface="Symbol" panose="05050102010706020507" pitchFamily="18" charset="2"/>
              </a:rPr>
              <a:t></a:t>
            </a:r>
            <a:r>
              <a:rPr lang="en-GB" sz="3200" dirty="0" smtClean="0">
                <a:solidFill>
                  <a:srgbClr val="FF0000"/>
                </a:solidFill>
                <a:latin typeface="Arial" panose="020B0604020202020204" pitchFamily="34" charset="0"/>
                <a:cs typeface="Arial" panose="020B0604020202020204" pitchFamily="34" charset="0"/>
              </a:rPr>
              <a:t> =</a:t>
            </a:r>
            <a:r>
              <a:rPr lang="en-GB" sz="3200" i="1" dirty="0" smtClean="0">
                <a:solidFill>
                  <a:srgbClr val="FF0000"/>
                </a:solidFill>
                <a:latin typeface="Arial" panose="020B0604020202020204" pitchFamily="34" charset="0"/>
                <a:cs typeface="Arial" panose="020B0604020202020204" pitchFamily="34" charset="0"/>
              </a:rPr>
              <a:t> n</a:t>
            </a:r>
            <a:r>
              <a:rPr lang="en-GB" sz="3200" i="1" dirty="0" smtClean="0">
                <a:solidFill>
                  <a:srgbClr val="FF0000"/>
                </a:solidFill>
                <a:latin typeface="Arial" panose="020B0604020202020204" pitchFamily="34" charset="0"/>
                <a:cs typeface="Arial" panose="020B0604020202020204" pitchFamily="34" charset="0"/>
                <a:sym typeface="Symbol" panose="05050102010706020507" pitchFamily="18" charset="2"/>
              </a:rPr>
              <a:t></a:t>
            </a:r>
            <a:endParaRPr lang="en-GB" sz="3200" b="1" i="0" u="none" strike="noStrike" baseline="0" dirty="0" smtClean="0">
              <a:solidFill>
                <a:srgbClr val="FF0000"/>
              </a:solidFill>
              <a:latin typeface="Arial" panose="020B0604020202020204" pitchFamily="34" charset="0"/>
              <a:cs typeface="Arial" panose="020B0604020202020204" pitchFamily="34" charset="0"/>
            </a:endParaRPr>
          </a:p>
          <a:p>
            <a:pPr marL="0" indent="0" algn="just">
              <a:buNone/>
            </a:pPr>
            <a:endParaRPr lang="en-US" sz="1400" b="1" i="0" u="none" strike="noStrike" baseline="0" dirty="0" smtClean="0">
              <a:latin typeface="Arial" panose="020B0604020202020204" pitchFamily="34" charset="0"/>
              <a:cs typeface="Arial" panose="020B0604020202020204" pitchFamily="34" charset="0"/>
            </a:endParaRPr>
          </a:p>
          <a:p>
            <a:pPr marL="0" indent="0" algn="just">
              <a:buNone/>
            </a:pPr>
            <a:r>
              <a:rPr lang="en-US" sz="1400" b="1" i="0" u="none" strike="noStrike" baseline="0" dirty="0" smtClean="0">
                <a:latin typeface="Arial" panose="020B0604020202020204" pitchFamily="34" charset="0"/>
                <a:cs typeface="Arial" panose="020B0604020202020204" pitchFamily="34" charset="0"/>
              </a:rPr>
              <a:t>where n is an integer,  is the wavelength of the radiation, d is the spacing between surfaces and  is the angle between the radiation and the surfaces. This relation demonstrates that interference effects are observable only when radiation interacts with physical dimensions that are approximately the same size as the wavelength of the radiation. Since the distances between atoms or ions are on the order of 10-10m (1Å), diffraction methods require radiation in the X-ray region of the electromagnetic spectrum, or beams of electrons or neutrons with similar wavelength. So, through X-ray spectra one can identify and </a:t>
            </a:r>
            <a:r>
              <a:rPr lang="en-US" sz="1400" b="1" i="0" u="none" strike="noStrike" baseline="0" dirty="0" err="1" smtClean="0">
                <a:latin typeface="Arial" panose="020B0604020202020204" pitchFamily="34" charset="0"/>
                <a:cs typeface="Arial" panose="020B0604020202020204" pitchFamily="34" charset="0"/>
              </a:rPr>
              <a:t>analyse</a:t>
            </a:r>
            <a:r>
              <a:rPr lang="en-US" sz="1400" b="1" i="0" u="none" strike="noStrike" baseline="0" dirty="0" smtClean="0">
                <a:latin typeface="Arial" panose="020B0604020202020204" pitchFamily="34" charset="0"/>
                <a:cs typeface="Arial" panose="020B0604020202020204" pitchFamily="34" charset="0"/>
              </a:rPr>
              <a:t> any crystalline matter. The degree of crystallinity or order will </a:t>
            </a:r>
            <a:r>
              <a:rPr lang="en-US" sz="1400" b="1" i="0" u="none" strike="noStrike" baseline="0" dirty="0" err="1" smtClean="0">
                <a:latin typeface="Arial" panose="020B0604020202020204" pitchFamily="34" charset="0"/>
                <a:cs typeface="Arial" panose="020B0604020202020204" pitchFamily="34" charset="0"/>
              </a:rPr>
              <a:t>conditionate</a:t>
            </a:r>
            <a:r>
              <a:rPr lang="en-US" sz="1400" b="1" i="0" u="none" strike="noStrike" baseline="0" dirty="0" smtClean="0">
                <a:latin typeface="Arial" panose="020B0604020202020204" pitchFamily="34" charset="0"/>
                <a:cs typeface="Arial" panose="020B0604020202020204" pitchFamily="34" charset="0"/>
              </a:rPr>
              <a:t> the quality of the obtained result. In order to do this, a diffractometer is needed. </a:t>
            </a:r>
          </a:p>
          <a:p>
            <a:pPr marL="0" indent="0" algn="just">
              <a:buNone/>
            </a:pPr>
            <a:r>
              <a:rPr lang="en-US" sz="1400" b="1" i="0" u="none" strike="noStrike" baseline="0" dirty="0" smtClean="0">
                <a:latin typeface="Arial" panose="020B0604020202020204" pitchFamily="34" charset="0"/>
                <a:cs typeface="Arial" panose="020B0604020202020204" pitchFamily="34" charset="0"/>
              </a:rPr>
              <a:t>Basically, an X-ray diffractometer consists in an </a:t>
            </a:r>
            <a:r>
              <a:rPr lang="en-US" sz="1400" b="1" i="0" u="none" strike="noStrike" baseline="0" dirty="0" err="1" smtClean="0">
                <a:latin typeface="Arial" panose="020B0604020202020204" pitchFamily="34" charset="0"/>
                <a:cs typeface="Arial" panose="020B0604020202020204" pitchFamily="34" charset="0"/>
              </a:rPr>
              <a:t>Xray</a:t>
            </a:r>
            <a:r>
              <a:rPr lang="en-US" sz="1400" b="1" i="0" u="none" strike="noStrike" baseline="0" dirty="0" smtClean="0">
                <a:latin typeface="Arial" panose="020B0604020202020204" pitchFamily="34" charset="0"/>
                <a:cs typeface="Arial" panose="020B0604020202020204" pitchFamily="34" charset="0"/>
              </a:rPr>
              <a:t> generator, a goniometer and sample holder and an X-ray detector, such as photographic  film or a movable proportional counter. T</a:t>
            </a:r>
          </a:p>
          <a:p>
            <a:pPr marL="0" indent="0" algn="just">
              <a:buNone/>
            </a:pPr>
            <a:r>
              <a:rPr lang="en-US" sz="1400" b="1" i="0" u="none" strike="noStrike" baseline="0" dirty="0" smtClean="0">
                <a:latin typeface="Arial" panose="020B0604020202020204" pitchFamily="34" charset="0"/>
                <a:cs typeface="Arial" panose="020B0604020202020204" pitchFamily="34" charset="0"/>
              </a:rPr>
              <a:t>he most usually employed instrument to generate X-rays are X-ray tubes, which generate X-rays by bombarding a metal target with high energy (10-100keV) electrons that knock out core electrons. Thus, an electron in an outer shell fills the hole in the inner shell and emits an X-ray photon. Two common targets are Mo and Cu, which have strong K X-ray emissions at 0.71073 and 1.5418Å, respectively. Apart from the main line, other accompanying lines appear, which have to be eliminated in order to facilitate the interpretation of the spectra. </a:t>
            </a:r>
            <a:r>
              <a:rPr lang="en-US" sz="1400" dirty="0"/>
              <a:t>These are partially </a:t>
            </a:r>
            <a:r>
              <a:rPr lang="en-US" sz="1400" dirty="0" err="1"/>
              <a:t>supressed</a:t>
            </a:r>
            <a:r>
              <a:rPr lang="en-US" sz="1400" dirty="0"/>
              <a:t> by </a:t>
            </a:r>
            <a:r>
              <a:rPr lang="en-US" sz="1400" dirty="0" smtClean="0"/>
              <a:t>using </a:t>
            </a:r>
            <a:r>
              <a:rPr lang="en-GB" sz="1400" dirty="0" smtClean="0"/>
              <a:t>crystal </a:t>
            </a:r>
            <a:r>
              <a:rPr lang="en-GB" sz="1400" dirty="0" err="1"/>
              <a:t>monochromators</a:t>
            </a:r>
            <a:r>
              <a:rPr lang="en-GB" sz="1400" dirty="0"/>
              <a:t>.</a:t>
            </a:r>
            <a:endParaRPr lang="ru-RU"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5204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b="1" i="0" u="none" strike="noStrike" baseline="0" dirty="0" smtClean="0">
                <a:solidFill>
                  <a:srgbClr val="0070C0"/>
                </a:solidFill>
                <a:latin typeface="Arial" panose="020B0604020202020204" pitchFamily="34" charset="0"/>
                <a:cs typeface="Arial" panose="020B0604020202020204" pitchFamily="34" charset="0"/>
              </a:rPr>
              <a:t>X-Ray Diffraction</a:t>
            </a:r>
            <a:br>
              <a:rPr lang="en-GB" b="1" i="0" u="none" strike="noStrike" baseline="0" dirty="0" smtClean="0">
                <a:solidFill>
                  <a:srgbClr val="0070C0"/>
                </a:solidFill>
                <a:latin typeface="Arial" panose="020B0604020202020204" pitchFamily="34" charset="0"/>
                <a:cs typeface="Arial" panose="020B0604020202020204" pitchFamily="34" charset="0"/>
              </a:rPr>
            </a:br>
            <a:endParaRPr lang="ru-RU" dirty="0"/>
          </a:p>
        </p:txBody>
      </p:sp>
      <p:sp>
        <p:nvSpPr>
          <p:cNvPr id="3" name="Объект 2"/>
          <p:cNvSpPr>
            <a:spLocks noGrp="1"/>
          </p:cNvSpPr>
          <p:nvPr>
            <p:ph idx="1"/>
          </p:nvPr>
        </p:nvSpPr>
        <p:spPr/>
        <p:txBody>
          <a:bodyPr>
            <a:normAutofit fontScale="70000" lnSpcReduction="20000"/>
          </a:bodyPr>
          <a:lstStyle/>
          <a:p>
            <a:pPr marL="0" indent="0">
              <a:buNone/>
            </a:pPr>
            <a:r>
              <a:rPr lang="en-US" b="0" i="0" u="none" strike="noStrike" baseline="0" dirty="0" smtClean="0">
                <a:latin typeface="TimesNewRoman"/>
              </a:rPr>
              <a:t>The most interesting X-ray diffraction techniques for this work are those related to the analysis of polycrystalline materials and mainly of powders. In this case the powder</a:t>
            </a:r>
          </a:p>
          <a:p>
            <a:pPr marL="0" indent="0">
              <a:buNone/>
            </a:pPr>
            <a:r>
              <a:rPr lang="en-US" b="0" i="0" u="none" strike="noStrike" baseline="0" dirty="0" smtClean="0">
                <a:latin typeface="TimesNewRoman"/>
              </a:rPr>
              <a:t>provides all the possible orientations of the small crystals giving rise to a large number of</a:t>
            </a:r>
          </a:p>
          <a:p>
            <a:pPr marL="0" indent="0">
              <a:buNone/>
            </a:pPr>
            <a:r>
              <a:rPr lang="en-US" b="0" i="0" u="none" strike="noStrike" baseline="0" dirty="0" smtClean="0">
                <a:latin typeface="TimesNewRoman"/>
              </a:rPr>
              <a:t>diffraction cones, each one corresponding to a family of planes satisfying the Bragg’s law.</a:t>
            </a:r>
          </a:p>
          <a:p>
            <a:pPr marL="0" indent="0">
              <a:buNone/>
            </a:pPr>
            <a:r>
              <a:rPr lang="en-US" b="0" i="0" u="none" strike="noStrike" baseline="0" dirty="0" smtClean="0">
                <a:latin typeface="TimesNewRoman"/>
              </a:rPr>
              <a:t>For large grains, rings are discontinuous and formed by small spots. As the size of the</a:t>
            </a:r>
          </a:p>
          <a:p>
            <a:pPr marL="0" indent="0">
              <a:buNone/>
            </a:pPr>
            <a:r>
              <a:rPr lang="en-US" b="0" i="0" u="none" strike="noStrike" baseline="0" dirty="0" smtClean="0">
                <a:latin typeface="TimesNewRoman"/>
              </a:rPr>
              <a:t>grains diminishes, the spots are closer and for an optimum size a continuous ring is</a:t>
            </a:r>
          </a:p>
          <a:p>
            <a:pPr marL="0" indent="0">
              <a:buNone/>
            </a:pPr>
            <a:r>
              <a:rPr lang="en-US" b="0" i="0" u="none" strike="noStrike" baseline="0" dirty="0" smtClean="0">
                <a:latin typeface="TimesNewRoman"/>
              </a:rPr>
              <a:t>obtained, which is transferred into a peak when working with graphic registers or lines in a</a:t>
            </a:r>
          </a:p>
          <a:p>
            <a:pPr marL="0" indent="0" algn="just">
              <a:buNone/>
            </a:pPr>
            <a:r>
              <a:rPr lang="en-US" b="0" i="0" u="none" strike="noStrike" baseline="0" dirty="0" smtClean="0">
                <a:latin typeface="TimesNewRoman"/>
              </a:rPr>
              <a:t>photographic register. For lower grain sizes the clarity of rings is lost again and wide peaks</a:t>
            </a:r>
          </a:p>
          <a:p>
            <a:pPr marL="0" indent="0">
              <a:buNone/>
            </a:pPr>
            <a:r>
              <a:rPr lang="en-US" b="0" i="0" u="none" strike="noStrike" baseline="0" dirty="0" smtClean="0">
                <a:latin typeface="TimesNewRoman"/>
              </a:rPr>
              <a:t>or bands appear. When the crystals are not randomly but preferentially oriented, the</a:t>
            </a:r>
          </a:p>
          <a:p>
            <a:pPr marL="0" indent="0">
              <a:buNone/>
            </a:pPr>
            <a:r>
              <a:rPr lang="en-US" b="0" i="0" u="none" strike="noStrike" baseline="0" dirty="0" smtClean="0">
                <a:latin typeface="TimesNewRoman"/>
              </a:rPr>
              <a:t>intensity of the different rings and along each ring is not uniform.</a:t>
            </a:r>
            <a:endParaRPr lang="ru-RU" dirty="0"/>
          </a:p>
        </p:txBody>
      </p:sp>
    </p:spTree>
    <p:extLst>
      <p:ext uri="{BB962C8B-B14F-4D97-AF65-F5344CB8AC3E}">
        <p14:creationId xmlns:p14="http://schemas.microsoft.com/office/powerpoint/2010/main" val="870304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b="1" i="0" u="none" strike="noStrike" baseline="0" dirty="0" smtClean="0">
                <a:solidFill>
                  <a:srgbClr val="0070C0"/>
                </a:solidFill>
                <a:latin typeface="Arial" panose="020B0604020202020204" pitchFamily="34" charset="0"/>
                <a:cs typeface="Arial" panose="020B0604020202020204" pitchFamily="34" charset="0"/>
              </a:rPr>
              <a:t>X-Ray Diffraction</a:t>
            </a:r>
            <a:br>
              <a:rPr lang="en-GB" b="1" i="0" u="none" strike="noStrike" baseline="0" dirty="0" smtClean="0">
                <a:solidFill>
                  <a:srgbClr val="0070C0"/>
                </a:solidFill>
                <a:latin typeface="Arial" panose="020B0604020202020204" pitchFamily="34" charset="0"/>
                <a:cs typeface="Arial" panose="020B0604020202020204" pitchFamily="34" charset="0"/>
              </a:rPr>
            </a:br>
            <a:endParaRPr lang="ru-RU" dirty="0"/>
          </a:p>
        </p:txBody>
      </p:sp>
      <p:sp>
        <p:nvSpPr>
          <p:cNvPr id="3" name="Объект 2"/>
          <p:cNvSpPr>
            <a:spLocks noGrp="1"/>
          </p:cNvSpPr>
          <p:nvPr>
            <p:ph idx="1"/>
          </p:nvPr>
        </p:nvSpPr>
        <p:spPr/>
        <p:txBody>
          <a:bodyPr>
            <a:normAutofit fontScale="70000" lnSpcReduction="20000"/>
          </a:bodyPr>
          <a:lstStyle/>
          <a:p>
            <a:pPr marL="0" indent="0">
              <a:buNone/>
            </a:pPr>
            <a:r>
              <a:rPr lang="en-US" b="0" i="0" u="none" strike="noStrike" baseline="0" dirty="0" smtClean="0">
                <a:latin typeface="TimesNewRoman"/>
              </a:rPr>
              <a:t>Quantitative analysis of diffraction profiles can be diverse. We will describe briefly</a:t>
            </a:r>
          </a:p>
          <a:p>
            <a:pPr marL="0" indent="0">
              <a:buNone/>
            </a:pPr>
            <a:r>
              <a:rPr lang="en-US" b="0" i="0" u="none" strike="noStrike" baseline="0" dirty="0" smtClean="0">
                <a:latin typeface="TimesNewRoman"/>
              </a:rPr>
              <a:t>the measure of grain size in polycrystalline specimens that, as previously discussed, is a</a:t>
            </a:r>
          </a:p>
          <a:p>
            <a:pPr marL="0" indent="0">
              <a:buNone/>
            </a:pPr>
            <a:r>
              <a:rPr lang="en-GB" b="0" i="0" u="none" strike="noStrike" baseline="0" dirty="0" smtClean="0">
                <a:latin typeface="TimesNewRoman"/>
              </a:rPr>
              <a:t>crucial parameter in SGS.</a:t>
            </a:r>
          </a:p>
          <a:p>
            <a:pPr marL="0" indent="0">
              <a:buNone/>
            </a:pPr>
            <a:r>
              <a:rPr lang="en-US" b="0" i="0" u="none" strike="noStrike" baseline="0" dirty="0" smtClean="0">
                <a:latin typeface="TimesNewRoman"/>
              </a:rPr>
              <a:t>The determination of the size of the crystals in a powder can be carried out thanks</a:t>
            </a:r>
          </a:p>
          <a:p>
            <a:pPr marL="0" indent="0">
              <a:buNone/>
            </a:pPr>
            <a:r>
              <a:rPr lang="en-US" b="0" i="0" u="none" strike="noStrike" baseline="0" dirty="0" smtClean="0">
                <a:latin typeface="TimesNewRoman"/>
              </a:rPr>
              <a:t>to measurements that must be made on the profile of the diffraction peaks. One of the</a:t>
            </a:r>
          </a:p>
          <a:p>
            <a:pPr marL="0" indent="0">
              <a:buNone/>
            </a:pPr>
            <a:r>
              <a:rPr lang="en-US" b="0" i="0" u="none" strike="noStrike" baseline="0" dirty="0" smtClean="0">
                <a:latin typeface="TimesNewRoman"/>
              </a:rPr>
              <a:t>functions that best describes the powder diffraction profiles is the Voigt function. This</a:t>
            </a:r>
          </a:p>
          <a:p>
            <a:pPr marL="0" indent="0">
              <a:buNone/>
            </a:pPr>
            <a:r>
              <a:rPr lang="en-US" b="0" i="0" u="none" strike="noStrike" baseline="0" dirty="0" smtClean="0">
                <a:latin typeface="TimesNewRoman"/>
              </a:rPr>
              <a:t>consists in a convolution product of a Lorentzian and Gaussian function and allows to: 1)</a:t>
            </a:r>
          </a:p>
          <a:p>
            <a:pPr marL="0" indent="0">
              <a:buNone/>
            </a:pPr>
            <a:r>
              <a:rPr lang="en-US" b="0" i="0" u="none" strike="noStrike" baseline="0" dirty="0" smtClean="0">
                <a:latin typeface="TimesNewRoman"/>
              </a:rPr>
              <a:t>Model size (Lorentzian component) and strain (Gaussian component) line-broadening</a:t>
            </a:r>
          </a:p>
          <a:p>
            <a:pPr marL="0" indent="0">
              <a:buNone/>
            </a:pPr>
            <a:r>
              <a:rPr lang="en-US" b="0" i="0" u="none" strike="noStrike" baseline="0" dirty="0" smtClean="0">
                <a:latin typeface="TimesNewRoman"/>
              </a:rPr>
              <a:t>contributions simultaneously; 2) Separate instrumental and specimen contributions to the</a:t>
            </a:r>
          </a:p>
          <a:p>
            <a:pPr marL="0" indent="0">
              <a:buNone/>
            </a:pPr>
            <a:r>
              <a:rPr lang="en-US" b="0" i="0" u="none" strike="noStrike" baseline="0" dirty="0" smtClean="0">
                <a:latin typeface="TimesNewRoman"/>
              </a:rPr>
              <a:t>diffracted line profile. Instrumental broadening is due to causes such as slit widths, sample</a:t>
            </a:r>
          </a:p>
          <a:p>
            <a:pPr marL="0" indent="0">
              <a:buNone/>
            </a:pPr>
            <a:r>
              <a:rPr lang="en-US" b="0" i="0" u="none" strike="noStrike" baseline="0" dirty="0" smtClean="0">
                <a:latin typeface="TimesNewRoman"/>
              </a:rPr>
              <a:t>size, penetration in the sample, imperfect focusing, etc.</a:t>
            </a:r>
            <a:endParaRPr lang="ru-RU" dirty="0"/>
          </a:p>
        </p:txBody>
      </p:sp>
    </p:spTree>
    <p:extLst>
      <p:ext uri="{BB962C8B-B14F-4D97-AF65-F5344CB8AC3E}">
        <p14:creationId xmlns:p14="http://schemas.microsoft.com/office/powerpoint/2010/main" val="910715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b="1" i="0" u="none" strike="noStrike" baseline="0" dirty="0" smtClean="0">
                <a:solidFill>
                  <a:srgbClr val="0070C0"/>
                </a:solidFill>
                <a:latin typeface="Arial" panose="020B0604020202020204" pitchFamily="34" charset="0"/>
                <a:cs typeface="Arial" panose="020B0604020202020204" pitchFamily="34" charset="0"/>
              </a:rPr>
              <a:t>X-Ray Diffraction</a:t>
            </a:r>
            <a:br>
              <a:rPr lang="en-GB" b="1" i="0" u="none" strike="noStrike" baseline="0" dirty="0" smtClean="0">
                <a:solidFill>
                  <a:srgbClr val="0070C0"/>
                </a:solidFill>
                <a:latin typeface="Arial" panose="020B0604020202020204" pitchFamily="34" charset="0"/>
                <a:cs typeface="Arial" panose="020B0604020202020204" pitchFamily="34" charset="0"/>
              </a:rPr>
            </a:br>
            <a:endParaRPr lang="ru-RU" dirty="0"/>
          </a:p>
        </p:txBody>
      </p:sp>
      <p:pic>
        <p:nvPicPr>
          <p:cNvPr id="4" name="Объект 3"/>
          <p:cNvPicPr>
            <a:picLocks noGrp="1" noChangeAspect="1"/>
          </p:cNvPicPr>
          <p:nvPr>
            <p:ph idx="1"/>
          </p:nvPr>
        </p:nvPicPr>
        <p:blipFill>
          <a:blip r:embed="rId2"/>
          <a:stretch>
            <a:fillRect/>
          </a:stretch>
        </p:blipFill>
        <p:spPr>
          <a:xfrm>
            <a:off x="956777" y="1767960"/>
            <a:ext cx="8400220" cy="4351338"/>
          </a:xfrm>
          <a:prstGeom prst="rect">
            <a:avLst/>
          </a:prstGeom>
        </p:spPr>
      </p:pic>
    </p:spTree>
    <p:extLst>
      <p:ext uri="{BB962C8B-B14F-4D97-AF65-F5344CB8AC3E}">
        <p14:creationId xmlns:p14="http://schemas.microsoft.com/office/powerpoint/2010/main" val="1854969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b="1" i="0" u="none" strike="noStrike" baseline="0" dirty="0" smtClean="0">
                <a:solidFill>
                  <a:srgbClr val="0070C0"/>
                </a:solidFill>
                <a:latin typeface="TimesNewRoman,Bold"/>
              </a:rPr>
              <a:t>Transmission Electron Microscopy</a:t>
            </a:r>
            <a:br>
              <a:rPr lang="en-GB" b="1" i="0" u="none" strike="noStrike" baseline="0" dirty="0" smtClean="0">
                <a:solidFill>
                  <a:srgbClr val="0070C0"/>
                </a:solidFill>
                <a:latin typeface="TimesNewRoman,Bold"/>
              </a:rPr>
            </a:br>
            <a:endParaRPr lang="ru-RU" dirty="0">
              <a:solidFill>
                <a:srgbClr val="0070C0"/>
              </a:solidFill>
            </a:endParaRPr>
          </a:p>
        </p:txBody>
      </p:sp>
      <mc:AlternateContent xmlns:mc="http://schemas.openxmlformats.org/markup-compatibility/2006" xmlns:a14="http://schemas.microsoft.com/office/drawing/2010/main">
        <mc:Choice Requires="a14">
          <p:sp>
            <p:nvSpPr>
              <p:cNvPr id="3" name="Объект 2"/>
              <p:cNvSpPr>
                <a:spLocks noGrp="1"/>
              </p:cNvSpPr>
              <p:nvPr>
                <p:ph idx="1"/>
              </p:nvPr>
            </p:nvSpPr>
            <p:spPr>
              <a:xfrm>
                <a:off x="714633" y="1331354"/>
                <a:ext cx="10515600" cy="4351338"/>
              </a:xfrm>
            </p:spPr>
            <p:txBody>
              <a:bodyPr>
                <a:noAutofit/>
              </a:bodyPr>
              <a:lstStyle/>
              <a:p>
                <a:pPr marL="0" indent="0">
                  <a:buNone/>
                </a:pPr>
                <a:r>
                  <a:rPr lang="en-US" sz="1800" b="1" i="0" u="none" strike="noStrike" baseline="0" dirty="0" smtClean="0">
                    <a:latin typeface="Arial" panose="020B0604020202020204" pitchFamily="34" charset="0"/>
                    <a:cs typeface="Arial" panose="020B0604020202020204" pitchFamily="34" charset="0"/>
                  </a:rPr>
                  <a:t>In 1925-27, Busch discovered that a rotationally symmetric, inhomogeneous</a:t>
                </a:r>
              </a:p>
              <a:p>
                <a:pPr marL="0" indent="0">
                  <a:buNone/>
                </a:pPr>
                <a:r>
                  <a:rPr lang="en-US" sz="1800" b="1" i="0" u="none" strike="noStrike" baseline="0" dirty="0" smtClean="0">
                    <a:latin typeface="Arial" panose="020B0604020202020204" pitchFamily="34" charset="0"/>
                    <a:cs typeface="Arial" panose="020B0604020202020204" pitchFamily="34" charset="0"/>
                  </a:rPr>
                  <a:t>magnetic field could be conceived of as a lens for an electron beam. The use of electron</a:t>
                </a:r>
              </a:p>
              <a:p>
                <a:pPr marL="0" indent="0">
                  <a:buNone/>
                </a:pPr>
                <a:r>
                  <a:rPr lang="en-US" sz="1800" b="1" i="0" u="none" strike="noStrike" baseline="0" dirty="0" smtClean="0">
                    <a:latin typeface="Arial" panose="020B0604020202020204" pitchFamily="34" charset="0"/>
                    <a:cs typeface="Arial" panose="020B0604020202020204" pitchFamily="34" charset="0"/>
                  </a:rPr>
                  <a:t>beams for producing enlarged images was first carried out in 1932 by Ernst Ruska and</a:t>
                </a:r>
              </a:p>
              <a:p>
                <a:pPr marL="0" indent="0">
                  <a:buNone/>
                </a:pPr>
                <a:r>
                  <a:rPr lang="en-US" sz="1800" b="1" i="0" u="none" strike="noStrike" baseline="0" dirty="0" smtClean="0">
                    <a:latin typeface="Arial" panose="020B0604020202020204" pitchFamily="34" charset="0"/>
                    <a:cs typeface="Arial" panose="020B0604020202020204" pitchFamily="34" charset="0"/>
                  </a:rPr>
                  <a:t>Max Knoll and perfected microscopes could be mass-produced from the beginning of the</a:t>
                </a:r>
              </a:p>
              <a:p>
                <a:pPr marL="0" indent="0">
                  <a:buNone/>
                </a:pPr>
                <a:r>
                  <a:rPr lang="en-US" sz="1800" b="1" i="0" u="none" strike="noStrike" baseline="0" dirty="0" smtClean="0">
                    <a:latin typeface="Arial" panose="020B0604020202020204" pitchFamily="34" charset="0"/>
                    <a:cs typeface="Arial" panose="020B0604020202020204" pitchFamily="34" charset="0"/>
                  </a:rPr>
                  <a:t>1950s. A simplified scheme of a TEM is shown in fig. 2.5.</a:t>
                </a:r>
              </a:p>
              <a:p>
                <a:pPr marL="0" indent="0">
                  <a:buNone/>
                </a:pPr>
                <a:r>
                  <a:rPr lang="en-US" sz="1800" b="1" i="0" u="none" strike="noStrike" baseline="0" dirty="0" smtClean="0">
                    <a:latin typeface="Arial" panose="020B0604020202020204" pitchFamily="34" charset="0"/>
                    <a:cs typeface="Arial" panose="020B0604020202020204" pitchFamily="34" charset="0"/>
                  </a:rPr>
                  <a:t>One of the greatest advantages of the TEM is the excellent horizontal resolution</a:t>
                </a:r>
              </a:p>
              <a:p>
                <a:pPr marL="0" indent="0">
                  <a:buNone/>
                </a:pPr>
                <a:r>
                  <a:rPr lang="en-US" sz="1800" b="1" i="0" u="none" strike="noStrike" baseline="0" dirty="0" smtClean="0">
                    <a:latin typeface="Arial" panose="020B0604020202020204" pitchFamily="34" charset="0"/>
                    <a:cs typeface="Arial" panose="020B0604020202020204" pitchFamily="34" charset="0"/>
                  </a:rPr>
                  <a:t>(i.e., the horizontal distance of two object details just separable from one another), because</a:t>
                </a:r>
              </a:p>
              <a:p>
                <a:pPr marL="0" indent="0">
                  <a:buNone/>
                </a:pPr>
                <a:r>
                  <a:rPr lang="en-US" sz="1800" b="1" i="0" u="none" strike="noStrike" baseline="0" dirty="0" smtClean="0">
                    <a:latin typeface="Arial" panose="020B0604020202020204" pitchFamily="34" charset="0"/>
                    <a:cs typeface="Arial" panose="020B0604020202020204" pitchFamily="34" charset="0"/>
                  </a:rPr>
                  <a:t>it depends on the wavelength of the radiation employed, i.e., the smaller the wavelength</a:t>
                </a:r>
              </a:p>
              <a:p>
                <a:pPr marL="0" indent="0">
                  <a:buNone/>
                </a:pPr>
                <a:r>
                  <a:rPr lang="en-US" sz="1800" b="1" i="0" u="none" strike="noStrike" baseline="0" dirty="0" smtClean="0">
                    <a:latin typeface="Arial" panose="020B0604020202020204" pitchFamily="34" charset="0"/>
                    <a:cs typeface="Arial" panose="020B0604020202020204" pitchFamily="34" charset="0"/>
                  </a:rPr>
                  <a:t>the greater the resolution. In TEM the incident radiation is a beam of electrons that has a</a:t>
                </a:r>
              </a:p>
              <a:p>
                <a:pPr marL="0" indent="0">
                  <a:buNone/>
                </a:pPr>
                <a:r>
                  <a:rPr lang="en-GB" sz="1800" b="1" i="0" u="none" strike="noStrike" baseline="0" dirty="0" smtClean="0">
                    <a:latin typeface="Arial" panose="020B0604020202020204" pitchFamily="34" charset="0"/>
                    <a:cs typeface="Arial" panose="020B0604020202020204" pitchFamily="34" charset="0"/>
                  </a:rPr>
                  <a:t>wavelength of the form: </a:t>
                </a:r>
                <a:r>
                  <a:rPr lang="en-GB" sz="1800" b="1" i="0" u="none" strike="noStrike" baseline="0" dirty="0" smtClean="0">
                    <a:latin typeface="Arial" panose="020B0604020202020204" pitchFamily="34" charset="0"/>
                    <a:cs typeface="Arial" panose="020B0604020202020204" pitchFamily="34" charset="0"/>
                    <a:sym typeface="Symbol" panose="05050102010706020507" pitchFamily="18" charset="2"/>
                  </a:rPr>
                  <a:t>=</a:t>
                </a:r>
                <a14:m>
                  <m:oMath xmlns:m="http://schemas.openxmlformats.org/officeDocument/2006/math">
                    <m:r>
                      <a:rPr lang="en-GB" sz="1800" b="1" i="1" u="none" strike="noStrike" baseline="0" smtClean="0">
                        <a:latin typeface="Cambria Math" panose="02040503050406030204" pitchFamily="18" charset="0"/>
                        <a:ea typeface="Cambria Math" panose="02040503050406030204" pitchFamily="18" charset="0"/>
                        <a:cs typeface="Arial" panose="020B0604020202020204" pitchFamily="34" charset="0"/>
                        <a:sym typeface="Symbol" panose="05050102010706020507" pitchFamily="18" charset="2"/>
                      </a:rPr>
                      <m:t>√</m:t>
                    </m:r>
                    <m:f>
                      <m:fPr>
                        <m:ctrlPr>
                          <a:rPr lang="en-GB" sz="1800" b="1" i="1" u="none" strike="noStrike" baseline="0" smtClean="0">
                            <a:latin typeface="Cambria Math" panose="02040503050406030204" pitchFamily="18" charset="0"/>
                            <a:ea typeface="Cambria Math" panose="02040503050406030204" pitchFamily="18" charset="0"/>
                            <a:cs typeface="Arial" panose="020B0604020202020204" pitchFamily="34" charset="0"/>
                            <a:sym typeface="Symbol" panose="05050102010706020507" pitchFamily="18" charset="2"/>
                          </a:rPr>
                        </m:ctrlPr>
                      </m:fPr>
                      <m:num>
                        <m:r>
                          <a:rPr lang="en-US" sz="1800" b="1" i="1" u="none" strike="noStrike" baseline="0" smtClean="0">
                            <a:latin typeface="Cambria Math" panose="02040503050406030204" pitchFamily="18" charset="0"/>
                            <a:ea typeface="Cambria Math" panose="02040503050406030204" pitchFamily="18" charset="0"/>
                            <a:cs typeface="Arial" panose="020B0604020202020204" pitchFamily="34" charset="0"/>
                            <a:sym typeface="Symbol" panose="05050102010706020507" pitchFamily="18" charset="2"/>
                          </a:rPr>
                          <m:t>𝟏</m:t>
                        </m:r>
                        <m:r>
                          <a:rPr lang="en-US" sz="1800" b="1" i="1" u="none" strike="noStrike" baseline="0" smtClean="0">
                            <a:latin typeface="Cambria Math" panose="02040503050406030204" pitchFamily="18" charset="0"/>
                            <a:ea typeface="Cambria Math" panose="02040503050406030204" pitchFamily="18" charset="0"/>
                            <a:cs typeface="Arial" panose="020B0604020202020204" pitchFamily="34" charset="0"/>
                            <a:sym typeface="Symbol" panose="05050102010706020507" pitchFamily="18" charset="2"/>
                          </a:rPr>
                          <m:t>,</m:t>
                        </m:r>
                        <m:r>
                          <a:rPr lang="en-US" sz="1800" b="1" i="1" u="none" strike="noStrike" baseline="0" smtClean="0">
                            <a:latin typeface="Cambria Math" panose="02040503050406030204" pitchFamily="18" charset="0"/>
                            <a:ea typeface="Cambria Math" panose="02040503050406030204" pitchFamily="18" charset="0"/>
                            <a:cs typeface="Arial" panose="020B0604020202020204" pitchFamily="34" charset="0"/>
                            <a:sym typeface="Symbol" panose="05050102010706020507" pitchFamily="18" charset="2"/>
                          </a:rPr>
                          <m:t>𝟓</m:t>
                        </m:r>
                      </m:num>
                      <m:den>
                        <m:r>
                          <a:rPr lang="en-US" sz="1800" b="1" i="1" u="none" strike="noStrike" baseline="0" smtClean="0">
                            <a:latin typeface="Cambria Math" panose="02040503050406030204" pitchFamily="18" charset="0"/>
                            <a:ea typeface="Cambria Math" panose="02040503050406030204" pitchFamily="18" charset="0"/>
                            <a:cs typeface="Arial" panose="020B0604020202020204" pitchFamily="34" charset="0"/>
                            <a:sym typeface="Symbol" panose="05050102010706020507" pitchFamily="18" charset="2"/>
                          </a:rPr>
                          <m:t>𝑽</m:t>
                        </m:r>
                      </m:den>
                    </m:f>
                  </m:oMath>
                </a14:m>
                <a:endParaRPr lang="en-GB" sz="1800" b="1" i="0" u="none" strike="noStrike" baseline="0" dirty="0" smtClean="0">
                  <a:latin typeface="Arial" panose="020B0604020202020204" pitchFamily="34" charset="0"/>
                  <a:cs typeface="Arial" panose="020B0604020202020204" pitchFamily="34" charset="0"/>
                </a:endParaRPr>
              </a:p>
              <a:p>
                <a:pPr marL="0" indent="0">
                  <a:buNone/>
                </a:pPr>
                <a:r>
                  <a:rPr lang="en-US" sz="1800" b="1" i="1" u="none" strike="noStrike" baseline="0" dirty="0" smtClean="0">
                    <a:latin typeface="Arial" panose="020B0604020202020204" pitchFamily="34" charset="0"/>
                    <a:cs typeface="Arial" panose="020B0604020202020204" pitchFamily="34" charset="0"/>
                  </a:rPr>
                  <a:t>where </a:t>
                </a:r>
                <a:r>
                  <a:rPr lang="en-US" sz="1800" b="1" i="1" u="none" strike="noStrike" baseline="0" dirty="0" smtClean="0">
                    <a:solidFill>
                      <a:srgbClr val="0070C0"/>
                    </a:solidFill>
                    <a:latin typeface="Arial" panose="020B0604020202020204" pitchFamily="34" charset="0"/>
                    <a:cs typeface="Arial" panose="020B0604020202020204" pitchFamily="34" charset="0"/>
                  </a:rPr>
                  <a:t>V</a:t>
                </a:r>
                <a:r>
                  <a:rPr lang="en-US" sz="1800" b="1" i="1" u="none" strike="noStrike" baseline="0" dirty="0" smtClean="0">
                    <a:latin typeface="Arial" panose="020B0604020202020204" pitchFamily="34" charset="0"/>
                    <a:cs typeface="Arial" panose="020B0604020202020204" pitchFamily="34" charset="0"/>
                  </a:rPr>
                  <a:t> - is the acceleration voltage (in volts) applied to incident electrons.</a:t>
                </a:r>
              </a:p>
              <a:p>
                <a:pPr marL="0" indent="0">
                  <a:buNone/>
                </a:pPr>
                <a:r>
                  <a:rPr lang="en-US" sz="1800" b="1" i="0" u="none" strike="noStrike" baseline="0" dirty="0" smtClean="0">
                    <a:latin typeface="Arial" panose="020B0604020202020204" pitchFamily="34" charset="0"/>
                    <a:cs typeface="Arial" panose="020B0604020202020204" pitchFamily="34" charset="0"/>
                  </a:rPr>
                  <a:t>The interaction between the incident beam and the sample is not only superficial,</a:t>
                </a:r>
              </a:p>
              <a:p>
                <a:pPr marL="0" indent="0">
                  <a:buNone/>
                </a:pPr>
                <a:r>
                  <a:rPr lang="en-US" sz="1800" b="1" i="0" u="none" strike="noStrike" baseline="0" dirty="0" smtClean="0">
                    <a:latin typeface="Arial" panose="020B0604020202020204" pitchFamily="34" charset="0"/>
                    <a:cs typeface="Arial" panose="020B0604020202020204" pitchFamily="34" charset="0"/>
                  </a:rPr>
                  <a:t>but in a certain volume of the sample. This volume is greater at greater acceleration</a:t>
                </a:r>
              </a:p>
              <a:p>
                <a:pPr marL="0" indent="0">
                  <a:buNone/>
                </a:pPr>
                <a:r>
                  <a:rPr lang="en-US" sz="1800" b="1" i="0" u="none" strike="noStrike" baseline="0" dirty="0" smtClean="0">
                    <a:latin typeface="Arial" panose="020B0604020202020204" pitchFamily="34" charset="0"/>
                    <a:cs typeface="Arial" panose="020B0604020202020204" pitchFamily="34" charset="0"/>
                  </a:rPr>
                  <a:t>potentials but is smaller at greater average atomic number of the sample.</a:t>
                </a:r>
                <a:endParaRPr lang="ru-RU" sz="1800" b="1" dirty="0">
                  <a:latin typeface="Arial" panose="020B0604020202020204" pitchFamily="34" charset="0"/>
                  <a:cs typeface="Arial" panose="020B0604020202020204" pitchFamily="34" charset="0"/>
                </a:endParaRPr>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714633" y="1331354"/>
                <a:ext cx="10515600" cy="4351338"/>
              </a:xfrm>
              <a:blipFill rotWithShape="0">
                <a:blip r:embed="rId2"/>
                <a:stretch>
                  <a:fillRect l="-464" t="-1261" b="-24370"/>
                </a:stretch>
              </a:blipFill>
            </p:spPr>
            <p:txBody>
              <a:bodyPr/>
              <a:lstStyle/>
              <a:p>
                <a:r>
                  <a:rPr lang="ru-RU">
                    <a:noFill/>
                  </a:rPr>
                  <a:t> </a:t>
                </a:r>
              </a:p>
            </p:txBody>
          </p:sp>
        </mc:Fallback>
      </mc:AlternateContent>
    </p:spTree>
    <p:extLst>
      <p:ext uri="{BB962C8B-B14F-4D97-AF65-F5344CB8AC3E}">
        <p14:creationId xmlns:p14="http://schemas.microsoft.com/office/powerpoint/2010/main" val="4060661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324181" y="7458"/>
            <a:ext cx="4840944" cy="5847433"/>
          </a:xfrm>
          <a:prstGeom prst="rect">
            <a:avLst/>
          </a:prstGeom>
        </p:spPr>
      </p:pic>
      <p:sp>
        <p:nvSpPr>
          <p:cNvPr id="5" name="Прямоугольник 4"/>
          <p:cNvSpPr/>
          <p:nvPr/>
        </p:nvSpPr>
        <p:spPr>
          <a:xfrm>
            <a:off x="6293708" y="407246"/>
            <a:ext cx="5436973" cy="470898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1200" b="0" i="0" u="none" strike="noStrike" baseline="0" dirty="0" smtClean="0">
                <a:latin typeface="TimesNewRoman"/>
              </a:rPr>
              <a:t>There is a great variety of TEM depending on its specific characteristics. We will</a:t>
            </a:r>
          </a:p>
          <a:p>
            <a:pPr algn="just"/>
            <a:r>
              <a:rPr lang="en-GB" sz="1200" b="0" i="0" u="none" strike="noStrike" baseline="0" dirty="0" smtClean="0">
                <a:latin typeface="TimesNewRoman"/>
              </a:rPr>
              <a:t>briefly describe:</a:t>
            </a:r>
          </a:p>
          <a:p>
            <a:pPr algn="just"/>
            <a:r>
              <a:rPr lang="en-US" sz="1200" b="0" i="0" u="none" strike="noStrike" baseline="0" dirty="0" smtClean="0">
                <a:latin typeface="TT48Do00"/>
              </a:rPr>
              <a:t> </a:t>
            </a:r>
            <a:r>
              <a:rPr lang="en-US" sz="1200" b="0" i="0" u="none" strike="noStrike" baseline="0" dirty="0" smtClean="0">
                <a:solidFill>
                  <a:srgbClr val="0070C0"/>
                </a:solidFill>
                <a:latin typeface="TimesNewRoman"/>
              </a:rPr>
              <a:t>CTEM (Conventional TEM) detects only the transmitted electrons.</a:t>
            </a:r>
          </a:p>
          <a:p>
            <a:pPr algn="just"/>
            <a:r>
              <a:rPr lang="en-US" sz="1200" b="0" i="0" u="none" strike="noStrike" baseline="0" dirty="0" smtClean="0">
                <a:solidFill>
                  <a:srgbClr val="0070C0"/>
                </a:solidFill>
                <a:latin typeface="TT48Do00"/>
              </a:rPr>
              <a:t> </a:t>
            </a:r>
            <a:r>
              <a:rPr lang="en-US" sz="1200" b="0" i="0" u="none" strike="noStrike" baseline="0" dirty="0" smtClean="0">
                <a:solidFill>
                  <a:srgbClr val="0070C0"/>
                </a:solidFill>
                <a:latin typeface="TimesNewRoman"/>
              </a:rPr>
              <a:t>HRTEM (High Resolution TEM) can detect electrons diffracted at a wide</a:t>
            </a:r>
          </a:p>
          <a:p>
            <a:pPr algn="just"/>
            <a:r>
              <a:rPr lang="en-GB" sz="1200" b="0" i="0" u="none" strike="noStrike" baseline="0" dirty="0" smtClean="0">
                <a:solidFill>
                  <a:srgbClr val="0070C0"/>
                </a:solidFill>
                <a:latin typeface="TimesNewRoman"/>
              </a:rPr>
              <a:t>range of angles.</a:t>
            </a:r>
          </a:p>
          <a:p>
            <a:pPr algn="just"/>
            <a:r>
              <a:rPr lang="en-US" sz="1200" b="0" i="0" u="none" strike="noStrike" baseline="0" dirty="0" smtClean="0">
                <a:latin typeface="TimesNewRoman"/>
              </a:rPr>
              <a:t>These microscopes can also have a chemical detector in order to identify the</a:t>
            </a:r>
          </a:p>
          <a:p>
            <a:pPr algn="just"/>
            <a:r>
              <a:rPr lang="en-US" sz="1200" b="0" i="0" u="none" strike="noStrike" baseline="0" dirty="0" smtClean="0">
                <a:latin typeface="TimesNewRoman"/>
              </a:rPr>
              <a:t>elements that are part of the sample. This is the most elemental TEM and its principles can also be extended to the other </a:t>
            </a:r>
            <a:r>
              <a:rPr lang="en-GB" sz="1200" b="0" i="0" u="none" strike="noStrike" baseline="0" dirty="0" smtClean="0">
                <a:latin typeface="TimesNewRoman"/>
              </a:rPr>
              <a:t>kinds of TEM.</a:t>
            </a:r>
          </a:p>
          <a:p>
            <a:pPr algn="just"/>
            <a:r>
              <a:rPr lang="en-US" sz="1200" b="0" i="0" u="none" strike="noStrike" baseline="0" dirty="0" smtClean="0">
                <a:latin typeface="TimesNewRoman"/>
              </a:rPr>
              <a:t>One of the characteristics of the sample in order to provide a TEM image is that it</a:t>
            </a:r>
          </a:p>
          <a:p>
            <a:pPr algn="just"/>
            <a:r>
              <a:rPr lang="en-US" sz="1200" b="0" i="0" u="none" strike="noStrike" baseline="0" dirty="0" smtClean="0">
                <a:latin typeface="TimesNewRoman"/>
              </a:rPr>
              <a:t>must be very thin because the electrons detected are those which cross the sample.</a:t>
            </a:r>
          </a:p>
          <a:p>
            <a:pPr algn="just"/>
            <a:r>
              <a:rPr lang="en-US" sz="1200" b="0" i="0" u="none" strike="noStrike" baseline="0" dirty="0" smtClean="0">
                <a:solidFill>
                  <a:srgbClr val="0070C0"/>
                </a:solidFill>
                <a:latin typeface="TimesNewRoman"/>
              </a:rPr>
              <a:t>There are three basic parts in a TEM:</a:t>
            </a:r>
          </a:p>
          <a:p>
            <a:pPr algn="just"/>
            <a:r>
              <a:rPr lang="en-US" sz="1200" b="0" i="0" u="none" strike="noStrike" baseline="0" dirty="0" smtClean="0">
                <a:latin typeface="TimesNewRoman"/>
              </a:rPr>
              <a:t>1) The gun, that is at the top of the microscope. It generates the accelerated</a:t>
            </a:r>
          </a:p>
          <a:p>
            <a:pPr algn="just"/>
            <a:r>
              <a:rPr lang="en-GB" sz="1200" b="0" i="0" u="none" strike="noStrike" baseline="0" dirty="0" smtClean="0">
                <a:latin typeface="TimesNewRoman"/>
              </a:rPr>
              <a:t>electron beam.</a:t>
            </a:r>
          </a:p>
          <a:p>
            <a:pPr algn="just"/>
            <a:r>
              <a:rPr lang="en-US" sz="1200" b="0" i="0" u="none" strike="noStrike" baseline="0" dirty="0" smtClean="0">
                <a:latin typeface="TimesNewRoman"/>
              </a:rPr>
              <a:t>2) The vertical column, where the beam interacts with the sample and the</a:t>
            </a:r>
          </a:p>
          <a:p>
            <a:pPr algn="just"/>
            <a:r>
              <a:rPr lang="en-GB" sz="1200" b="0" i="0" u="none" strike="noStrike" baseline="0" dirty="0" smtClean="0">
                <a:latin typeface="TimesNewRoman"/>
              </a:rPr>
              <a:t>first images are formed.</a:t>
            </a:r>
          </a:p>
          <a:p>
            <a:pPr algn="just"/>
            <a:r>
              <a:rPr lang="en-US" sz="1200" b="0" i="0" u="none" strike="noStrike" baseline="0" dirty="0" smtClean="0">
                <a:latin typeface="TimesNewRoman"/>
              </a:rPr>
              <a:t>3) The screen, where the final image is formed.</a:t>
            </a:r>
          </a:p>
          <a:p>
            <a:pPr algn="just"/>
            <a:r>
              <a:rPr lang="en-US" sz="1200" b="0" i="0" u="none" strike="noStrike" baseline="0" dirty="0" smtClean="0">
                <a:latin typeface="TimesNewRoman"/>
              </a:rPr>
              <a:t>In the gun, the beams can be produced by three ways:</a:t>
            </a:r>
          </a:p>
          <a:p>
            <a:pPr algn="just"/>
            <a:r>
              <a:rPr lang="en-US" sz="1200" b="0" i="0" u="none" strike="noStrike" baseline="0" dirty="0" smtClean="0">
                <a:latin typeface="TimesNewRoman"/>
              </a:rPr>
              <a:t>1) Thermal emission, where a filament is heated and emits electrons</a:t>
            </a:r>
          </a:p>
          <a:p>
            <a:pPr algn="just"/>
            <a:r>
              <a:rPr lang="en-US" sz="1200" b="0" i="0" u="none" strike="noStrike" baseline="0" dirty="0" smtClean="0">
                <a:latin typeface="TimesNewRoman"/>
              </a:rPr>
              <a:t>because of the Joule effect. This is the most usual method in CTEM.</a:t>
            </a:r>
          </a:p>
          <a:p>
            <a:pPr algn="just"/>
            <a:r>
              <a:rPr lang="en-US" sz="1200" b="0" i="0" u="none" strike="noStrike" baseline="0" dirty="0" smtClean="0">
                <a:latin typeface="TimesNewRoman"/>
              </a:rPr>
              <a:t>2) Indirect heating, where </a:t>
            </a:r>
            <a:r>
              <a:rPr lang="en-US" sz="1200" b="0" i="0" u="none" strike="noStrike" baseline="0" dirty="0" err="1" smtClean="0">
                <a:latin typeface="TimesNewRoman"/>
              </a:rPr>
              <a:t>monocrystals</a:t>
            </a:r>
            <a:r>
              <a:rPr lang="en-US" sz="1200" b="0" i="0" u="none" strike="noStrike" baseline="0" dirty="0" smtClean="0">
                <a:latin typeface="TimesNewRoman"/>
              </a:rPr>
              <a:t> of LaB</a:t>
            </a:r>
            <a:r>
              <a:rPr lang="en-US" sz="800" b="0" i="0" u="none" strike="noStrike" baseline="0" dirty="0" smtClean="0">
                <a:latin typeface="TimesNewRoman"/>
              </a:rPr>
              <a:t>6 </a:t>
            </a:r>
            <a:r>
              <a:rPr lang="en-US" sz="1200" b="0" i="0" u="none" strike="noStrike" baseline="0" dirty="0" smtClean="0">
                <a:latin typeface="TimesNewRoman"/>
              </a:rPr>
              <a:t>or </a:t>
            </a:r>
            <a:r>
              <a:rPr lang="en-US" sz="1200" b="0" i="0" u="none" strike="noStrike" baseline="0" dirty="0" err="1" smtClean="0">
                <a:latin typeface="TimesNewRoman"/>
              </a:rPr>
              <a:t>WZr</a:t>
            </a:r>
            <a:r>
              <a:rPr lang="en-US" sz="1200" b="0" i="0" u="none" strike="noStrike" baseline="0" dirty="0" smtClean="0">
                <a:latin typeface="TimesNewRoman"/>
              </a:rPr>
              <a:t> are used as</a:t>
            </a:r>
          </a:p>
          <a:p>
            <a:pPr algn="just"/>
            <a:r>
              <a:rPr lang="en-GB" sz="1200" b="0" i="0" u="none" strike="noStrike" baseline="0" dirty="0" smtClean="0">
                <a:latin typeface="TimesNewRoman"/>
              </a:rPr>
              <a:t>filaments.</a:t>
            </a:r>
          </a:p>
          <a:p>
            <a:pPr algn="just"/>
            <a:r>
              <a:rPr lang="en-US" sz="1200" b="0" i="0" u="none" strike="noStrike" baseline="0" dirty="0" smtClean="0">
                <a:latin typeface="TimesNewRoman"/>
              </a:rPr>
              <a:t>3) By field emission, where </a:t>
            </a:r>
            <a:r>
              <a:rPr lang="en-US" sz="1200" b="0" i="0" u="none" strike="noStrike" baseline="0" dirty="0" err="1" smtClean="0">
                <a:latin typeface="TimesNewRoman"/>
              </a:rPr>
              <a:t>monocrystals</a:t>
            </a:r>
            <a:r>
              <a:rPr lang="en-US" sz="1200" b="0" i="0" u="none" strike="noStrike" baseline="0" dirty="0" smtClean="0">
                <a:latin typeface="TimesNewRoman"/>
              </a:rPr>
              <a:t> of W with V-shape are used.</a:t>
            </a:r>
            <a:endParaRPr lang="ru-RU" dirty="0"/>
          </a:p>
        </p:txBody>
      </p:sp>
      <p:sp>
        <p:nvSpPr>
          <p:cNvPr id="6" name="Прямоугольник 5"/>
          <p:cNvSpPr/>
          <p:nvPr/>
        </p:nvSpPr>
        <p:spPr>
          <a:xfrm>
            <a:off x="197708" y="5771461"/>
            <a:ext cx="6096000" cy="101566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r>
              <a:rPr lang="en-US" sz="1200" b="0" i="1" u="none" strike="noStrike" baseline="0" dirty="0" smtClean="0">
                <a:latin typeface="TimesNewRoman,Italic"/>
              </a:rPr>
              <a:t>Schematic design of a transmission electron microscope. A) Ray path for bright</a:t>
            </a:r>
          </a:p>
          <a:p>
            <a:r>
              <a:rPr lang="en-US" sz="1200" b="0" i="1" u="none" strike="noStrike" baseline="0" dirty="0" smtClean="0">
                <a:latin typeface="TimesNewRoman,Italic"/>
              </a:rPr>
              <a:t>field imaging (three-stage magnification); b) Ray path for selected area diffraction (SAD).</a:t>
            </a:r>
          </a:p>
          <a:p>
            <a:r>
              <a:rPr lang="en-US" sz="1200" b="0" i="1" u="none" strike="noStrike" baseline="0" dirty="0" smtClean="0">
                <a:latin typeface="TimesNewRoman,Italic"/>
              </a:rPr>
              <a:t>The excitation of the intermediate lens is weaker in b) than in a): thus, the primary</a:t>
            </a:r>
          </a:p>
          <a:p>
            <a:r>
              <a:rPr lang="en-US" sz="1200" b="0" i="1" u="none" strike="noStrike" baseline="0" dirty="0" smtClean="0">
                <a:latin typeface="TimesNewRoman,Italic"/>
              </a:rPr>
              <a:t>diffraction pattern is imaged by the intermediate lens instead of the first-stead image</a:t>
            </a:r>
            <a:endParaRPr lang="ru-RU" dirty="0"/>
          </a:p>
        </p:txBody>
      </p:sp>
    </p:spTree>
    <p:extLst>
      <p:ext uri="{BB962C8B-B14F-4D97-AF65-F5344CB8AC3E}">
        <p14:creationId xmlns:p14="http://schemas.microsoft.com/office/powerpoint/2010/main" val="371382287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1199</Words>
  <Application>Microsoft Office PowerPoint</Application>
  <PresentationFormat>Широкоэкранный</PresentationFormat>
  <Paragraphs>71</Paragraphs>
  <Slides>7</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7</vt:i4>
      </vt:variant>
    </vt:vector>
  </HeadingPairs>
  <TitlesOfParts>
    <vt:vector size="17" baseType="lpstr">
      <vt:lpstr>Arial</vt:lpstr>
      <vt:lpstr>Calibri</vt:lpstr>
      <vt:lpstr>Calibri Light</vt:lpstr>
      <vt:lpstr>Cambria Math</vt:lpstr>
      <vt:lpstr>Symbol</vt:lpstr>
      <vt:lpstr>TimesNewRoman</vt:lpstr>
      <vt:lpstr>TimesNewRoman,Bold</vt:lpstr>
      <vt:lpstr>TimesNewRoman,Italic</vt:lpstr>
      <vt:lpstr>TT48Do00</vt:lpstr>
      <vt:lpstr>Тема Office</vt:lpstr>
      <vt:lpstr>Practice 10 - Analysis of thermograms using the Proteus program, radiographs, diffractograms and the results of electron microscopic analysis of JEOL firing products  2 академических часа</vt:lpstr>
      <vt:lpstr>X-Ray Diffraction </vt:lpstr>
      <vt:lpstr>X-Ray Diffraction </vt:lpstr>
      <vt:lpstr>X-Ray Diffraction </vt:lpstr>
      <vt:lpstr>X-Ray Diffraction </vt:lpstr>
      <vt:lpstr>Transmission Electron Microscopy </vt:lpstr>
      <vt:lpstr>Презентация PowerPoint</vt:lpstr>
    </vt:vector>
  </TitlesOfParts>
  <Company>KazNTU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lesson 13_14_</dc:title>
  <dc:creator>Учетная запись Майкрософт</dc:creator>
  <cp:lastModifiedBy>Tatyana Chepushtanova</cp:lastModifiedBy>
  <cp:revision>3</cp:revision>
  <dcterms:created xsi:type="dcterms:W3CDTF">2021-09-27T08:20:05Z</dcterms:created>
  <dcterms:modified xsi:type="dcterms:W3CDTF">2021-09-28T08:30:40Z</dcterms:modified>
</cp:coreProperties>
</file>