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81" r:id="rId9"/>
    <p:sldId id="282" r:id="rId10"/>
    <p:sldId id="287" r:id="rId11"/>
    <p:sldId id="283" r:id="rId12"/>
    <p:sldId id="284" r:id="rId13"/>
    <p:sldId id="285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27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A181447-939B-4C42-9425-116247A22417}">
          <p14:sldIdLst>
            <p14:sldId id="256"/>
            <p14:sldId id="257"/>
            <p14:sldId id="258"/>
            <p14:sldId id="259"/>
            <p14:sldId id="260"/>
            <p14:sldId id="279"/>
            <p14:sldId id="280"/>
            <p14:sldId id="281"/>
            <p14:sldId id="282"/>
            <p14:sldId id="287"/>
            <p14:sldId id="283"/>
            <p14:sldId id="284"/>
            <p14:sldId id="285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30425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Лекция № 2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  <a:effectLst/>
              </a:rPr>
              <a:t>Истоки национального движения казахского народа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7C66042-2DB3-491F-8A08-9E56FCF0FC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75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881674"/>
              </p:ext>
            </p:extLst>
          </p:nvPr>
        </p:nvGraphicFramePr>
        <p:xfrm>
          <a:off x="827584" y="836712"/>
          <a:ext cx="7776864" cy="438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97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событие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Times New Roman"/>
                        </a:rPr>
                        <a:t>21</a:t>
                      </a:r>
                      <a:r>
                        <a:rPr lang="ru-RU" sz="1800" b="0" baseline="0" dirty="0">
                          <a:effectLst/>
                          <a:latin typeface="+mn-lt"/>
                          <a:ea typeface="Times New Roman"/>
                        </a:rPr>
                        <a:t> ноября 1905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выразили протест против антинародных действий царских властей солдаты гарнизона города </a:t>
                      </a:r>
                      <a:r>
                        <a:rPr kumimoji="0"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Жаркента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Times New Roman"/>
                        </a:rPr>
                        <a:t>16-28 ноября</a:t>
                      </a:r>
                      <a:r>
                        <a:rPr lang="ru-RU" sz="1800" b="0" baseline="0" dirty="0">
                          <a:effectLst/>
                          <a:latin typeface="+mn-lt"/>
                          <a:ea typeface="Times New Roman"/>
                        </a:rPr>
                        <a:t> 1905 года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прошла забастовка почтово-телеграфных служащих в городе Семипалатинске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Times New Roman"/>
                        </a:rPr>
                        <a:t>май 1905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стачки в Верном, Кустанае, </a:t>
                      </a:r>
                      <a:r>
                        <a:rPr kumimoji="0"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Перовске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Times New Roman"/>
                        </a:rPr>
                        <a:t>декабрь 1905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Times New Roman"/>
                        </a:rPr>
                        <a:t>Забастовка</a:t>
                      </a:r>
                      <a:r>
                        <a:rPr lang="ru-RU" sz="1800" b="0" baseline="0" dirty="0">
                          <a:effectLst/>
                          <a:latin typeface="+mn-lt"/>
                          <a:ea typeface="Times New Roman"/>
                        </a:rPr>
                        <a:t> на Успенском медном руднике</a:t>
                      </a:r>
                      <a:endParaRPr lang="ru-RU" sz="18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9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Times New Roman"/>
                        </a:rPr>
                        <a:t>июль 1906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Times New Roman"/>
                        </a:rPr>
                        <a:t>Массовая стачка в Семипалатинске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94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Политическая пресса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газеты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Фрагмент газеты «Казах»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1911  - в типографии «Энергия» в Троицке появился ежемесячный журнал «</a:t>
            </a:r>
            <a:r>
              <a:rPr lang="ru-RU" dirty="0" err="1"/>
              <a:t>Айкап</a:t>
            </a:r>
            <a:r>
              <a:rPr lang="ru-RU" dirty="0"/>
              <a:t>», издаваемый </a:t>
            </a:r>
            <a:r>
              <a:rPr lang="ru-RU" dirty="0" err="1"/>
              <a:t>Мухаметжаном</a:t>
            </a:r>
            <a:r>
              <a:rPr lang="ru-RU" dirty="0"/>
              <a:t> </a:t>
            </a:r>
            <a:r>
              <a:rPr lang="ru-RU" dirty="0" err="1"/>
              <a:t>Сералиным</a:t>
            </a:r>
            <a:r>
              <a:rPr lang="ru-RU" dirty="0"/>
              <a:t>.   </a:t>
            </a:r>
          </a:p>
          <a:p>
            <a:r>
              <a:rPr lang="ru-RU" dirty="0"/>
              <a:t>В марте 1911 года  в начале в Ханской ставке, затем в Уральске начала издаваться газета «Казахстан» революционного и панисламистского направления, русская цензура запретила ее выпуск после 4 номера. Вновь «Казахстан» появился только в 1913 году.</a:t>
            </a:r>
          </a:p>
          <a:p>
            <a:r>
              <a:rPr lang="ru-RU" dirty="0"/>
              <a:t>В 1909 году  в  Уфе был опубликован сборник стихов М. </a:t>
            </a:r>
            <a:r>
              <a:rPr lang="ru-RU" dirty="0" err="1"/>
              <a:t>Дулатова</a:t>
            </a:r>
            <a:r>
              <a:rPr lang="ru-RU" dirty="0"/>
              <a:t> «</a:t>
            </a:r>
            <a:r>
              <a:rPr lang="ru-RU" dirty="0" err="1"/>
              <a:t>Оян</a:t>
            </a:r>
            <a:r>
              <a:rPr lang="ru-RU" dirty="0"/>
              <a:t> казах». </a:t>
            </a:r>
          </a:p>
          <a:p>
            <a:r>
              <a:rPr lang="ru-RU" dirty="0"/>
              <a:t>С 1913 года в Оренбурге </a:t>
            </a:r>
            <a:r>
              <a:rPr lang="ru-RU" dirty="0" err="1"/>
              <a:t>Ахмет</a:t>
            </a:r>
            <a:r>
              <a:rPr lang="ru-RU" dirty="0"/>
              <a:t> </a:t>
            </a:r>
            <a:r>
              <a:rPr lang="ru-RU" dirty="0" err="1"/>
              <a:t>Байтурсынов</a:t>
            </a:r>
            <a:r>
              <a:rPr lang="ru-RU" dirty="0"/>
              <a:t> начал издавать газету «Казах»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298-15045f39af16b3000553556d533276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816424" cy="291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1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457200" algn="just">
              <a:buNone/>
            </a:pPr>
            <a:r>
              <a:rPr lang="ru-RU" dirty="0"/>
              <a:t>Ухудшение условий жизни, связанных с выселением на неплодородные, пустынные и полупустынные земли, привело к уменьшению естественного прироста казахского населения и увеличению в крае доли некоренного населения.</a:t>
            </a:r>
          </a:p>
          <a:p>
            <a:pPr marL="109728" indent="457200" algn="just">
              <a:buNone/>
            </a:pPr>
            <a:r>
              <a:rPr lang="ru-RU" dirty="0"/>
              <a:t>В некоторых уездах, где изъятие казахских земель под переселенческие участки достигло наибольшего размаха, казахское население оказалось даже в меньшинстве. Так, если в 1897 году  в Омском уезде казахи составляли 38 % населения, то с 1915 года этот показатель снизился до 15 %;  Петропавловском - 44,5 % и 32 % соответственно, </a:t>
            </a:r>
            <a:r>
              <a:rPr lang="ru-RU" dirty="0" err="1"/>
              <a:t>Кокшетауском</a:t>
            </a:r>
            <a:r>
              <a:rPr lang="ru-RU" dirty="0"/>
              <a:t> - 51 и 26 %, </a:t>
            </a:r>
            <a:r>
              <a:rPr lang="ru-RU" dirty="0" err="1"/>
              <a:t>Костанайском</a:t>
            </a:r>
            <a:r>
              <a:rPr lang="ru-RU" dirty="0"/>
              <a:t> - 77 и 41 %, Уральском - 51 и 24 %.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Этнические процессы в Казахстане в начале ХХ века</a:t>
            </a:r>
          </a:p>
        </p:txBody>
      </p:sp>
    </p:spTree>
    <p:extLst>
      <p:ext uri="{BB962C8B-B14F-4D97-AF65-F5344CB8AC3E}">
        <p14:creationId xmlns:p14="http://schemas.microsoft.com/office/powerpoint/2010/main" val="1827638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457200" algn="just">
              <a:buNone/>
            </a:pPr>
            <a:r>
              <a:rPr lang="ru-RU" dirty="0"/>
              <a:t>В целом казахское население продолжало численно преобладать. Так, в 1911 году  в Казахстане при общей численности населения 5 млн. 408 тысяч человек, казахи составляли 67,2%, в то же время процентный состав русских и украинцев равнялся 28,5 %. </a:t>
            </a:r>
          </a:p>
          <a:p>
            <a:pPr marL="109728" indent="457200" algn="just">
              <a:buNone/>
            </a:pPr>
            <a:r>
              <a:rPr lang="ru-RU" dirty="0"/>
              <a:t>Большие группы казахов жили в Средней Азии (235 тысяч человек), Поволжье (269 тысяч), Приуральской Сибири (80 тысяч). За границами империи, в основном в Китае и Монголии, проживало более 100 тыс. казахов.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Численность населения Казахстана в начале ХХ века</a:t>
            </a:r>
          </a:p>
        </p:txBody>
      </p:sp>
    </p:spTree>
    <p:extLst>
      <p:ext uri="{BB962C8B-B14F-4D97-AF65-F5344CB8AC3E}">
        <p14:creationId xmlns:p14="http://schemas.microsoft.com/office/powerpoint/2010/main" val="270708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6840.2e201c43b66e8c67c58ce4f0b235ff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2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521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6849.4920e2ba81f92ceff6187a0a876be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43286" cy="509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82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353155628_ol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8" y="476672"/>
            <a:ext cx="8125026" cy="57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67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Чах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34966" cy="570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12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Развитие капитализма в сельском хозяйстве Казахстана пагубно повлияло на кочевое скотоводство казахов. </a:t>
            </a:r>
          </a:p>
          <a:p>
            <a:r>
              <a:rPr lang="ru-RU" dirty="0"/>
              <a:t>В 1901 году  царским правительством был издан Закон об отводе казенных земель частным лицам. Под казенными землями подразумевались и земли казахов, объявленные государственной собственностью еще во время реформы 1867-1868 годов. </a:t>
            </a:r>
          </a:p>
          <a:p>
            <a:r>
              <a:rPr lang="ru-RU" dirty="0"/>
              <a:t>В 1904 году  было образовано Переселенческое управление, ведавшее всеми делами по переселению крестьян из центра России на окраины.</a:t>
            </a:r>
          </a:p>
          <a:p>
            <a:r>
              <a:rPr lang="ru-RU" dirty="0"/>
              <a:t>6 июня 1904 года  царское правительство издало Закон «О добровольном переселении сельских обывателей и мещан-землевладельцев». Переселенческое управление проводило изъятие земель у казахов, пополняя, таким образом, Переселенческий фонд. Однако основная волна переселенцев хлынула на казахские земли в годы русской революции.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</a:rPr>
              <a:t>2. Казахстан в годы первой мировой войны 1914-1918 гг., национально-освободительное восстание 1916 года</a:t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457200" algn="just">
              <a:buNone/>
            </a:pPr>
            <a:r>
              <a:rPr lang="ru-RU" dirty="0"/>
              <a:t>Одной из основных задач первой русской революции было разрешение аграрного вопроса в стране. После поражения революции царизм стремился разрешить этот вопрос путем реформ, то есть, сохраняя власть и землю в руках помещиков, устранить причины кризиса в аграрных отношениях.</a:t>
            </a:r>
          </a:p>
          <a:p>
            <a:pPr indent="457200" algn="just">
              <a:buNone/>
            </a:pPr>
            <a:r>
              <a:rPr lang="ru-RU" dirty="0"/>
              <a:t>Автором реформ по аграрному вопросу был министр сельского хозяйства царского правительства </a:t>
            </a:r>
            <a:r>
              <a:rPr lang="ru-RU" b="1" i="1" dirty="0"/>
              <a:t>П. Столыпин</a:t>
            </a:r>
            <a:r>
              <a:rPr lang="ru-RU" dirty="0"/>
              <a:t>. Реформы были направлены на разрушение сельской общины и формирование социального слоя собственников в деревне. </a:t>
            </a:r>
          </a:p>
          <a:p>
            <a:pPr indent="457200" algn="just">
              <a:buNone/>
            </a:pPr>
            <a:r>
              <a:rPr lang="ru-RU" dirty="0"/>
              <a:t>Однако при сохранении помещичьего землевладения вставал вопрос о новых землях для крестьян. В связи с этим начался новый этап переселения русских и украинских крестьян на земли Казахстана.</a:t>
            </a:r>
          </a:p>
          <a:p>
            <a:pPr indent="457200" algn="just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solidFill>
                  <a:schemeClr val="tx1"/>
                </a:solidFill>
              </a:rPr>
              <a:t>Реформа П.А. Столыпина</a:t>
            </a:r>
          </a:p>
        </p:txBody>
      </p:sp>
    </p:spTree>
    <p:extLst>
      <p:ext uri="{BB962C8B-B14F-4D97-AF65-F5344CB8AC3E}">
        <p14:creationId xmlns:p14="http://schemas.microsoft.com/office/powerpoint/2010/main" val="298470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586403"/>
          </a:xfrm>
        </p:spPr>
        <p:txBody>
          <a:bodyPr/>
          <a:lstStyle/>
          <a:p>
            <a:pPr marL="109728" indent="0">
              <a:buNone/>
            </a:pPr>
            <a:r>
              <a:rPr lang="ru-RU" dirty="0"/>
              <a:t>1. Казахстан в годы первой русской революции 1905-1907 гг.</a:t>
            </a:r>
          </a:p>
          <a:p>
            <a:pPr marL="109728" indent="0">
              <a:buNone/>
            </a:pPr>
            <a:r>
              <a:rPr lang="ru-RU" dirty="0"/>
              <a:t>2. Казахстан в годы первой мировой войны 1914-1918 гг., национально-освободительное восстание 1916 года</a:t>
            </a:r>
          </a:p>
          <a:p>
            <a:pPr marL="109728" indent="0">
              <a:buNone/>
            </a:pPr>
            <a:r>
              <a:rPr lang="ru-RU" dirty="0"/>
              <a:t>3. Февральская революция 1917 года в России. Движение </a:t>
            </a:r>
            <a:r>
              <a:rPr lang="ru-RU" dirty="0" err="1"/>
              <a:t>Алаш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Вопросы лекции</a:t>
            </a:r>
          </a:p>
        </p:txBody>
      </p:sp>
    </p:spTree>
    <p:extLst>
      <p:ext uri="{BB962C8B-B14F-4D97-AF65-F5344CB8AC3E}">
        <p14:creationId xmlns:p14="http://schemas.microsoft.com/office/powerpoint/2010/main" val="3187122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457200" algn="just">
              <a:buNone/>
            </a:pPr>
            <a:r>
              <a:rPr lang="ru-RU" dirty="0"/>
              <a:t>Массовое переселение крестьян из Центральных губерний России на территорию Казахстана привело к тому, что огромные плодородные участки были переданы на пользование крестьянам, а казахи вытеснены на пустынные и полупустынные регионы Центрального и Южного Казахстана. Некоторая часть населения, оставив этническую родину, вынуждена была откочевать в пределы соседних стран.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Переселение русских крестьян</a:t>
            </a:r>
          </a:p>
        </p:txBody>
      </p:sp>
    </p:spTree>
    <p:extLst>
      <p:ext uri="{BB962C8B-B14F-4D97-AF65-F5344CB8AC3E}">
        <p14:creationId xmlns:p14="http://schemas.microsoft.com/office/powerpoint/2010/main" val="2905520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755576" y="1481138"/>
            <a:ext cx="7474024" cy="4525962"/>
          </a:xfrm>
        </p:spPr>
        <p:txBody>
          <a:bodyPr>
            <a:normAutofit fontScale="85000" lnSpcReduction="20000"/>
          </a:bodyPr>
          <a:lstStyle/>
          <a:p>
            <a:pPr marL="109728" indent="457200" algn="just">
              <a:buNone/>
            </a:pPr>
            <a:r>
              <a:rPr lang="ru-RU" dirty="0"/>
              <a:t>В результате переселенческой политики царское правительство создало себе в Казахстане опору в лице кулаков-колонизаторов. Осенью 1910 года  было принято решение об отводе кулацким хозяйствам в Сибири и Казахстане переселенческих участков под единоличное владение. В марте 1911 года  министерство земледелия издало особые инструкции, по которым переселенческие управления могли создать участки, удобные для единоличного владения. Только в 1911 году  в Тургайской, </a:t>
            </a:r>
            <a:r>
              <a:rPr lang="ru-RU" dirty="0" err="1"/>
              <a:t>Акмолинской</a:t>
            </a:r>
            <a:r>
              <a:rPr lang="ru-RU" dirty="0"/>
              <a:t> и Семипалатинской областях был образован 431 участок для единоличного пользования и 919 хуторских участков.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35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Категории крестьян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i="1" dirty="0"/>
              <a:t>Батрак</a:t>
            </a:r>
            <a:r>
              <a:rPr lang="ru-RU" sz="2800" dirty="0"/>
              <a:t> – 1 десятина земли;</a:t>
            </a:r>
          </a:p>
          <a:p>
            <a:r>
              <a:rPr lang="ru-RU" sz="2800" b="1" i="1" dirty="0"/>
              <a:t>Беднейший</a:t>
            </a:r>
            <a:r>
              <a:rPr lang="ru-RU" sz="2800" dirty="0"/>
              <a:t> – до 4 десятин земли;</a:t>
            </a:r>
          </a:p>
          <a:p>
            <a:r>
              <a:rPr lang="ru-RU" sz="2800" b="1" i="1" dirty="0"/>
              <a:t>Бедный</a:t>
            </a:r>
            <a:r>
              <a:rPr lang="ru-RU" sz="2800" dirty="0"/>
              <a:t> – 5-8 десятин земли;</a:t>
            </a:r>
          </a:p>
          <a:p>
            <a:r>
              <a:rPr lang="ru-RU" sz="2800" b="1" i="1" dirty="0"/>
              <a:t>Малообеспеченный середняк </a:t>
            </a:r>
            <a:r>
              <a:rPr lang="ru-RU" sz="2800" dirty="0"/>
              <a:t>– до 10 десятин земли;</a:t>
            </a:r>
          </a:p>
          <a:p>
            <a:r>
              <a:rPr lang="ru-RU" sz="2800" b="1" i="1" dirty="0"/>
              <a:t>Зажиточный середняк </a:t>
            </a:r>
            <a:r>
              <a:rPr lang="ru-RU" sz="2800" dirty="0"/>
              <a:t>– до 15 десятин земли;</a:t>
            </a:r>
          </a:p>
          <a:p>
            <a:r>
              <a:rPr lang="ru-RU" sz="2800" b="1" i="1" dirty="0"/>
              <a:t>Богатый (кулак) </a:t>
            </a:r>
            <a:r>
              <a:rPr lang="ru-RU" sz="2800" dirty="0"/>
              <a:t>– свыше 15 десятин земли. </a:t>
            </a:r>
          </a:p>
          <a:p>
            <a:endParaRPr lang="ru-RU" sz="2800" dirty="0"/>
          </a:p>
          <a:p>
            <a:pPr marL="114300" indent="0">
              <a:buNone/>
            </a:pPr>
            <a:r>
              <a:rPr lang="ru-RU" sz="2800" b="1" i="1" dirty="0"/>
              <a:t>Десятина</a:t>
            </a:r>
            <a:r>
              <a:rPr lang="ru-RU" sz="2800" dirty="0"/>
              <a:t> – старая русская единица площади, равнялась 1,09 гектара (</a:t>
            </a:r>
            <a:r>
              <a:rPr lang="ru-RU" sz="2800" b="1" i="1" dirty="0"/>
              <a:t>гектар</a:t>
            </a:r>
            <a:r>
              <a:rPr lang="ru-RU" sz="2800" dirty="0"/>
              <a:t> – квадрат, одна сторона которого равна 100 метров)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306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457200" algn="just">
              <a:buNone/>
            </a:pPr>
            <a:r>
              <a:rPr lang="ru-RU" dirty="0"/>
              <a:t>Более медленными темпами осуществлялось промышленное освоение Казахстана. Развитие в Казахстане промышленности, особенно мелких промышленных предприятий и сети железных дорог ускорило рост городов. </a:t>
            </a:r>
          </a:p>
          <a:p>
            <a:pPr indent="457200" algn="just">
              <a:buNone/>
            </a:pPr>
            <a:r>
              <a:rPr lang="ru-RU" dirty="0"/>
              <a:t>Быстро росло население областных и уездных городов, которые становились не только административными и торговыми, но и промышленными и культурными центрами. Росли города, основанные как опорные пункты при колонизации Казахстана.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Промышленное освоение Казахстана</a:t>
            </a:r>
          </a:p>
        </p:txBody>
      </p:sp>
    </p:spTree>
    <p:extLst>
      <p:ext uri="{BB962C8B-B14F-4D97-AF65-F5344CB8AC3E}">
        <p14:creationId xmlns:p14="http://schemas.microsoft.com/office/powerpoint/2010/main" val="2139989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59632" y="274638"/>
            <a:ext cx="6969968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Верный</a:t>
            </a:r>
          </a:p>
        </p:txBody>
      </p:sp>
      <p:pic>
        <p:nvPicPr>
          <p:cNvPr id="6146" name="Picture 2" descr="C:\Users\user\Desktop\1380926176_tour_of_almaty_2013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66850"/>
            <a:ext cx="7128792" cy="458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809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Первая мировая война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28 июля 1914 – 11 ноября 1918 </a:t>
            </a:r>
          </a:p>
          <a:p>
            <a:r>
              <a:rPr lang="ru-RU" dirty="0"/>
              <a:t>Участники:</a:t>
            </a:r>
          </a:p>
          <a:p>
            <a:pPr marL="109728" indent="0">
              <a:buNone/>
            </a:pPr>
            <a:r>
              <a:rPr lang="ru-RU" u="sng" dirty="0"/>
              <a:t>Четверной союз: </a:t>
            </a:r>
            <a:r>
              <a:rPr lang="ru-RU" dirty="0"/>
              <a:t>Германия, Австро-Венгрия, Османская империя, Болгария</a:t>
            </a:r>
          </a:p>
          <a:p>
            <a:pPr marL="109728" indent="0">
              <a:buNone/>
            </a:pPr>
            <a:r>
              <a:rPr lang="ru-RU" u="sng" dirty="0"/>
              <a:t>Антанта:</a:t>
            </a:r>
            <a:r>
              <a:rPr lang="ru-RU" dirty="0"/>
              <a:t> Россия, Франция, Великобритания</a:t>
            </a:r>
          </a:p>
          <a:p>
            <a:pPr marL="109728" indent="0"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 результате войны прекратили своё существование четыре империи: Российская,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Австро-Венгерская,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Османская и Германская.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Страны-участницы потеряли убитыми более 10 млн солдат и около 12 млн мирных жителей, около 55 млн человек были ранены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363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457200" algn="just">
              <a:buNone/>
            </a:pPr>
            <a:r>
              <a:rPr lang="ru-RU" dirty="0"/>
              <a:t>19 июля (1 августа) 1914 года Россия вступила в первую Мировую войну, обладая низким военно-промышленным потенциалом. </a:t>
            </a:r>
          </a:p>
          <a:p>
            <a:pPr marL="109728" indent="457200" algn="just">
              <a:buNone/>
            </a:pPr>
            <a:r>
              <a:rPr lang="ru-RU" dirty="0"/>
              <a:t>Вследствие войны Российскую империю охватил хозяйственный кризис, разруха, голод, эпидемии. Начало войны показало отсталость царской России в экономическом и техническом отношении.</a:t>
            </a:r>
          </a:p>
          <a:p>
            <a:pPr marL="109728" indent="457200" algn="just">
              <a:buNone/>
            </a:pPr>
            <a:r>
              <a:rPr lang="ru-RU" dirty="0"/>
              <a:t>Отдельные победы русской армии не могли исправить общего положения на фронте, и Россия за 1915-1916 годы  потеряла значительную часть своих западных владений. Неудачи на фронтах требовали новых ресурсов, человеческих и материальных. Нехватка рабочей силы породила кризис во многих отраслях хозяйства.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Россия в первой мировой войне</a:t>
            </a:r>
          </a:p>
        </p:txBody>
      </p:sp>
    </p:spTree>
    <p:extLst>
      <p:ext uri="{BB962C8B-B14F-4D97-AF65-F5344CB8AC3E}">
        <p14:creationId xmlns:p14="http://schemas.microsoft.com/office/powerpoint/2010/main" val="1864228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457200" algn="just">
              <a:buNone/>
            </a:pPr>
            <a:r>
              <a:rPr lang="ru-RU" dirty="0"/>
              <a:t>Для обеспечения фронта начали проводиться экономические мероприятия: реквизиция скота и фуража, повышение налогов. Был введен специальный военный налог. Кроме прямых и косвенных налогов, собирались различные «пожертвования», в счет которых у казахов собирался скот и юрты.  Сокращалась площадь обрабатываемых земель как казахских, так и переселенческих, в результате чего резко выросли цены на хлеб.</a:t>
            </a:r>
          </a:p>
          <a:p>
            <a:pPr marL="0" indent="457200" algn="just">
              <a:buNone/>
            </a:pPr>
            <a:r>
              <a:rPr lang="ru-RU" dirty="0"/>
              <a:t>Первая мировая война привела к упадку экономики Казахстана. В результате мобилизации мужского населения пострадало скотоводство, резко уменьшилось поголовье скота. С начала войны промышленность Казахстана работала только на военные нужды.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Казахстан в условиях первой мировой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3675121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457200" algn="just">
              <a:buNone/>
            </a:pPr>
            <a:r>
              <a:rPr lang="ru-RU" b="1" u="sng" dirty="0"/>
              <a:t>25 июня 1916г. </a:t>
            </a:r>
            <a:r>
              <a:rPr lang="ru-RU" dirty="0"/>
              <a:t>вышел указ царя о мобилизации инородцев Средней Азии и Казахстана и ряда других областей для работ по устройству оборонительных сооружений и военных сообщений в районе действующей армии. Набору подлежало трудоспособное мужское  население в возрасте от 19 до 43 лет. </a:t>
            </a:r>
          </a:p>
          <a:p>
            <a:pPr marL="109728" indent="457200" algn="just">
              <a:buNone/>
            </a:pPr>
            <a:r>
              <a:rPr lang="ru-RU" dirty="0"/>
              <a:t>Этот указ стал поводом к началу национально-освободительного восстания 1916 года в Казахстане и Средней Азии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Мобилизация казахов на фронт</a:t>
            </a:r>
          </a:p>
        </p:txBody>
      </p:sp>
    </p:spTree>
    <p:extLst>
      <p:ext uri="{BB962C8B-B14F-4D97-AF65-F5344CB8AC3E}">
        <p14:creationId xmlns:p14="http://schemas.microsoft.com/office/powerpoint/2010/main" val="515441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457200" algn="just">
              <a:buNone/>
            </a:pPr>
            <a:r>
              <a:rPr lang="ru-RU" b="1" dirty="0"/>
              <a:t>В начале 1917 года </a:t>
            </a:r>
            <a:r>
              <a:rPr lang="ru-RU" dirty="0"/>
              <a:t>Россия вплотную подошла к новой революции. В стране сложилась революционная ситуация.</a:t>
            </a:r>
          </a:p>
          <a:p>
            <a:pPr marL="109728" indent="457200" algn="just">
              <a:buNone/>
            </a:pPr>
            <a:r>
              <a:rPr lang="ru-RU" b="1" dirty="0"/>
              <a:t>14 февраля </a:t>
            </a:r>
            <a:r>
              <a:rPr lang="ru-RU" dirty="0"/>
              <a:t>по призыву большевиков в Питере забастовали 60 предприятий; 25 февраля стачка стала всеобщей. </a:t>
            </a:r>
          </a:p>
          <a:p>
            <a:pPr marL="109728" indent="457200" algn="just">
              <a:buNone/>
            </a:pPr>
            <a:r>
              <a:rPr lang="ru-RU" b="1" dirty="0"/>
              <a:t>27 февраля 1917 года </a:t>
            </a:r>
            <a:r>
              <a:rPr lang="ru-RU" dirty="0"/>
              <a:t>царские чиновники арестованы, царь свергнут, в России победила буржуазно-демократическая революция.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3. Февральская революция 1917 года в России. Движение </a:t>
            </a:r>
            <a:r>
              <a:rPr lang="ru-RU" dirty="0" err="1">
                <a:solidFill>
                  <a:schemeClr val="tx1"/>
                </a:solidFill>
              </a:rPr>
              <a:t>Алаш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06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 fontScale="85000" lnSpcReduction="20000"/>
          </a:bodyPr>
          <a:lstStyle/>
          <a:p>
            <a:pPr marL="109728" indent="457200" algn="just">
              <a:buNone/>
            </a:pPr>
            <a:r>
              <a:rPr lang="ru-RU" dirty="0"/>
              <a:t>В начале XX века начинается  новый подъем национально-освободительного движения, идущего по двум направлениям:</a:t>
            </a:r>
          </a:p>
          <a:p>
            <a:pPr marL="109728" indent="457200" algn="just">
              <a:buNone/>
            </a:pPr>
            <a:r>
              <a:rPr lang="ru-RU" dirty="0"/>
              <a:t>1) традиционалистское </a:t>
            </a:r>
          </a:p>
          <a:p>
            <a:pPr marL="109728" indent="457200" algn="just">
              <a:buNone/>
            </a:pPr>
            <a:r>
              <a:rPr lang="ru-RU" dirty="0"/>
              <a:t>2) панисламистское направление, связанное с мусульманским движением Средней Азии</a:t>
            </a:r>
          </a:p>
          <a:p>
            <a:pPr marL="109728" indent="457200">
              <a:buNone/>
            </a:pPr>
            <a:r>
              <a:rPr lang="vi-VN" b="1" dirty="0"/>
              <a:t>Панислами́зм</a:t>
            </a:r>
            <a:r>
              <a:rPr lang="vi-VN" dirty="0"/>
              <a:t> </a:t>
            </a:r>
            <a:r>
              <a:rPr lang="ru-RU" dirty="0"/>
              <a:t>-</a:t>
            </a:r>
            <a:r>
              <a:rPr lang="vi-VN" dirty="0"/>
              <a:t> религиозно</a:t>
            </a:r>
            <a:r>
              <a:rPr lang="ru-RU" dirty="0"/>
              <a:t>-</a:t>
            </a:r>
            <a:r>
              <a:rPr lang="vi-VN" dirty="0"/>
              <a:t>политическая </a:t>
            </a:r>
            <a:r>
              <a:rPr lang="ru-RU" dirty="0"/>
              <a:t>идеология</a:t>
            </a:r>
            <a:r>
              <a:rPr lang="vi-VN" dirty="0"/>
              <a:t>, в основе которой лежат представления:</a:t>
            </a:r>
          </a:p>
          <a:p>
            <a:pPr marL="109728" indent="457200">
              <a:buNone/>
            </a:pPr>
            <a:r>
              <a:rPr lang="ru-RU" dirty="0"/>
              <a:t>- </a:t>
            </a:r>
            <a:r>
              <a:rPr lang="vi-VN" dirty="0"/>
              <a:t>о духовном единстве мусульман всего мира вне зависимости от социальной, национальной или государственной принадлежности;</a:t>
            </a:r>
          </a:p>
          <a:p>
            <a:pPr marL="109728" indent="457200">
              <a:buNone/>
            </a:pPr>
            <a:r>
              <a:rPr lang="ru-RU" dirty="0"/>
              <a:t>- </a:t>
            </a:r>
            <a:r>
              <a:rPr lang="vi-VN" dirty="0"/>
              <a:t>о необходимости их политического объединения под властью высшего духовного главы.</a:t>
            </a:r>
          </a:p>
          <a:p>
            <a:pPr marL="109728" indent="457200"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</a:rPr>
              <a:t>1. Казахстан в годы первой русской революции 1905-1907 гг.</a:t>
            </a:r>
          </a:p>
        </p:txBody>
      </p:sp>
    </p:spTree>
    <p:extLst>
      <p:ext uri="{BB962C8B-B14F-4D97-AF65-F5344CB8AC3E}">
        <p14:creationId xmlns:p14="http://schemas.microsoft.com/office/powerpoint/2010/main" val="3348826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/>
              <a:t>1) Временное правительство (защищало интересы буржуазии)</a:t>
            </a:r>
          </a:p>
          <a:p>
            <a:pPr marL="109728" indent="0">
              <a:buNone/>
            </a:pPr>
            <a:r>
              <a:rPr lang="ru-RU" dirty="0"/>
              <a:t>2) Советы солдатских, рабочих, крестьянских депутатов </a:t>
            </a:r>
          </a:p>
          <a:p>
            <a:pPr marL="109728" indent="0">
              <a:buNone/>
            </a:pPr>
            <a:r>
              <a:rPr lang="ru-RU" dirty="0"/>
              <a:t>В Казахстане была своя специфика, и сложилось даже </a:t>
            </a:r>
            <a:r>
              <a:rPr lang="ru-RU" dirty="0" err="1"/>
              <a:t>троевластие</a:t>
            </a:r>
            <a:r>
              <a:rPr lang="ru-RU" dirty="0"/>
              <a:t>, третьей властью стали: </a:t>
            </a:r>
          </a:p>
          <a:p>
            <a:pPr marL="109728" indent="0">
              <a:buNone/>
            </a:pPr>
            <a:r>
              <a:rPr lang="ru-RU" dirty="0"/>
              <a:t>3) Казахские национальные комитеты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Двоевластие</a:t>
            </a:r>
          </a:p>
        </p:txBody>
      </p:sp>
    </p:spTree>
    <p:extLst>
      <p:ext uri="{BB962C8B-B14F-4D97-AF65-F5344CB8AC3E}">
        <p14:creationId xmlns:p14="http://schemas.microsoft.com/office/powerpoint/2010/main" val="594895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83568" y="764704"/>
            <a:ext cx="7690048" cy="4882356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/>
              <a:t>Революционные события в центре страны нашли широкую поддержку на национальных окраинах, в </a:t>
            </a:r>
            <a:r>
              <a:rPr lang="ru-RU" dirty="0" err="1"/>
              <a:t>т.ч</a:t>
            </a:r>
            <a:r>
              <a:rPr lang="ru-RU" dirty="0"/>
              <a:t>. и в Казахстане. По Казахстану прокатилась волна митингов, собраний, на которых народ радостно встретил весть о свержении царизма. Повсеместно на территории Казахстана создаются Советы депутатов и органы Временного правительства. В Казахстане установилось двоевластие.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751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Создание политических партий в Казахстане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dirty="0"/>
              <a:t>1) </a:t>
            </a:r>
            <a:r>
              <a:rPr lang="ru-RU" sz="3200" dirty="0" err="1"/>
              <a:t>Алаш</a:t>
            </a:r>
            <a:r>
              <a:rPr lang="ru-RU" sz="3200" dirty="0"/>
              <a:t> – А. </a:t>
            </a:r>
            <a:r>
              <a:rPr lang="ru-RU" sz="3200" dirty="0" err="1"/>
              <a:t>Букейханов</a:t>
            </a:r>
            <a:r>
              <a:rPr lang="ru-RU" sz="3200" dirty="0"/>
              <a:t>, А. </a:t>
            </a:r>
            <a:r>
              <a:rPr lang="ru-RU" sz="3200" dirty="0" err="1"/>
              <a:t>Байтурсынов</a:t>
            </a:r>
            <a:endParaRPr lang="ru-RU" sz="3200" dirty="0"/>
          </a:p>
          <a:p>
            <a:pPr marL="109728" indent="0">
              <a:buNone/>
            </a:pPr>
            <a:r>
              <a:rPr lang="ru-RU" sz="3200" dirty="0"/>
              <a:t>2) </a:t>
            </a:r>
            <a:r>
              <a:rPr lang="ru-RU" sz="3200" dirty="0" err="1"/>
              <a:t>Уш-жуз</a:t>
            </a:r>
            <a:r>
              <a:rPr lang="ru-RU" sz="3200" dirty="0"/>
              <a:t> – К. </a:t>
            </a:r>
            <a:r>
              <a:rPr lang="ru-RU" sz="3200" dirty="0" err="1"/>
              <a:t>Тогусов</a:t>
            </a:r>
            <a:endParaRPr lang="ru-RU" sz="3200" dirty="0"/>
          </a:p>
          <a:p>
            <a:pPr marL="109728" indent="0">
              <a:buNone/>
            </a:pPr>
            <a:r>
              <a:rPr lang="ru-RU" sz="3200" dirty="0"/>
              <a:t>3) Шура </a:t>
            </a:r>
            <a:r>
              <a:rPr lang="ru-RU" sz="3200" dirty="0" err="1"/>
              <a:t>ислами</a:t>
            </a:r>
            <a:r>
              <a:rPr lang="ru-RU" sz="3200" dirty="0"/>
              <a:t> – </a:t>
            </a:r>
            <a:r>
              <a:rPr lang="ru-RU" sz="3200" dirty="0" err="1"/>
              <a:t>Абдурашидханов</a:t>
            </a:r>
            <a:r>
              <a:rPr lang="ru-RU" sz="3200" dirty="0"/>
              <a:t>, М. Шокай</a:t>
            </a:r>
          </a:p>
        </p:txBody>
      </p:sp>
    </p:spTree>
    <p:extLst>
      <p:ext uri="{BB962C8B-B14F-4D97-AF65-F5344CB8AC3E}">
        <p14:creationId xmlns:p14="http://schemas.microsoft.com/office/powerpoint/2010/main" val="1729833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457200">
              <a:buNone/>
            </a:pPr>
            <a:r>
              <a:rPr lang="ru-RU" dirty="0"/>
              <a:t>История развития национального движения в Казахстане неразрывно связано со становлением движения  </a:t>
            </a:r>
            <a:r>
              <a:rPr lang="ru-RU" dirty="0" err="1"/>
              <a:t>Алаш</a:t>
            </a:r>
            <a:r>
              <a:rPr lang="ru-RU" dirty="0"/>
              <a:t>, которое зародилось в годы первой российской революции </a:t>
            </a:r>
          </a:p>
          <a:p>
            <a:pPr marL="109728" indent="457200">
              <a:buNone/>
            </a:pPr>
            <a:r>
              <a:rPr lang="ru-RU" dirty="0"/>
              <a:t>До середины 1917 года  оно поддерживало идейные и организационные связи с партией кадетов,  часть  его представителей вступила  в  эту  партию.  Движение сблизилось также с работавшими в крае,  главным образом в  учреждениях  Переселенческого управления, эсерами, что наложило глубокий отпечаток на позицию </a:t>
            </a:r>
            <a:r>
              <a:rPr lang="ru-RU" dirty="0" err="1"/>
              <a:t>Алаш</a:t>
            </a:r>
            <a:r>
              <a:rPr lang="ru-RU" dirty="0"/>
              <a:t> в земельном  вопросе. После февральской революции  под воздействием роста национально-освободительной борьбы в стране в </a:t>
            </a:r>
            <a:r>
              <a:rPr lang="ru-RU" dirty="0" err="1"/>
              <a:t>Алаш</a:t>
            </a:r>
            <a:r>
              <a:rPr lang="ru-RU" dirty="0"/>
              <a:t> произошел сдвиг влево.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История становления движения </a:t>
            </a:r>
            <a:r>
              <a:rPr lang="ru-RU" sz="3200" dirty="0" err="1">
                <a:solidFill>
                  <a:schemeClr val="tx1"/>
                </a:solidFill>
              </a:rPr>
              <a:t>Алаш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11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решениях съезда было выдвинуто  требование территориально-национальной автономии  в рамках Российской демократической федерации. </a:t>
            </a:r>
          </a:p>
          <a:p>
            <a:r>
              <a:rPr lang="ru-RU" dirty="0"/>
              <a:t>Произошел разрыв движения </a:t>
            </a:r>
            <a:r>
              <a:rPr lang="ru-RU" dirty="0" err="1"/>
              <a:t>Алаш</a:t>
            </a:r>
            <a:r>
              <a:rPr lang="ru-RU" dirty="0"/>
              <a:t> с кадетами, которые выступали за единую неделимую России и были за продолжение переселения в Казахстан русских и украинских крестьян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I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</a:rPr>
              <a:t>Всеказахский</a:t>
            </a:r>
            <a:r>
              <a:rPr lang="ru-RU" dirty="0">
                <a:solidFill>
                  <a:schemeClr val="tx1"/>
                </a:solidFill>
                <a:effectLst/>
              </a:rPr>
              <a:t> съезд 21 - 28 июля 1917 года в Оренбурге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61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Еще задолго до Октябрьской революции 1917 года лидеры казахского национально-демократического движения широко пропагандировали  свои программные взгляды на социально-экономическое и политическое   развитие Казахстана. </a:t>
            </a:r>
          </a:p>
          <a:p>
            <a:r>
              <a:rPr lang="ru-RU" dirty="0"/>
              <a:t>Программа партии </a:t>
            </a:r>
            <a:r>
              <a:rPr lang="ru-RU" dirty="0" err="1"/>
              <a:t>Алаш</a:t>
            </a:r>
            <a:r>
              <a:rPr lang="ru-RU" dirty="0"/>
              <a:t> состояла из 10 пунктов и включала в себя вопросы   государственного устройства,  местной свободы, основных прав граждан,  религии,  суда,  науки и просвещения, проблемы выработки земельного закона и т.д. </a:t>
            </a:r>
            <a:r>
              <a:rPr lang="ru-RU" dirty="0" err="1"/>
              <a:t>Алашовцы</a:t>
            </a:r>
            <a:r>
              <a:rPr lang="ru-RU" dirty="0"/>
              <a:t>, призывая  создать  Казахскую  автономию, тем самым   предполагали восстановить национальную  государственность, разрушенную  царизмом. 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Программа партии «</a:t>
            </a:r>
            <a:r>
              <a:rPr lang="ru-RU" dirty="0" err="1">
                <a:solidFill>
                  <a:schemeClr val="tx1"/>
                </a:solidFill>
              </a:rPr>
              <a:t>Алаш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77274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Были рассмотрены вопросы об образовании территориально-национальной автономии в рамках 6 областей Казахстана, </a:t>
            </a:r>
            <a:r>
              <a:rPr lang="ru-RU" dirty="0" err="1"/>
              <a:t>Букеевской</a:t>
            </a:r>
            <a:r>
              <a:rPr lang="ru-RU" dirty="0"/>
              <a:t> Орды, казахских уездов Самаркандской и Ферганской областей, смежных волостей Закаспийской области и Алтайской губернии.</a:t>
            </a:r>
          </a:p>
          <a:p>
            <a:r>
              <a:rPr lang="ru-RU" dirty="0"/>
              <a:t>Казах-Киргизскую область назвали </a:t>
            </a:r>
            <a:r>
              <a:rPr lang="ru-RU" dirty="0" err="1"/>
              <a:t>Алаш</a:t>
            </a:r>
            <a:r>
              <a:rPr lang="ru-RU" dirty="0"/>
              <a:t>.</a:t>
            </a:r>
          </a:p>
          <a:p>
            <a:r>
              <a:rPr lang="ru-RU" dirty="0"/>
              <a:t>Конституция должна была утверждаться  Всероссийским Учредительным собранием.</a:t>
            </a:r>
          </a:p>
          <a:p>
            <a:r>
              <a:rPr lang="ru-RU" dirty="0"/>
              <a:t>Предлагалось избрать Временный народный Совет «</a:t>
            </a:r>
            <a:r>
              <a:rPr lang="ru-RU" dirty="0" err="1"/>
              <a:t>Алаш</a:t>
            </a:r>
            <a:r>
              <a:rPr lang="ru-RU" dirty="0"/>
              <a:t>-Орда» из 25 человек, из них 10 мест отводилась представителям не коренной национальности.  </a:t>
            </a:r>
          </a:p>
          <a:p>
            <a:r>
              <a:rPr lang="ru-RU" dirty="0"/>
              <a:t>Правительство </a:t>
            </a:r>
            <a:r>
              <a:rPr lang="ru-RU" dirty="0" err="1"/>
              <a:t>Алаш</a:t>
            </a:r>
            <a:r>
              <a:rPr lang="ru-RU" dirty="0"/>
              <a:t> Орды во главе с </a:t>
            </a:r>
            <a:r>
              <a:rPr lang="ru-RU" dirty="0" err="1"/>
              <a:t>А.Букейхановым</a:t>
            </a:r>
            <a:r>
              <a:rPr lang="ru-RU" dirty="0"/>
              <a:t>  размещалось в Семипалатинске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II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</a:rPr>
              <a:t>Всеказахский</a:t>
            </a:r>
            <a:r>
              <a:rPr lang="ru-RU" dirty="0">
                <a:solidFill>
                  <a:schemeClr val="tx1"/>
                </a:solidFill>
                <a:effectLst/>
              </a:rPr>
              <a:t> съезд </a:t>
            </a:r>
            <a:r>
              <a:rPr lang="en-US" dirty="0">
                <a:solidFill>
                  <a:schemeClr val="tx1"/>
                </a:solidFill>
                <a:effectLst/>
              </a:rPr>
              <a:t>5-13 </a:t>
            </a:r>
            <a:r>
              <a:rPr lang="ru-RU" dirty="0">
                <a:solidFill>
                  <a:schemeClr val="tx1"/>
                </a:solidFill>
                <a:effectLst/>
              </a:rPr>
              <a:t>декабря 1917 года в Оренбурге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168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07704" y="1484784"/>
            <a:ext cx="6120680" cy="2880320"/>
          </a:xfrm>
        </p:spPr>
        <p:txBody>
          <a:bodyPr/>
          <a:lstStyle/>
          <a:p>
            <a:pPr algn="ctr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80010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</a:rPr>
              <a:t>Первая русская революция 1905-1907 гг.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Кровавое воскресенье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Расстрел рабочего шествия 9 января 1905 года. Фотография Карла Буллы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3466728" cy="3941763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/>
              <a:t>Первая русская революция - события, происходившие в период с января 1905 по июнь 1907 в Российской империи.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/>
              <a:t>Толчком к началу массовых выступлений под политическими лозунгами стало «Кровавое воскресенье» - расстрел императорскими войсками в Санкт-Петербурге мирной демонстрации рабочих во главе со священником Георгием Гапоном 9 (22) января 1905. 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800px-Rasstrel_rabochego_shestviy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47" y="1556792"/>
            <a:ext cx="4536504" cy="31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4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3312368" cy="3961339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dirty="0">
                <a:solidFill>
                  <a:schemeClr val="bg1"/>
                </a:solidFill>
              </a:rPr>
              <a:t>В этот период стачечное движение приняло особенно широкий размах, в армии и на флоте произошли волнения и восстания, что вылилось в массовые выступления против монархии.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1905-1907 гг.</a:t>
            </a:r>
          </a:p>
        </p:txBody>
      </p:sp>
      <p:pic>
        <p:nvPicPr>
          <p:cNvPr id="2050" name="Picture 2" descr="C:\Users\user\Desktop\8008305a61c830038e1d7617476603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58" y="1722956"/>
            <a:ext cx="4790306" cy="36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556792"/>
            <a:ext cx="34396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этот период стачечное движение приняло особенно широкий размах, в армии и на флоте произошли волнения и восстания, что вылилось в массовые выступления против монархии</a:t>
            </a:r>
          </a:p>
        </p:txBody>
      </p:sp>
    </p:spTree>
    <p:extLst>
      <p:ext uri="{BB962C8B-B14F-4D97-AF65-F5344CB8AC3E}">
        <p14:creationId xmlns:p14="http://schemas.microsoft.com/office/powerpoint/2010/main" val="29438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ru-RU" dirty="0">
                <a:solidFill>
                  <a:schemeClr val="bg1"/>
                </a:solidFill>
              </a:rPr>
              <a:t>1) предоставил гражданские свободы,</a:t>
            </a:r>
          </a:p>
          <a:p>
            <a:pPr marL="109728" indent="0">
              <a:buNone/>
            </a:pPr>
            <a:r>
              <a:rPr lang="ru-RU" dirty="0">
                <a:solidFill>
                  <a:schemeClr val="bg1"/>
                </a:solidFill>
              </a:rPr>
              <a:t>Свобода совести, слова, собраний, союзов</a:t>
            </a:r>
          </a:p>
          <a:p>
            <a:pPr marL="109728" indent="0">
              <a:buNone/>
            </a:pPr>
            <a:r>
              <a:rPr lang="ru-RU" dirty="0">
                <a:solidFill>
                  <a:schemeClr val="bg1"/>
                </a:solidFill>
              </a:rPr>
              <a:t>2) утвержден Парламент, состоящий из Государственного Совета и Государственной Думы. </a:t>
            </a:r>
          </a:p>
          <a:p>
            <a:pPr marL="109728" indent="0">
              <a:buNone/>
            </a:pPr>
            <a:r>
              <a:rPr lang="ru-RU" dirty="0">
                <a:solidFill>
                  <a:schemeClr val="bg1"/>
                </a:solidFill>
              </a:rPr>
              <a:t>Но власти на местах не соблюдали декларированные в Манифесте 17 октября 1905 года свободы; наиболее существенный для большинства населения страны аграрный вопрос не был решён.</a:t>
            </a:r>
          </a:p>
          <a:p>
            <a:pPr marL="109728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109728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Манифест 17 октября 1905 года</a:t>
            </a:r>
          </a:p>
        </p:txBody>
      </p:sp>
      <p:pic>
        <p:nvPicPr>
          <p:cNvPr id="1026" name="Picture 2" descr="C:\Users\user\Desktop\800px-October_Manifest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14" y="1196752"/>
            <a:ext cx="390883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7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dirty="0"/>
              <a:t>25 июля 1905 года  на </a:t>
            </a:r>
            <a:r>
              <a:rPr lang="ru-RU" dirty="0" err="1"/>
              <a:t>Кояндинской</a:t>
            </a:r>
            <a:r>
              <a:rPr lang="ru-RU" dirty="0"/>
              <a:t> ярмарке близ города  </a:t>
            </a:r>
            <a:r>
              <a:rPr lang="ru-RU" dirty="0" err="1"/>
              <a:t>Каркаралы</a:t>
            </a:r>
            <a:r>
              <a:rPr lang="ru-RU" dirty="0"/>
              <a:t> состоялся съезд казахской интеллигенции, принявший петицию к председателю Совета министров, основные требования которой состояли из следующих пунктов: </a:t>
            </a:r>
          </a:p>
          <a:p>
            <a:r>
              <a:rPr lang="ru-RU" dirty="0"/>
              <a:t>прекращение переселения крестьян из центральных губерний; </a:t>
            </a:r>
          </a:p>
          <a:p>
            <a:r>
              <a:rPr lang="ru-RU" dirty="0"/>
              <a:t>организация отдельного духовного управления для казахов; </a:t>
            </a:r>
          </a:p>
          <a:p>
            <a:r>
              <a:rPr lang="ru-RU" dirty="0"/>
              <a:t>отмена цензуры; </a:t>
            </a:r>
          </a:p>
          <a:p>
            <a:r>
              <a:rPr lang="ru-RU" dirty="0"/>
              <a:t>введение официального делопроизводства на казахском языке; </a:t>
            </a:r>
          </a:p>
          <a:p>
            <a:r>
              <a:rPr lang="ru-RU" dirty="0"/>
              <a:t>введение суда присяжных; участие казахских депутатов в работе совещания по разработке проекта о созыве Государственной Думы.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25 июля 1905 года –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съезд казахской интеллигенции</a:t>
            </a:r>
          </a:p>
        </p:txBody>
      </p:sp>
    </p:spTree>
    <p:extLst>
      <p:ext uri="{BB962C8B-B14F-4D97-AF65-F5344CB8AC3E}">
        <p14:creationId xmlns:p14="http://schemas.microsoft.com/office/powerpoint/2010/main" val="341969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457200">
              <a:buNone/>
            </a:pPr>
            <a:r>
              <a:rPr lang="ru-RU" dirty="0"/>
              <a:t>В конце 1905 года, в Уральске состоялся съезд, поставивший задачу создания казахской национальной политической партии. Казахская партия должна была стать филиалом кадетской партии, во главе национального движения встали видные представители казахской интеллигенции: </a:t>
            </a:r>
          </a:p>
          <a:p>
            <a:r>
              <a:rPr lang="ru-RU" dirty="0" err="1"/>
              <a:t>Алихан</a:t>
            </a:r>
            <a:r>
              <a:rPr lang="ru-RU" dirty="0"/>
              <a:t> </a:t>
            </a:r>
            <a:r>
              <a:rPr lang="ru-RU" dirty="0" err="1"/>
              <a:t>Букейханов</a:t>
            </a:r>
            <a:endParaRPr lang="ru-RU" dirty="0"/>
          </a:p>
          <a:p>
            <a:r>
              <a:rPr lang="ru-RU" dirty="0" err="1"/>
              <a:t>Мухаметжан</a:t>
            </a:r>
            <a:r>
              <a:rPr lang="ru-RU" dirty="0"/>
              <a:t> </a:t>
            </a:r>
            <a:r>
              <a:rPr lang="ru-RU" dirty="0" err="1"/>
              <a:t>Тынышпаев</a:t>
            </a:r>
            <a:r>
              <a:rPr lang="ru-RU" dirty="0"/>
              <a:t> </a:t>
            </a:r>
          </a:p>
          <a:p>
            <a:r>
              <a:rPr lang="ru-RU" dirty="0"/>
              <a:t>Мустафа </a:t>
            </a:r>
            <a:r>
              <a:rPr lang="ru-RU" dirty="0" err="1"/>
              <a:t>Чокаев</a:t>
            </a:r>
            <a:endParaRPr lang="ru-RU" dirty="0"/>
          </a:p>
          <a:p>
            <a:r>
              <a:rPr lang="ru-RU" dirty="0" err="1"/>
              <a:t>Ахмет</a:t>
            </a:r>
            <a:r>
              <a:rPr lang="ru-RU" dirty="0"/>
              <a:t> </a:t>
            </a:r>
            <a:r>
              <a:rPr lang="ru-RU" dirty="0" err="1"/>
              <a:t>Байтурсунов</a:t>
            </a:r>
            <a:r>
              <a:rPr lang="ru-RU" dirty="0"/>
              <a:t> </a:t>
            </a:r>
          </a:p>
          <a:p>
            <a:r>
              <a:rPr lang="ru-RU" dirty="0" err="1"/>
              <a:t>Миржакып</a:t>
            </a:r>
            <a:r>
              <a:rPr lang="ru-RU" dirty="0"/>
              <a:t> </a:t>
            </a:r>
            <a:r>
              <a:rPr lang="ru-RU" dirty="0" err="1"/>
              <a:t>Дулатов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Съезд 1905 года в Уральске</a:t>
            </a:r>
          </a:p>
        </p:txBody>
      </p:sp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17716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29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457200" algn="just">
              <a:buNone/>
            </a:pPr>
            <a:r>
              <a:rPr lang="ru-RU" dirty="0"/>
              <a:t>В состав 1 и 2 Думы были избраны и депутаты от всех казахских областей, которые выступили за новую аграрную реформу, пересмотр переселенческой политики. </a:t>
            </a:r>
          </a:p>
          <a:p>
            <a:pPr marL="109728" indent="457200" algn="just">
              <a:buNone/>
            </a:pPr>
            <a:r>
              <a:rPr lang="ru-RU" dirty="0"/>
              <a:t>На заседании второй Государственной Думы 16 мая 1907 года,  Б. Каратаев  сделал доклад о влиянии переселения на хозяйство казахов.  </a:t>
            </a:r>
          </a:p>
          <a:p>
            <a:pPr marL="109728" indent="457200" algn="just">
              <a:buNone/>
            </a:pPr>
            <a:r>
              <a:rPr lang="ru-RU" dirty="0"/>
              <a:t>Однако предложения казахских депутатов остались без ответа. Более того, по новому избирательному закону от 3 июня 1907 года  народы Средней Азии и Сибири вообще были лишены депутатских мест в Думе. После этого начались новые репрессии против лидеров освободительного движения казахов.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Участие казахов в работе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ru-RU" dirty="0">
                <a:solidFill>
                  <a:schemeClr val="tx1"/>
                </a:solidFill>
              </a:rPr>
              <a:t> и</a:t>
            </a:r>
            <a:r>
              <a:rPr lang="en-US" dirty="0">
                <a:solidFill>
                  <a:schemeClr val="tx1"/>
                </a:solidFill>
              </a:rPr>
              <a:t> II</a:t>
            </a:r>
            <a:r>
              <a:rPr lang="ru-RU" dirty="0">
                <a:solidFill>
                  <a:schemeClr val="tx1"/>
                </a:solidFill>
              </a:rPr>
              <a:t> Государственной Думы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07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459</TotalTime>
  <Words>2246</Words>
  <Application>Microsoft Office PowerPoint</Application>
  <PresentationFormat>Экран (4:3)</PresentationFormat>
  <Paragraphs>143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Lucida Sans Unicode</vt:lpstr>
      <vt:lpstr>Verdana</vt:lpstr>
      <vt:lpstr>Wingdings 2</vt:lpstr>
      <vt:lpstr>Wingdings 3</vt:lpstr>
      <vt:lpstr>Открытая</vt:lpstr>
      <vt:lpstr>Лекция № 2 Истоки национального движения казахского народа</vt:lpstr>
      <vt:lpstr>Вопросы лекции</vt:lpstr>
      <vt:lpstr>1. Казахстан в годы первой русской революции 1905-1907 гг.</vt:lpstr>
      <vt:lpstr>Первая русская революция 1905-1907 гг.</vt:lpstr>
      <vt:lpstr>1905-1907 гг.</vt:lpstr>
      <vt:lpstr>Манифест 17 октября 1905 года</vt:lpstr>
      <vt:lpstr>25 июля 1905 года –  съезд казахской интеллигенции</vt:lpstr>
      <vt:lpstr>Съезд 1905 года в Уральске</vt:lpstr>
      <vt:lpstr>Участие казахов в работе I и II Государственной Думы </vt:lpstr>
      <vt:lpstr>Презентация PowerPoint</vt:lpstr>
      <vt:lpstr>Политическая пресса </vt:lpstr>
      <vt:lpstr>Этнические процессы в Казахстане в начале ХХ века</vt:lpstr>
      <vt:lpstr>Численность населения Казахстана в начале ХХ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2. Казахстан в годы первой мировой войны 1914-1918 гг., национально-освободительное восстание 1916 года </vt:lpstr>
      <vt:lpstr>Реформа П.А. Столыпина</vt:lpstr>
      <vt:lpstr>Переселение русских крестьян</vt:lpstr>
      <vt:lpstr>Презентация PowerPoint</vt:lpstr>
      <vt:lpstr>Категории крестьян</vt:lpstr>
      <vt:lpstr>Промышленное освоение Казахстана</vt:lpstr>
      <vt:lpstr>Верный</vt:lpstr>
      <vt:lpstr>Первая мировая война</vt:lpstr>
      <vt:lpstr>Россия в первой мировой войне</vt:lpstr>
      <vt:lpstr>Казахстан в условиях первой мировой войны</vt:lpstr>
      <vt:lpstr>Мобилизация казахов на фронт</vt:lpstr>
      <vt:lpstr>3. Февральская революция 1917 года в России. Движение Алаш </vt:lpstr>
      <vt:lpstr>Двоевластие</vt:lpstr>
      <vt:lpstr>Презентация PowerPoint</vt:lpstr>
      <vt:lpstr>Создание политических партий в Казахстане</vt:lpstr>
      <vt:lpstr>История становления движения Алаш</vt:lpstr>
      <vt:lpstr>I Всеказахский съезд 21 - 28 июля 1917 года в Оренбурге</vt:lpstr>
      <vt:lpstr>Программа партии «Алаш»</vt:lpstr>
      <vt:lpstr>II Всеказахский съезд 5-13 декабря 1917 года в Оренбурге</vt:lpstr>
      <vt:lpstr>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1 Социально-экономическая ситуация в Казахстане – предпосылки борьбы за независимость</dc:title>
  <dc:creator>user</dc:creator>
  <cp:lastModifiedBy>Сарыбаев Мейрам</cp:lastModifiedBy>
  <cp:revision>76</cp:revision>
  <dcterms:created xsi:type="dcterms:W3CDTF">2017-01-17T13:36:48Z</dcterms:created>
  <dcterms:modified xsi:type="dcterms:W3CDTF">2021-09-08T03:57:17Z</dcterms:modified>
</cp:coreProperties>
</file>