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79" r:id="rId5"/>
    <p:sldId id="281" r:id="rId6"/>
    <p:sldId id="282" r:id="rId7"/>
    <p:sldId id="283" r:id="rId8"/>
    <p:sldId id="294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1" r:id="rId17"/>
    <p:sldId id="292" r:id="rId18"/>
    <p:sldId id="295" r:id="rId19"/>
    <p:sldId id="296" r:id="rId20"/>
    <p:sldId id="297" r:id="rId21"/>
    <p:sldId id="298" r:id="rId22"/>
    <p:sldId id="299" r:id="rId23"/>
    <p:sldId id="300" r:id="rId24"/>
    <p:sldId id="278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9A181447-939B-4C42-9425-116247A22417}">
          <p14:sldIdLst>
            <p14:sldId id="256"/>
            <p14:sldId id="257"/>
            <p14:sldId id="258"/>
            <p14:sldId id="279"/>
            <p14:sldId id="281"/>
            <p14:sldId id="282"/>
            <p14:sldId id="283"/>
            <p14:sldId id="294"/>
            <p14:sldId id="284"/>
            <p14:sldId id="285"/>
            <p14:sldId id="286"/>
            <p14:sldId id="287"/>
            <p14:sldId id="288"/>
            <p14:sldId id="289"/>
            <p14:sldId id="290"/>
            <p14:sldId id="291"/>
            <p14:sldId id="292"/>
            <p14:sldId id="295"/>
            <p14:sldId id="296"/>
            <p14:sldId id="297"/>
            <p14:sldId id="298"/>
            <p14:sldId id="299"/>
            <p14:sldId id="300"/>
            <p14:sldId id="27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84" d="100"/>
          <a:sy n="84" d="100"/>
        </p:scale>
        <p:origin x="1430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27.11.2021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772400" cy="3096343"/>
          </a:xfrm>
        </p:spPr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600" dirty="0">
                <a:solidFill>
                  <a:schemeClr val="tx1"/>
                </a:solidFill>
              </a:rPr>
              <a:t/>
            </a:r>
            <a:br>
              <a:rPr lang="ru-RU" sz="3600" dirty="0">
                <a:solidFill>
                  <a:schemeClr val="tx1"/>
                </a:solidFill>
              </a:rPr>
            </a:br>
            <a:r>
              <a:rPr lang="ru-RU" sz="3600" dirty="0" smtClean="0">
                <a:solidFill>
                  <a:schemeClr val="tx1"/>
                </a:solidFill>
              </a:rPr>
              <a:t/>
            </a:r>
            <a:br>
              <a:rPr lang="ru-RU" sz="36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>Лекция № 4</a:t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</a:rPr>
              <a:t/>
            </a:r>
            <a:br>
              <a:rPr lang="ru-RU" sz="3200" dirty="0" smtClean="0">
                <a:solidFill>
                  <a:schemeClr val="tx1"/>
                </a:solidFill>
              </a:rPr>
            </a:br>
            <a:r>
              <a:rPr lang="ru-RU" sz="3200" dirty="0" smtClean="0">
                <a:solidFill>
                  <a:schemeClr val="tx1"/>
                </a:solidFill>
                <a:effectLst/>
              </a:rPr>
              <a:t>Формирование </a:t>
            </a:r>
            <a:r>
              <a:rPr lang="ru-RU" sz="3200" dirty="0">
                <a:solidFill>
                  <a:schemeClr val="tx1"/>
                </a:solidFill>
                <a:effectLst/>
              </a:rPr>
              <a:t>советского тоталитарного Казахстана: характер, меры и последствия</a:t>
            </a: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r>
              <a:rPr lang="ru-RU" sz="3200" dirty="0">
                <a:effectLst/>
              </a:rPr>
              <a:t/>
            </a:r>
            <a:br>
              <a:rPr lang="ru-RU" sz="3200" dirty="0">
                <a:effectLst/>
              </a:rPr>
            </a:b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0758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Индустриализация</a:t>
            </a:r>
            <a:r>
              <a:rPr lang="ru-RU" dirty="0"/>
              <a:t> – процесс создания крупного машинного производства во всех отраслях народного хозяйства и прежде в промышленности. </a:t>
            </a:r>
            <a:endParaRPr lang="ru-RU" dirty="0" smtClean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2. Индустриализация в Казахстане</a:t>
            </a:r>
            <a:endParaRPr lang="ru-RU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user\Desktop\2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431783"/>
            <a:ext cx="6667500" cy="2381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301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>-ликвидации технико-экономической отсталости страны;</a:t>
            </a:r>
          </a:p>
          <a:p>
            <a:pPr marL="109728" indent="0">
              <a:buNone/>
            </a:pPr>
            <a:r>
              <a:rPr lang="ru-RU" dirty="0"/>
              <a:t>-достижение экономической независимости;</a:t>
            </a:r>
          </a:p>
          <a:p>
            <a:pPr marL="109728" indent="0">
              <a:buNone/>
            </a:pPr>
            <a:r>
              <a:rPr lang="ru-RU" dirty="0"/>
              <a:t>-создание мощной обороной промышленности;</a:t>
            </a:r>
          </a:p>
          <a:p>
            <a:pPr marL="109728" indent="0">
              <a:buNone/>
            </a:pPr>
            <a:r>
              <a:rPr lang="ru-RU" dirty="0"/>
              <a:t>-первоочередное развитие базовых отраслей промышленности (топливной, металлургической, химической, машиностроения);</a:t>
            </a:r>
          </a:p>
          <a:p>
            <a:pPr marL="109728" indent="0">
              <a:buNone/>
            </a:pPr>
            <a:r>
              <a:rPr lang="ru-RU" dirty="0"/>
              <a:t>-формирование рабочего класса и кадров производственно-технической интеллигенции.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Основные цели индустриализации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266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1115616" y="980728"/>
            <a:ext cx="7113984" cy="4525962"/>
          </a:xfrm>
        </p:spPr>
        <p:txBody>
          <a:bodyPr>
            <a:normAutofit/>
          </a:bodyPr>
          <a:lstStyle/>
          <a:p>
            <a:pPr marL="109728" indent="457200">
              <a:buNone/>
            </a:pPr>
            <a:r>
              <a:rPr lang="ru-RU" dirty="0"/>
              <a:t>В экономике Казахстана преобладало сельское хозяйство – 84,4 % всей валовой продукции, 90 % населения проживало в сельской местности. Нужно было преодолеть технико-экономическую отсталость края. Для решения этой задачи Казахстан был включен в общий генеральный план индустриализации страны.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1757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Индустриализация в Казахстане совпала с проведением </a:t>
            </a:r>
            <a:r>
              <a:rPr lang="ru-RU" b="1" u="sng" dirty="0"/>
              <a:t>первого пятилетнего плана (1928-1932 гг.)</a:t>
            </a:r>
            <a:r>
              <a:rPr lang="ru-RU" dirty="0"/>
              <a:t> и началась с изучения естественных ресурсов.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Этим </a:t>
            </a:r>
            <a:r>
              <a:rPr lang="ru-RU" dirty="0"/>
              <a:t>занимались такие ученые </a:t>
            </a:r>
            <a:r>
              <a:rPr lang="ru-RU" dirty="0" smtClean="0"/>
              <a:t>как:</a:t>
            </a:r>
          </a:p>
          <a:p>
            <a:r>
              <a:rPr lang="ru-RU" dirty="0" smtClean="0"/>
              <a:t> </a:t>
            </a:r>
            <a:r>
              <a:rPr lang="ru-RU" dirty="0"/>
              <a:t>академик Н.С. Курнаков, который назвал Казахстан «сплошной металлогенической провинцией Советского Союза», </a:t>
            </a:r>
            <a:endParaRPr lang="ru-RU" dirty="0" smtClean="0"/>
          </a:p>
          <a:p>
            <a:r>
              <a:rPr lang="ru-RU" dirty="0" smtClean="0"/>
              <a:t>академик </a:t>
            </a:r>
            <a:r>
              <a:rPr lang="ru-RU" dirty="0"/>
              <a:t>И.М. Губкин, изучавший Урало-</a:t>
            </a:r>
            <a:r>
              <a:rPr lang="ru-RU" dirty="0" err="1"/>
              <a:t>Эмбенский</a:t>
            </a:r>
            <a:r>
              <a:rPr lang="ru-RU" dirty="0"/>
              <a:t> нефтяной район, </a:t>
            </a:r>
            <a:endParaRPr lang="ru-RU" dirty="0" smtClean="0"/>
          </a:p>
          <a:p>
            <a:r>
              <a:rPr lang="ru-RU" dirty="0" smtClean="0"/>
              <a:t>инженер-геолог </a:t>
            </a:r>
            <a:r>
              <a:rPr lang="ru-RU" dirty="0" err="1"/>
              <a:t>Сатпаев</a:t>
            </a:r>
            <a:r>
              <a:rPr lang="ru-RU" dirty="0"/>
              <a:t>, занимавшейся разведкой месторождений меди в районе </a:t>
            </a:r>
            <a:r>
              <a:rPr lang="ru-RU" dirty="0" err="1"/>
              <a:t>Джеказгана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Изучение естественных ресурсов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085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>И снова: «Здравствуй, </a:t>
            </a:r>
            <a:r>
              <a:rPr lang="ru-RU" dirty="0" err="1"/>
              <a:t>Коунрад</a:t>
            </a:r>
            <a:r>
              <a:rPr lang="ru-RU" dirty="0"/>
              <a:t>!» Но о добром: здравии </a:t>
            </a:r>
            <a:r>
              <a:rPr lang="ru-RU" dirty="0" err="1"/>
              <a:t>К</a:t>
            </a:r>
            <a:r>
              <a:rPr lang="ru-RU" dirty="0" err="1" smtClean="0"/>
              <a:t>оунрада</a:t>
            </a:r>
            <a:r>
              <a:rPr lang="ru-RU" dirty="0" smtClean="0"/>
              <a:t> </a:t>
            </a:r>
            <a:r>
              <a:rPr lang="ru-RU" dirty="0"/>
              <a:t>приходилось только мечтать. Строительство проходило в тяжелейших условиях. В то время в Балхаше и </a:t>
            </a:r>
            <a:r>
              <a:rPr lang="ru-RU" dirty="0" err="1"/>
              <a:t>Коунраде</a:t>
            </a:r>
            <a:r>
              <a:rPr lang="ru-RU" dirty="0"/>
              <a:t> люди ютились в юртах, землянках, бараках. Скученность невероятная. В одной юрте жило по три семьи. Когда рабочему или инженеру давали комнату в бараке или землянке, он был счастлив. А тут еще </a:t>
            </a:r>
            <a:r>
              <a:rPr lang="ru-RU" dirty="0" smtClean="0"/>
              <a:t>- </a:t>
            </a:r>
            <a:r>
              <a:rPr lang="ru-RU" dirty="0"/>
              <a:t>того нет, другого нет. И с продовольствием нужду испытывали, и с медицинским обслуживанием</a:t>
            </a:r>
            <a:r>
              <a:rPr lang="ru-RU" dirty="0" smtClean="0"/>
              <a:t>.</a:t>
            </a:r>
            <a:r>
              <a:rPr lang="ru-RU" dirty="0"/>
              <a:t>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22413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effectLst/>
              </a:rPr>
              <a:t>Из книги Д.А. </a:t>
            </a:r>
            <a:r>
              <a:rPr lang="ru-RU" dirty="0" err="1" smtClean="0">
                <a:solidFill>
                  <a:schemeClr val="tx1"/>
                </a:solidFill>
                <a:effectLst/>
              </a:rPr>
              <a:t>Кунаева</a:t>
            </a:r>
            <a:r>
              <a:rPr lang="ru-RU" dirty="0" smtClean="0">
                <a:solidFill>
                  <a:schemeClr val="tx1"/>
                </a:solidFill>
                <a:effectLst/>
              </a:rPr>
              <a:t> «О  моем времени»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1316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dirty="0"/>
              <a:t>Климат здесь, как известно, резко континентальный, летняя жара доходила до 40 </a:t>
            </a:r>
            <a:r>
              <a:rPr lang="ru-RU" dirty="0" smtClean="0"/>
              <a:t>- </a:t>
            </a:r>
            <a:r>
              <a:rPr lang="ru-RU" dirty="0"/>
              <a:t>45 градусов. В год выпадало до 100 миллиметров осадков, дули постоянные шквальные ветры. А зимой морозы </a:t>
            </a:r>
            <a:r>
              <a:rPr lang="ru-RU" dirty="0" smtClean="0"/>
              <a:t>- </a:t>
            </a:r>
            <a:r>
              <a:rPr lang="ru-RU" dirty="0"/>
              <a:t>до 45 градусов. Питьевую воду привозили на верблюдах. Острый дефицит жилья, одежды, питания </a:t>
            </a:r>
            <a:r>
              <a:rPr lang="ru-RU" dirty="0" smtClean="0"/>
              <a:t>- </a:t>
            </a:r>
            <a:r>
              <a:rPr lang="ru-RU" dirty="0"/>
              <a:t>все эти трудности связаны с тем, что стройка была удалена от ближайших городов и населенных пунктов на сотни километров.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tx1"/>
                </a:solidFill>
              </a:rPr>
              <a:t>Кунаев</a:t>
            </a:r>
            <a:r>
              <a:rPr lang="ru-RU" dirty="0" smtClean="0">
                <a:solidFill>
                  <a:schemeClr val="tx1"/>
                </a:solidFill>
              </a:rPr>
              <a:t> Д.А. «О моем времени»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896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3610744" cy="4525963"/>
          </a:xfrm>
        </p:spPr>
        <p:txBody>
          <a:bodyPr>
            <a:normAutofit fontScale="62500" lnSpcReduction="20000"/>
          </a:bodyPr>
          <a:lstStyle/>
          <a:p>
            <a:pPr marL="109728" indent="0">
              <a:buNone/>
            </a:pPr>
            <a:r>
              <a:rPr lang="ru-RU" dirty="0">
                <a:solidFill>
                  <a:schemeClr val="bg1"/>
                </a:solidFill>
              </a:rPr>
              <a:t>Но, тем не менее, на стройку особенно много приезжало казахов из аулов. Тяжелые условия жизни, созданные насильственной коллективизацией, заставили их, доведенных до отчаяния, искать возможность как-то выжить. Они знали, что на стройке, хоть нерегулярно, прибывающим давали хлеб и жилье. Невозможно забыть все трудности, которые возникли в начале строительства медного гиганта.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solidFill>
                  <a:schemeClr val="bg1"/>
                </a:solidFill>
              </a:rPr>
              <a:t>Кунаев</a:t>
            </a:r>
            <a:r>
              <a:rPr lang="ru-RU" dirty="0" smtClean="0">
                <a:solidFill>
                  <a:schemeClr val="bg1"/>
                </a:solidFill>
              </a:rPr>
              <a:t> Д.А. «О моем времени»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3074" name="Picture 2" descr="C:\Users\user\Desktop\m-flu_14_01003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5" y="1628800"/>
            <a:ext cx="4964171" cy="33123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199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457200" algn="just">
              <a:buNone/>
            </a:pPr>
            <a:r>
              <a:rPr lang="ru-RU" dirty="0"/>
              <a:t>По инициативе В. И. Иванова </a:t>
            </a:r>
            <a:r>
              <a:rPr lang="ru-RU" dirty="0" smtClean="0"/>
              <a:t>(начальника стройки) </a:t>
            </a:r>
            <a:r>
              <a:rPr lang="ru-RU" dirty="0"/>
              <a:t>было создано 14 кружков по изучению казахского языка, где обучались в основном руководящие работники стройки, прорабы, бригадиры. Примерно через год большинство кружковцев-русских свободно разговаривали по-казахски и одновременно казахи успешно овладевали русским языком.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chemeClr val="tx1"/>
                </a:solidFill>
              </a:rPr>
              <a:t>Кунаев</a:t>
            </a:r>
            <a:r>
              <a:rPr lang="ru-RU" dirty="0" smtClean="0">
                <a:solidFill>
                  <a:schemeClr val="tx1"/>
                </a:solidFill>
              </a:rPr>
              <a:t> Д.А. «О моем времени»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4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 algn="ctr">
              <a:buNone/>
            </a:pPr>
            <a:r>
              <a:rPr lang="ru-RU" dirty="0"/>
              <a:t>В годы индустриализации происходило строительство </a:t>
            </a:r>
            <a:r>
              <a:rPr lang="ru-RU" b="1" dirty="0"/>
              <a:t>железных дорог</a:t>
            </a:r>
            <a:r>
              <a:rPr lang="ru-RU" dirty="0"/>
              <a:t>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1) Сооружение </a:t>
            </a:r>
            <a:r>
              <a:rPr lang="ru-RU" dirty="0"/>
              <a:t>дороги, соединяющей Сибирь и Среднюю Азию (</a:t>
            </a:r>
            <a:r>
              <a:rPr lang="ru-RU" dirty="0" err="1"/>
              <a:t>Турксиб</a:t>
            </a:r>
            <a:r>
              <a:rPr lang="ru-RU" dirty="0"/>
              <a:t>), протяженностью 1445 км началось в апреле 1927 года, 25 апреля 1930 года, на 17 месяцев раньше срока, она была завершена.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2) В1927 </a:t>
            </a:r>
            <a:r>
              <a:rPr lang="ru-RU" dirty="0"/>
              <a:t>году была построена дорога Петропавловск – Кокчетав, продолженная в 1931 году до Акмолы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/>
              <a:t>3) В 1939 </a:t>
            </a:r>
            <a:r>
              <a:rPr lang="ru-RU" dirty="0"/>
              <a:t>году для вывоза сырья из Казахстана были построены дороги </a:t>
            </a:r>
            <a:r>
              <a:rPr lang="ru-RU" dirty="0" err="1"/>
              <a:t>Акмолинск</a:t>
            </a:r>
            <a:r>
              <a:rPr lang="ru-RU" dirty="0"/>
              <a:t> - Караганда, Илецк - Уральск, Рубцовск - </a:t>
            </a:r>
            <a:r>
              <a:rPr lang="ru-RU" dirty="0" err="1"/>
              <a:t>Риддер</a:t>
            </a:r>
            <a:r>
              <a:rPr lang="ru-RU" dirty="0"/>
              <a:t>, а в 1940 году - Караганда - Джезказган.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Строительство железных дорог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289300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esktop\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0251"/>
            <a:ext cx="7560840" cy="56793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1363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/>
          <a:lstStyle/>
          <a:p>
            <a:pPr marL="109728" indent="0">
              <a:buNone/>
            </a:pPr>
            <a:r>
              <a:rPr lang="ru-RU" dirty="0"/>
              <a:t>1. НЭП в условиях Казахстана.</a:t>
            </a:r>
          </a:p>
          <a:p>
            <a:pPr marL="109728" indent="0">
              <a:buNone/>
            </a:pPr>
            <a:r>
              <a:rPr lang="ru-RU" dirty="0"/>
              <a:t>2. Индустриализация в Казахстане.</a:t>
            </a:r>
          </a:p>
          <a:p>
            <a:pPr marL="109728" indent="0">
              <a:buNone/>
            </a:pPr>
            <a:r>
              <a:rPr lang="ru-RU" dirty="0"/>
              <a:t>3. Ф.И. </a:t>
            </a:r>
            <a:r>
              <a:rPr lang="ru-RU" dirty="0" err="1"/>
              <a:t>Голощекин</a:t>
            </a:r>
            <a:r>
              <a:rPr lang="ru-RU" dirty="0"/>
              <a:t> и его политика «Малого Октября». Коллективизация в Казахстане.</a:t>
            </a:r>
          </a:p>
          <a:p>
            <a:pPr marL="109728" indent="0">
              <a:buNone/>
            </a:pPr>
            <a:r>
              <a:rPr lang="ru-RU" dirty="0"/>
              <a:t>4. Тоталитарный режим в Казахстане.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692696"/>
            <a:ext cx="8229600" cy="136815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Вопросы лекции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122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esktop\5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7917055" cy="48233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23659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Крупные стройки периода индустриализации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Чимкентский </a:t>
            </a:r>
            <a:r>
              <a:rPr lang="ru-RU" dirty="0"/>
              <a:t>свинцовый завод, </a:t>
            </a:r>
            <a:r>
              <a:rPr lang="ru-RU" dirty="0" err="1"/>
              <a:t>Балхашский</a:t>
            </a:r>
            <a:r>
              <a:rPr lang="ru-RU" dirty="0"/>
              <a:t> медеплавильный и </a:t>
            </a:r>
            <a:r>
              <a:rPr lang="ru-RU" dirty="0" err="1"/>
              <a:t>Ачисайский</a:t>
            </a:r>
            <a:r>
              <a:rPr lang="ru-RU" dirty="0"/>
              <a:t> полиметаллический комбинаты. Началось строительство </a:t>
            </a:r>
            <a:r>
              <a:rPr lang="ru-RU" dirty="0" err="1"/>
              <a:t>Текелийского</a:t>
            </a:r>
            <a:r>
              <a:rPr lang="ru-RU" dirty="0"/>
              <a:t> полиметаллического и Джезказганского медеплавильного комбинатов, </a:t>
            </a:r>
            <a:r>
              <a:rPr lang="ru-RU" dirty="0" err="1"/>
              <a:t>Усть-Каменогорского</a:t>
            </a:r>
            <a:r>
              <a:rPr lang="ru-RU" dirty="0"/>
              <a:t> свинцово-цинкового завода. Это были крупнейшие предприятия цветной металлургии не только в Казахстане, но и в СССР. </a:t>
            </a:r>
          </a:p>
          <a:p>
            <a:r>
              <a:rPr lang="ru-RU" dirty="0"/>
              <a:t>Началось строительство предприятий химической промышленности в Чимкенте, Актюбинске и других регионах. </a:t>
            </a:r>
            <a:endParaRPr lang="ru-RU" dirty="0" smtClean="0"/>
          </a:p>
          <a:p>
            <a:r>
              <a:rPr lang="ru-RU" dirty="0" smtClean="0"/>
              <a:t>Увеличилось </a:t>
            </a:r>
            <a:r>
              <a:rPr lang="ru-RU" dirty="0"/>
              <a:t>производство электроэнергии: Карагандинская ЦЭС, </a:t>
            </a:r>
            <a:r>
              <a:rPr lang="ru-RU" dirty="0" err="1"/>
              <a:t>Ульбинская</a:t>
            </a:r>
            <a:r>
              <a:rPr lang="ru-RU" dirty="0"/>
              <a:t> ГЭС, ТЭЦ </a:t>
            </a:r>
            <a:r>
              <a:rPr lang="ru-RU" dirty="0" err="1"/>
              <a:t>Балхашского</a:t>
            </a:r>
            <a:r>
              <a:rPr lang="ru-RU" dirty="0"/>
              <a:t> медеплавильного комбината были ударными стройками того времени. 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481639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Развивался </a:t>
            </a:r>
            <a:r>
              <a:rPr lang="ru-RU" dirty="0" err="1"/>
              <a:t>Эмбинский</a:t>
            </a:r>
            <a:r>
              <a:rPr lang="ru-RU" dirty="0"/>
              <a:t> нефтяной район. Были расширены старые промыслы: </a:t>
            </a:r>
            <a:r>
              <a:rPr lang="ru-RU" dirty="0" err="1"/>
              <a:t>Косшатыл</a:t>
            </a:r>
            <a:r>
              <a:rPr lang="ru-RU" dirty="0"/>
              <a:t>, </a:t>
            </a:r>
            <a:r>
              <a:rPr lang="ru-RU" dirty="0" err="1"/>
              <a:t>Макат</a:t>
            </a:r>
            <a:r>
              <a:rPr lang="ru-RU" dirty="0"/>
              <a:t>; разработаны новые месторождения: </a:t>
            </a:r>
            <a:r>
              <a:rPr lang="ru-RU" dirty="0" err="1"/>
              <a:t>Кульсары</a:t>
            </a:r>
            <a:r>
              <a:rPr lang="ru-RU" dirty="0"/>
              <a:t>, </a:t>
            </a:r>
            <a:r>
              <a:rPr lang="ru-RU" dirty="0" err="1"/>
              <a:t>Сагыз</a:t>
            </a:r>
            <a:r>
              <a:rPr lang="ru-RU" dirty="0"/>
              <a:t>. </a:t>
            </a:r>
            <a:endParaRPr lang="ru-RU" dirty="0" smtClean="0"/>
          </a:p>
          <a:p>
            <a:r>
              <a:rPr lang="ru-RU" dirty="0" smtClean="0"/>
              <a:t>Казахстан </a:t>
            </a:r>
            <a:r>
              <a:rPr lang="ru-RU" dirty="0"/>
              <a:t>вышел на второе место в Союзе по производству цветных металлов, на третье место по добыче нефти, Караганда стала третьей угольной базой. </a:t>
            </a:r>
          </a:p>
          <a:p>
            <a:r>
              <a:rPr lang="ru-RU" dirty="0"/>
              <a:t>В годы индустриализации были построены и крупные предприятия пищевой промышленности: Семипалатинские мясокомбинат, </a:t>
            </a:r>
            <a:r>
              <a:rPr lang="ru-RU" dirty="0" err="1"/>
              <a:t>Гурьевский</a:t>
            </a:r>
            <a:r>
              <a:rPr lang="ru-RU" dirty="0"/>
              <a:t> рыбоконсервный завод, Алма-Атинский плодоконсервный завод, сахарные заводы в Джамбуле, Мерке, Талды-Кургане. 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Крупные стройки периода индустриализации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27800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r>
              <a:rPr lang="ru-RU" dirty="0"/>
              <a:t>1) индустриализация проводилась сверху;</a:t>
            </a:r>
          </a:p>
          <a:p>
            <a:pPr marL="109728" indent="0">
              <a:buNone/>
            </a:pPr>
            <a:r>
              <a:rPr lang="ru-RU" dirty="0"/>
              <a:t>2) сырьевая направленность – в первую очередь развивались отрасли добывающей и химической промышленности;</a:t>
            </a:r>
          </a:p>
          <a:p>
            <a:pPr marL="109728" indent="0">
              <a:buNone/>
            </a:pPr>
            <a:r>
              <a:rPr lang="ru-RU" dirty="0"/>
              <a:t>3) не были построены предприятия машиностроения и оборонной промышленности;</a:t>
            </a:r>
          </a:p>
          <a:p>
            <a:pPr marL="109728" indent="0">
              <a:buNone/>
            </a:pPr>
            <a:r>
              <a:rPr lang="ru-RU" dirty="0"/>
              <a:t>4) заводы и фабрики не выпускали конечной продукции;</a:t>
            </a:r>
          </a:p>
          <a:p>
            <a:pPr marL="109728" indent="0">
              <a:buNone/>
            </a:pPr>
            <a:r>
              <a:rPr lang="ru-RU" dirty="0"/>
              <a:t>5) квалифицированные кадры рабочих, инженерно-технических работников завозились из России и Украины;</a:t>
            </a:r>
          </a:p>
          <a:p>
            <a:pPr marL="109728" indent="0">
              <a:buNone/>
            </a:pPr>
            <a:r>
              <a:rPr lang="ru-RU" dirty="0"/>
              <a:t>6) усиленно шел процесс урбанизации;</a:t>
            </a:r>
          </a:p>
          <a:p>
            <a:pPr marL="109728" indent="0">
              <a:buNone/>
            </a:pPr>
            <a:r>
              <a:rPr lang="ru-RU" dirty="0"/>
              <a:t>7) шефство над промышленностью Казахстана городов РСФСР.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Особенности индустриализации Казахстана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861430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1907704" y="1484784"/>
            <a:ext cx="6120680" cy="2880320"/>
          </a:xfrm>
        </p:spPr>
        <p:txBody>
          <a:bodyPr/>
          <a:lstStyle/>
          <a:p>
            <a:pPr algn="ctr"/>
            <a:r>
              <a:rPr lang="ru-RU" dirty="0" smtClean="0"/>
              <a:t>СПАСИБО </a:t>
            </a:r>
            <a:br>
              <a:rPr lang="ru-RU" dirty="0" smtClean="0"/>
            </a:br>
            <a:r>
              <a:rPr lang="ru-RU" dirty="0" smtClean="0"/>
              <a:t>ЗА ВНИМАНИЕ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109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9"/>
            <a:ext cx="8363272" cy="4107912"/>
          </a:xfrm>
        </p:spPr>
        <p:txBody>
          <a:bodyPr>
            <a:normAutofit/>
          </a:bodyPr>
          <a:lstStyle/>
          <a:p>
            <a:pPr marL="109728" indent="457200" algn="just">
              <a:buNone/>
            </a:pPr>
            <a:r>
              <a:rPr lang="ru-RU" dirty="0"/>
              <a:t>8-16 марта 1921 года состоялся Х съезд партии, на котором решалась проблема перехода к НЭПу. В политико-идеологической области НЭП означала жестокий однопартийный режим, подавление всякого инакомыслия и </a:t>
            </a:r>
            <a:r>
              <a:rPr lang="ru-RU" dirty="0" err="1"/>
              <a:t>инакодействия</a:t>
            </a:r>
            <a:r>
              <a:rPr lang="ru-RU" dirty="0"/>
              <a:t>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  <a:effectLst/>
              </a:rPr>
              <a:t>1. НЭП в условиях Казахстана.</a:t>
            </a:r>
            <a:br>
              <a:rPr lang="ru-RU" sz="2800" dirty="0">
                <a:solidFill>
                  <a:schemeClr val="tx1"/>
                </a:solidFill>
                <a:effectLst/>
              </a:rPr>
            </a:br>
            <a:endParaRPr lang="ru-RU" sz="28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3488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4294967295"/>
          </p:nvPr>
        </p:nvSpPr>
        <p:spPr>
          <a:xfrm>
            <a:off x="683568" y="908720"/>
            <a:ext cx="7704856" cy="4176464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dirty="0"/>
              <a:t>В экономике эта политика означала переход к административно-рыночной системе  хозяйства: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1. минимальная </a:t>
            </a:r>
            <a:r>
              <a:rPr lang="ru-RU" dirty="0"/>
              <a:t>связь с мировой экономикой;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2</a:t>
            </a:r>
            <a:r>
              <a:rPr lang="ru-RU" dirty="0"/>
              <a:t>. государственная монополия на торговлю;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3</a:t>
            </a:r>
            <a:r>
              <a:rPr lang="ru-RU" dirty="0"/>
              <a:t>. хозрасчет в промышленности на уровне треста;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4</a:t>
            </a:r>
            <a:r>
              <a:rPr lang="ru-RU" dirty="0"/>
              <a:t>. неэквивалентный обмен с деревней на основе продналога.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42668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Особенности НЭПа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С введением НЭПа разрешалось сдавать и брать в аренду землю, применять наемный труд. </a:t>
            </a:r>
            <a:endParaRPr lang="ru-RU" dirty="0" smtClean="0"/>
          </a:p>
          <a:p>
            <a:r>
              <a:rPr lang="ru-RU" dirty="0" smtClean="0"/>
              <a:t>Поощрялось </a:t>
            </a:r>
            <a:r>
              <a:rPr lang="ru-RU" dirty="0"/>
              <a:t>развитие сельскохозяйственной, кредитной, потребительской кооперации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Отменялись трудовые повинности. </a:t>
            </a:r>
            <a:endParaRPr lang="ru-RU" dirty="0" smtClean="0"/>
          </a:p>
          <a:p>
            <a:r>
              <a:rPr lang="ru-RU" dirty="0" smtClean="0"/>
              <a:t>Мелкие </a:t>
            </a:r>
            <a:r>
              <a:rPr lang="ru-RU" dirty="0"/>
              <a:t>предприятия сдавались в аренду частным лицам или кооперативам. </a:t>
            </a:r>
            <a:endParaRPr lang="ru-RU" dirty="0" smtClean="0"/>
          </a:p>
          <a:p>
            <a:r>
              <a:rPr lang="ru-RU" dirty="0" smtClean="0"/>
              <a:t>Предприятия </a:t>
            </a:r>
            <a:r>
              <a:rPr lang="ru-RU" dirty="0"/>
              <a:t>ж/дорожного, автомобильного транспорта, добывающей и обрабатывающей промышленности были переведены на хозрасчет.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78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457200" algn="just">
              <a:spcBef>
                <a:spcPts val="0"/>
              </a:spcBef>
              <a:buNone/>
            </a:pPr>
            <a:r>
              <a:rPr lang="ru-RU" b="1" u="sng" dirty="0"/>
              <a:t>Продразверстка</a:t>
            </a:r>
            <a:r>
              <a:rPr lang="ru-RU" dirty="0"/>
              <a:t> была заменена </a:t>
            </a:r>
            <a:r>
              <a:rPr lang="ru-RU" b="1" u="sng" dirty="0"/>
              <a:t>продналогом</a:t>
            </a:r>
            <a:r>
              <a:rPr lang="ru-RU" dirty="0"/>
              <a:t>. Размер продналога был фиксированным, устанавливался до весеннего сева по каждому виду сельхозпродуктов с учетом местных условий и зажиточности крестьянского хозяйства, вначале был ниже продразверстки. В настроение крестьян произошел перелом. </a:t>
            </a:r>
            <a:endParaRPr lang="ru-RU" dirty="0" smtClean="0"/>
          </a:p>
          <a:p>
            <a:pPr marL="0" indent="457200" algn="just">
              <a:spcBef>
                <a:spcPts val="0"/>
              </a:spcBef>
              <a:buNone/>
            </a:pPr>
            <a:r>
              <a:rPr lang="ru-RU" dirty="0" smtClean="0"/>
              <a:t>Уже </a:t>
            </a:r>
            <a:r>
              <a:rPr lang="ru-RU" dirty="0"/>
              <a:t>весной 1921 года увеличились посевные площади в некоторых губерниях.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Продналог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332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Трудности НЭПа</a:t>
            </a:r>
            <a:r>
              <a:rPr lang="ru-RU" dirty="0">
                <a:solidFill>
                  <a:schemeClr val="tx1"/>
                </a:solidFill>
              </a:rPr>
              <a:t/>
            </a:r>
            <a:br>
              <a:rPr lang="ru-RU" dirty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Голод в Казахстане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92500" lnSpcReduction="10000"/>
          </a:bodyPr>
          <a:lstStyle/>
          <a:p>
            <a:endParaRPr lang="ru-RU" b="1" dirty="0" smtClean="0">
              <a:solidFill>
                <a:schemeClr val="tx1"/>
              </a:solidFill>
            </a:endParaRPr>
          </a:p>
          <a:p>
            <a:pPr algn="ctr"/>
            <a:r>
              <a:rPr lang="ru-RU" b="1" dirty="0" smtClean="0">
                <a:solidFill>
                  <a:schemeClr val="tx1"/>
                </a:solidFill>
              </a:rPr>
              <a:t>Голод </a:t>
            </a:r>
            <a:r>
              <a:rPr lang="ru-RU" b="1" dirty="0">
                <a:solidFill>
                  <a:schemeClr val="tx1"/>
                </a:solidFill>
              </a:rPr>
              <a:t>в Казахстане</a:t>
            </a:r>
          </a:p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dirty="0"/>
              <a:t>Переход к НЭПу в Казахстане был сопряжен с огромными трудностями.  Летом 1921 года Казахстан охватила засуха. Местами погибло до 80 % скота. Голодала 1/3 часть населения республики. В результате голода изменилась демографическая ситуация в кочевых и полукочевых районах республики.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user\Desktop\asharshyly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8599" y="1484784"/>
            <a:ext cx="3977011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097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/>
              <a:t>С развитием НЭПа совершенствуется продналог. С 1924 года он становится чисто денежным. К 1928 году посевные площади Казахстана и поголовье скота достигло уровня 1913 года.</a:t>
            </a:r>
          </a:p>
          <a:p>
            <a:r>
              <a:rPr lang="ru-RU" dirty="0"/>
              <a:t>К 1928 году было завершено восстановление промышленности Казахстана. На территории Казахстана действовали тресты местного и союзного значения. </a:t>
            </a:r>
            <a:endParaRPr lang="ru-RU" dirty="0" smtClean="0"/>
          </a:p>
          <a:p>
            <a:r>
              <a:rPr lang="ru-RU" dirty="0" smtClean="0"/>
              <a:t>Развивалась </a:t>
            </a:r>
            <a:r>
              <a:rPr lang="ru-RU" dirty="0"/>
              <a:t>торговля, возродились ярмарки.</a:t>
            </a:r>
          </a:p>
          <a:p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Итоги НЭПа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7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457200" algn="just">
              <a:buNone/>
            </a:pPr>
            <a:r>
              <a:rPr lang="ru-RU" dirty="0"/>
              <a:t>К 1928 году в стране вспыхнул хлебозаготовительный кризис. Из-за большой разницы цен на продукты с/х (низкие) и промышленности (высокие) крестьяне перестали сдавать зерно государству.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Было </a:t>
            </a:r>
            <a:r>
              <a:rPr lang="ru-RU" dirty="0"/>
              <a:t>решено вернуться к политике проводимой в период «военного коммунизма».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В </a:t>
            </a:r>
            <a:r>
              <a:rPr lang="ru-RU" dirty="0"/>
              <a:t>ходе заготовительных кампаний в казахском ауле был </a:t>
            </a:r>
            <a:r>
              <a:rPr lang="ru-RU" dirty="0" err="1"/>
              <a:t>равязан</a:t>
            </a:r>
            <a:r>
              <a:rPr lang="ru-RU" dirty="0"/>
              <a:t> сильнейший административный террор.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Силовые </a:t>
            </a:r>
            <a:r>
              <a:rPr lang="ru-RU" dirty="0" err="1"/>
              <a:t>сельхоззаготовки</a:t>
            </a:r>
            <a:r>
              <a:rPr lang="ru-RU" dirty="0"/>
              <a:t> породили тенденцию к свертыванию хозяйственной деятельности и массовым откочевкам населения. </a:t>
            </a:r>
            <a:endParaRPr lang="ru-RU" dirty="0" smtClean="0"/>
          </a:p>
          <a:p>
            <a:pPr marL="0" indent="457200" algn="just">
              <a:buNone/>
            </a:pPr>
            <a:r>
              <a:rPr lang="ru-RU" dirty="0" smtClean="0"/>
              <a:t>На </a:t>
            </a:r>
            <a:r>
              <a:rPr lang="ru-RU" dirty="0"/>
              <a:t>этом период НЭПа завершается.</a:t>
            </a:r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Сворачивание НЭПа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8439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438</TotalTime>
  <Words>1163</Words>
  <Application>Microsoft Office PowerPoint</Application>
  <PresentationFormat>Экран (4:3)</PresentationFormat>
  <Paragraphs>82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9" baseType="lpstr">
      <vt:lpstr>Lucida Sans Unicode</vt:lpstr>
      <vt:lpstr>Verdana</vt:lpstr>
      <vt:lpstr>Wingdings 2</vt:lpstr>
      <vt:lpstr>Wingdings 3</vt:lpstr>
      <vt:lpstr>Открытая</vt:lpstr>
      <vt:lpstr>       Лекция № 4  Формирование советского тоталитарного Казахстана: характер, меры и последствия  </vt:lpstr>
      <vt:lpstr>Вопросы лекции</vt:lpstr>
      <vt:lpstr>1. НЭП в условиях Казахстана. </vt:lpstr>
      <vt:lpstr>Презентация PowerPoint</vt:lpstr>
      <vt:lpstr>Особенности НЭПа</vt:lpstr>
      <vt:lpstr>Продналог</vt:lpstr>
      <vt:lpstr>Трудности НЭПа </vt:lpstr>
      <vt:lpstr>Итоги НЭПа</vt:lpstr>
      <vt:lpstr>Сворачивание НЭПа</vt:lpstr>
      <vt:lpstr>2. Индустриализация в Казахстане</vt:lpstr>
      <vt:lpstr>Основные цели индустриализации</vt:lpstr>
      <vt:lpstr>Презентация PowerPoint</vt:lpstr>
      <vt:lpstr>Изучение естественных ресурсов</vt:lpstr>
      <vt:lpstr>Из книги Д.А. Кунаева «О  моем времени» </vt:lpstr>
      <vt:lpstr>Кунаев Д.А. «О моем времени»</vt:lpstr>
      <vt:lpstr>Кунаев Д.А. «О моем времени»</vt:lpstr>
      <vt:lpstr>Кунаев Д.А. «О моем времени»</vt:lpstr>
      <vt:lpstr>Строительство железных дорог</vt:lpstr>
      <vt:lpstr>Презентация PowerPoint</vt:lpstr>
      <vt:lpstr>Презентация PowerPoint</vt:lpstr>
      <vt:lpstr>Крупные стройки периода индустриализации</vt:lpstr>
      <vt:lpstr>Крупные стройки периода индустриализации</vt:lpstr>
      <vt:lpstr>Особенности индустриализации Казахстана</vt:lpstr>
      <vt:lpstr>СПАСИБО 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1 Социально-экономическая ситуация в Казахстане – предпосылки борьбы за независимость</dc:title>
  <dc:creator>user</dc:creator>
  <cp:lastModifiedBy>admin</cp:lastModifiedBy>
  <cp:revision>121</cp:revision>
  <dcterms:created xsi:type="dcterms:W3CDTF">2017-01-17T13:36:48Z</dcterms:created>
  <dcterms:modified xsi:type="dcterms:W3CDTF">2021-11-27T09:47:01Z</dcterms:modified>
</cp:coreProperties>
</file>