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1" r:id="rId17"/>
    <p:sldId id="321" r:id="rId18"/>
    <p:sldId id="292" r:id="rId19"/>
    <p:sldId id="294" r:id="rId20"/>
    <p:sldId id="295" r:id="rId21"/>
    <p:sldId id="293" r:id="rId22"/>
    <p:sldId id="296" r:id="rId23"/>
    <p:sldId id="297" r:id="rId24"/>
    <p:sldId id="300" r:id="rId25"/>
    <p:sldId id="298" r:id="rId26"/>
    <p:sldId id="299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9" r:id="rId44"/>
    <p:sldId id="317" r:id="rId45"/>
    <p:sldId id="320" r:id="rId46"/>
    <p:sldId id="318" r:id="rId47"/>
    <p:sldId id="278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9A181447-939B-4C42-9425-116247A22417}">
          <p14:sldIdLst>
            <p14:sldId id="256"/>
            <p14:sldId id="257"/>
            <p14:sldId id="258"/>
            <p14:sldId id="259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1"/>
            <p14:sldId id="321"/>
            <p14:sldId id="292"/>
            <p14:sldId id="294"/>
            <p14:sldId id="295"/>
            <p14:sldId id="293"/>
            <p14:sldId id="296"/>
            <p14:sldId id="297"/>
            <p14:sldId id="300"/>
            <p14:sldId id="298"/>
            <p14:sldId id="299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9"/>
            <p14:sldId id="317"/>
            <p14:sldId id="320"/>
            <p14:sldId id="318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84" d="100"/>
          <a:sy n="84" d="100"/>
        </p:scale>
        <p:origin x="143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8002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Қазақстандық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қоғамдағы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құндылықтар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өзгешеліктер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75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971600" y="620688"/>
            <a:ext cx="7416824" cy="5386412"/>
          </a:xfrm>
        </p:spPr>
        <p:txBody>
          <a:bodyPr>
            <a:normAutofit/>
          </a:bodyPr>
          <a:lstStyle/>
          <a:p>
            <a:pPr marL="109728" indent="45720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басшысының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2005-2006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жылдардағы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сөйлеген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сөздерінде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айқындалды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ережелерді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қамтиды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әкімдерді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сайлау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Парламент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өкілеттіктерін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кеңейту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жергілікті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өкілді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органдардың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кеңейту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реформалау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сыбайлас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жемқорлыққа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ауқымды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11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55576" y="908720"/>
            <a:ext cx="7776864" cy="5098380"/>
          </a:xfrm>
        </p:spPr>
        <p:txBody>
          <a:bodyPr>
            <a:normAutofit fontScale="92500" lnSpcReduction="10000"/>
          </a:bodyPr>
          <a:lstStyle/>
          <a:p>
            <a:pPr marL="109728" indent="45720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жаңғыртудың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жеткізілді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демократиялық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институттардың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дәйекті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жатыр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еркін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сайлау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өткізіледі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тармақтарын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асырылды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плюрализм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көппартиялық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бар;-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тәуелсіз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билігінің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қаланды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цензура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бұқаралық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істеуде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82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7504" y="260648"/>
            <a:ext cx="8676456" cy="5818460"/>
          </a:xfrm>
        </p:spPr>
        <p:txBody>
          <a:bodyPr>
            <a:normAutofit fontScale="92500" lnSpcReduction="20000"/>
          </a:bodyPr>
          <a:lstStyle/>
          <a:p>
            <a:pPr marL="109728" indent="457200" algn="just">
              <a:buNone/>
            </a:pP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кезеңдегі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дәйекті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саяси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реформалардың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белгілермен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сипатталатын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саяси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жүйенің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біртұтас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билікті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заң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шығарушы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атқарушы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сот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тармақтарына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бөлу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шын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мәнінде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орнықты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басшысының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өкілді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органдардың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сайлауын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өткізуге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көшу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аяқталды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саяси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әртүрлілік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заңнамалық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тұрғыдан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бекітілді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көппартиялық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жүйенің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қалыптасуының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бастауы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қаланды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БАҚ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істейді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үкіметтік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ұйымдарды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құру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жалғасуда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халықтың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этностарының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теңдігі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заң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жүзінде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бекітіліп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жүзінде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асырылуда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нарықтық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экономиканың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90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87624" y="1481138"/>
            <a:ext cx="7041976" cy="4525962"/>
          </a:xfrm>
        </p:spPr>
        <p:txBody>
          <a:bodyPr/>
          <a:lstStyle/>
          <a:p>
            <a:pPr marL="109728" indent="45720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жылдың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наурызында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Нұрсұлтан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Назарбаев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тармақтары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өкілеттіктерді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бөлуді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көздейтін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Конституциясына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толықтырулар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енгізу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заңға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қойды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28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89" y="476672"/>
            <a:ext cx="856562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2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6" y="116632"/>
            <a:ext cx="897941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Новая папка\конст 1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748464" cy="587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06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5499"/>
            <a:ext cx="9144000" cy="592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91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45720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күшпен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өзгертуге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тұтастығын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бұзуға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қауіпсіздігіне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нұқсан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келтіруге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нәсілдік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араздықты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қоздыру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Партиялар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бірлестіктердің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араласуына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берілмейді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ҚР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саяси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партиялары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37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1187624" y="980728"/>
            <a:ext cx="7344816" cy="5026372"/>
          </a:xfrm>
        </p:spPr>
        <p:txBody>
          <a:bodyPr/>
          <a:lstStyle/>
          <a:p>
            <a:pPr marL="109728" indent="457200" algn="just">
              <a:buNone/>
            </a:pPr>
            <a:r>
              <a:rPr lang="ru-RU" dirty="0"/>
              <a:t>«</a:t>
            </a:r>
            <a:r>
              <a:rPr lang="ru-RU" dirty="0" err="1"/>
              <a:t>Саяси</a:t>
            </a:r>
            <a:r>
              <a:rPr lang="ru-RU" dirty="0"/>
              <a:t> </a:t>
            </a:r>
            <a:r>
              <a:rPr lang="ru-RU" dirty="0" err="1"/>
              <a:t>партиялар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» ҚР </a:t>
            </a:r>
            <a:r>
              <a:rPr lang="ru-RU" dirty="0" err="1"/>
              <a:t>Заңының</a:t>
            </a:r>
            <a:r>
              <a:rPr lang="ru-RU" dirty="0"/>
              <a:t> </a:t>
            </a:r>
            <a:r>
              <a:rPr lang="ru-RU" dirty="0" err="1"/>
              <a:t>соңғы</a:t>
            </a:r>
            <a:r>
              <a:rPr lang="ru-RU" dirty="0"/>
              <a:t> </a:t>
            </a:r>
            <a:r>
              <a:rPr lang="ru-RU" dirty="0" err="1"/>
              <a:t>редакциясына</a:t>
            </a:r>
            <a:r>
              <a:rPr lang="ru-RU" dirty="0"/>
              <a:t> </a:t>
            </a:r>
            <a:r>
              <a:rPr lang="ru-RU" dirty="0" err="1"/>
              <a:t>сәйкес</a:t>
            </a:r>
            <a:r>
              <a:rPr lang="ru-RU" dirty="0"/>
              <a:t>, </a:t>
            </a:r>
            <a:r>
              <a:rPr lang="ru-RU" dirty="0" err="1"/>
              <a:t>саяси</a:t>
            </a:r>
            <a:r>
              <a:rPr lang="ru-RU" dirty="0"/>
              <a:t> </a:t>
            </a:r>
            <a:r>
              <a:rPr lang="ru-RU" dirty="0" err="1"/>
              <a:t>партияның</a:t>
            </a:r>
            <a:r>
              <a:rPr lang="ru-RU" dirty="0"/>
              <a:t> </a:t>
            </a:r>
            <a:r>
              <a:rPr lang="ru-RU" dirty="0" err="1"/>
              <a:t>құрамында</a:t>
            </a:r>
            <a:r>
              <a:rPr lang="ru-RU" dirty="0"/>
              <a:t> 40 </a:t>
            </a:r>
            <a:r>
              <a:rPr lang="ru-RU" dirty="0" err="1"/>
              <a:t>мыңнан</a:t>
            </a:r>
            <a:r>
              <a:rPr lang="ru-RU" dirty="0"/>
              <a:t> кем </a:t>
            </a:r>
            <a:r>
              <a:rPr lang="ru-RU" dirty="0" err="1"/>
              <a:t>емес</a:t>
            </a:r>
            <a:r>
              <a:rPr lang="ru-RU" dirty="0"/>
              <a:t> </a:t>
            </a:r>
            <a:r>
              <a:rPr lang="ru-RU" dirty="0" err="1"/>
              <a:t>мүше</a:t>
            </a:r>
            <a:r>
              <a:rPr lang="ru-RU" dirty="0"/>
              <a:t> </a:t>
            </a:r>
            <a:r>
              <a:rPr lang="ru-RU" dirty="0" err="1"/>
              <a:t>болуы</a:t>
            </a:r>
            <a:r>
              <a:rPr lang="ru-RU" dirty="0"/>
              <a:t> </a:t>
            </a:r>
            <a:r>
              <a:rPr lang="ru-RU" dirty="0" err="1"/>
              <a:t>керек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7170" name="Picture 2" descr="C:\Users\user\Desktop\icon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52936"/>
            <a:ext cx="4568577" cy="295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94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586403"/>
          </a:xfrm>
        </p:spPr>
        <p:txBody>
          <a:bodyPr/>
          <a:lstStyle/>
          <a:p>
            <a:pPr marL="624078" indent="-514350"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партиялардың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дамуы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4078" indent="-514350"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Азаматтық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институттарының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дамуы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4078" indent="-514350"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саясаты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БАҚ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368152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</a:t>
            </a: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сұрақтары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12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Нұр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партиясы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4078" indent="-51435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партиясы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4078" indent="-514350">
              <a:buAutoNum type="arabicParenR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партиясы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4078" indent="-51435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халықтық-демократиялық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партиясы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4078" indent="-514350">
              <a:buAutoNum type="arabicParenR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партиясы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4078" indent="-514350">
              <a:buAutoNum type="arabicParenR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Жалпыұлттық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партия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ҚР </a:t>
            </a:r>
            <a:r>
              <a:rPr lang="ru-RU" dirty="0" err="1" smtClean="0">
                <a:solidFill>
                  <a:schemeClr val="tx1"/>
                </a:solidFill>
              </a:rPr>
              <a:t>партиялар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82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332656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қаңтардағы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сайлау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қорытындысы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0"/>
            <a:ext cx="914400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1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Нұр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Отан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 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99975"/>
            <a:ext cx="7632848" cy="4525963"/>
          </a:xfrm>
        </p:spPr>
        <p:txBody>
          <a:bodyPr>
            <a:normAutofit fontScale="92500" lnSpcReduction="20000"/>
          </a:bodyPr>
          <a:lstStyle/>
          <a:p>
            <a:pPr marL="109728" indent="45720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45720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мыңнан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мүшесі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партия.Партия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457200" algn="just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Бүгінде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өңірлерінде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Алматы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Астанада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өңірлік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өкілдіктері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парламентіндегі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82,15%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дауысқа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(2016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кезектен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парламент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сайлауы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Партияның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қызметкерлері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шағын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орта бизнес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өкілдері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Партия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жетекшісі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Н.Ә.Назарбаев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Партия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ресейлік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«Единая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ынтымақтасады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user\Desktop\нур ота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616" y="5229200"/>
            <a:ext cx="1523316" cy="153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15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392488"/>
          </a:xfrm>
        </p:spPr>
        <p:txBody>
          <a:bodyPr>
            <a:normAutofit/>
          </a:bodyPr>
          <a:lstStyle/>
          <a:p>
            <a:pPr marL="109728" indent="45720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ҚДП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сындарлы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оппозиция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сайлау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мәліметінше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партияның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175 862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мүшесі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бар. Либерализм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идеология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әрекет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2021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сайлауда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партиясы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10,18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дауыс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жинады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Партияның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ұраны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Тәуелсіздік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Демократия.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Бостандық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Әділет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Партия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төрағасы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Перуашев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Тұрлыбекұлы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ҚДП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Ақ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user\Desktop\ак жо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392170"/>
            <a:ext cx="2232248" cy="124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896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chemeClr val="tx1"/>
                </a:solidFill>
                <a:effectLst/>
              </a:rPr>
              <a:t>Перуашев</a:t>
            </a:r>
            <a:r>
              <a:rPr lang="ru-RU" dirty="0">
                <a:solidFill>
                  <a:schemeClr val="tx1"/>
                </a:solidFill>
                <a:effectLst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</a:rPr>
              <a:t>Азат</a:t>
            </a:r>
            <a:r>
              <a:rPr lang="ru-RU" dirty="0">
                <a:solidFill>
                  <a:schemeClr val="tx1"/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</a:rPr>
              <a:t>Турлыбекулы</a:t>
            </a:r>
            <a:r>
              <a:rPr lang="ru-RU" dirty="0">
                <a:solidFill>
                  <a:schemeClr val="tx1"/>
                </a:solidFill>
                <a:effectLst/>
              </a:rPr>
              <a:t/>
            </a:r>
            <a:br>
              <a:rPr lang="ru-RU" dirty="0">
                <a:solidFill>
                  <a:schemeClr val="tx1"/>
                </a:solidFill>
                <a:effectLst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314" name="Picture 2" descr="C:\Users\user\Desktop\f055e9926ed5146532153cae96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4" y="1743869"/>
            <a:ext cx="6240735" cy="416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308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/>
          </a:bodyPr>
          <a:lstStyle/>
          <a:p>
            <a:pPr marL="109728" indent="45720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Компартиясының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ыдырауы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Бүгінде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партияда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мыңнан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сайлауда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партия 7,14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дауыс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жинай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45720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ҚХП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коммунистік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мұраттарды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басшылыққа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шынайы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демократия,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әділеттілік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гүлденген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экономика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жариялайды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45720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жетекшісі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Ахметбеков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Жамбыл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Аужанұлы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партиясы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3" descr="C:\Users\user\Desktop\коммунисты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570" y="5409319"/>
            <a:ext cx="2096641" cy="113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162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chemeClr val="tx1"/>
                </a:solidFill>
                <a:effectLst/>
              </a:rPr>
              <a:t>Ахметбеков</a:t>
            </a:r>
            <a:r>
              <a:rPr lang="ru-RU" dirty="0">
                <a:solidFill>
                  <a:schemeClr val="tx1"/>
                </a:solidFill>
                <a:effectLst/>
              </a:rPr>
              <a:t> Жамбыл </a:t>
            </a:r>
            <a:r>
              <a:rPr lang="ru-RU" dirty="0" err="1" smtClean="0">
                <a:solidFill>
                  <a:schemeClr val="tx1"/>
                </a:solidFill>
                <a:effectLst/>
              </a:rPr>
              <a:t>Аужанович</a:t>
            </a:r>
            <a:r>
              <a:rPr lang="ru-RU" dirty="0">
                <a:solidFill>
                  <a:schemeClr val="tx1"/>
                </a:solidFill>
                <a:effectLst/>
              </a:rPr>
              <a:t/>
            </a:r>
            <a:br>
              <a:rPr lang="ru-RU" dirty="0">
                <a:solidFill>
                  <a:schemeClr val="tx1"/>
                </a:solidFill>
                <a:effectLst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290" name="Picture 2" descr="C:\Users\user\Desktop\Жамбыл Ахметбеков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53644"/>
            <a:ext cx="6264696" cy="416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621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/>
          </a:bodyPr>
          <a:lstStyle/>
          <a:p>
            <a:pPr marL="109728" indent="45720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бизнестің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тікелей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араласуынан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еркін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реттеуден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факторлардан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еркін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азаматтардың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ерікті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коммерциялық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бірлестіктер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өзін-өзі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Азаматтық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қоғам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саяси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институттарының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дамуы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25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1115616" y="764704"/>
            <a:ext cx="7488832" cy="5026372"/>
          </a:xfrm>
        </p:spPr>
        <p:txBody>
          <a:bodyPr>
            <a:normAutofit/>
          </a:bodyPr>
          <a:lstStyle/>
          <a:p>
            <a:pPr marL="109728" indent="45720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құқықтарының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сақталуын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етушілердің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коммерциялық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шеңберінен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қатынастардың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шеңберінен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құқықтық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құрудың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алғышарты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құқылы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серіктесі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74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15616" y="1481138"/>
            <a:ext cx="7113984" cy="4525962"/>
          </a:xfrm>
        </p:spPr>
        <p:txBody>
          <a:bodyPr>
            <a:normAutofit/>
          </a:bodyPr>
          <a:lstStyle/>
          <a:p>
            <a:pPr marL="109728" indent="457200" algn="just">
              <a:buNone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Демократиялық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азаматтары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бас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бостандығы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құқығын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пайдаланады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институттармен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болашақты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жауапкершілігін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бөліседі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83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492896"/>
            <a:ext cx="8363272" cy="3514395"/>
          </a:xfrm>
        </p:spPr>
        <p:txBody>
          <a:bodyPr>
            <a:normAutofit/>
          </a:bodyPr>
          <a:lstStyle/>
          <a:p>
            <a:pPr marL="109728" indent="45720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құқықтық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құқықтары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бостандықтары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162174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саяси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Қазақстандағы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саяси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партиялардың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дамуы</a:t>
            </a:r>
            <a:endParaRPr lang="ru-RU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2-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19044"/>
            <a:ext cx="3168352" cy="239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82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874435"/>
          </a:xfrm>
        </p:spPr>
        <p:txBody>
          <a:bodyPr/>
          <a:lstStyle/>
          <a:p>
            <a:pPr marL="109728" indent="45720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мүшесінің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мүддесін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мүддесін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білдіру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органдарының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саясатын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Азаматтық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қоғамның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72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323528" y="260648"/>
            <a:ext cx="7906072" cy="5746452"/>
          </a:xfrm>
        </p:spPr>
        <p:txBody>
          <a:bodyPr>
            <a:normAutofit/>
          </a:bodyPr>
          <a:lstStyle/>
          <a:p>
            <a:pPr marL="109728" indent="45720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Құқықтық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бөлінбейтін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құқықтық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бөлінбейді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құқықтық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бір-бірінсіз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сүрмейді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Құқықтық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тұтастыққа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айналуына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ықпал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құқықтық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мемлекеттілікке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көшудің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44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Қазақстан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Республикасында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азаматтық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қоғамның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қалыптасуы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586403"/>
          </a:xfrm>
        </p:spPr>
        <p:txBody>
          <a:bodyPr/>
          <a:lstStyle/>
          <a:p>
            <a:pPr marL="109728" indent="45720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1990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салалардағы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түбегейлі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топтардың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құқықтары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мүдделерін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бірлестіктердің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құрылуына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түрткі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8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1331640" y="1052736"/>
            <a:ext cx="7200800" cy="4954364"/>
          </a:xfrm>
        </p:spPr>
        <p:txBody>
          <a:bodyPr>
            <a:normAutofit/>
          </a:bodyPr>
          <a:lstStyle/>
          <a:p>
            <a:pPr marL="109728" indent="45720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секторындағы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еңбекшілердің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мүддесін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қорғайтын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тәуелсіз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кәсіподақтар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457200" algn="just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Бұқаралық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бірлестіктер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партиялар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институттандырылды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457200" algn="just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Азаматтық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жарқын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көрінісі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ядролық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полигондарын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жабу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қойған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«Невада – Семей»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19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83568" y="1481138"/>
            <a:ext cx="7546032" cy="4525962"/>
          </a:xfrm>
        </p:spPr>
        <p:txBody>
          <a:bodyPr>
            <a:normAutofit/>
          </a:bodyPr>
          <a:lstStyle/>
          <a:p>
            <a:pPr marL="109728" indent="45720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2001 ж.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Коммерциялық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Заңы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109728" indent="45720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Үкіметтік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тұжырымдамасы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45720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2006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шілде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2006-2011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жылдарға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тұжырымдамасы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Жарлық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62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15616" y="1052736"/>
            <a:ext cx="7344816" cy="4954364"/>
          </a:xfrm>
        </p:spPr>
        <p:txBody>
          <a:bodyPr>
            <a:normAutofit lnSpcReduction="10000"/>
          </a:bodyPr>
          <a:lstStyle/>
          <a:p>
            <a:pPr marL="109728" indent="45720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тұжырымдамаға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жоспарына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тапсырыстардың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көмегімен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ҮЕҰ-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үкіметтік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жобаларды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өңірлік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деңгейдегі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шешуге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іс-шаралар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тапсырысты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асыруға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келісім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қаражаты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есебінен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етіледі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30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1560" y="1124744"/>
            <a:ext cx="8229600" cy="4525962"/>
          </a:xfrm>
        </p:spPr>
        <p:txBody>
          <a:bodyPr>
            <a:normAutofit/>
          </a:bodyPr>
          <a:lstStyle/>
          <a:p>
            <a:pPr marL="109728" indent="45720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ҚР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министрлігіне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ҮЕҰ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жобаларының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пилоттық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109 ҮЕҰ-дан 120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өтінім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комиссия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сомасы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10,7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млн.теңгеге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жобаны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жеңімпаз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таныды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2006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тапсырысты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асыруға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 млн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теңгеге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қаржы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2007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жобаларға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сомасы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299 028 000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теңгені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құрайтын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 лот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өткізілді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154 ҮЕҰ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392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өтінім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03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45720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тәуелсіздік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егемендікке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жеткізуі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елімізде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түбегейлі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өзгерістердің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мінбері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бұқаралық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түбегейлі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құруларды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асыруға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ақпараттық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саясаты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БАҚ </a:t>
            </a:r>
            <a:r>
              <a:rPr lang="ru-RU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дамуы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C:\Users\user\Desktop\0631c174c350d682142005ace88c814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33105"/>
            <a:ext cx="2880320" cy="250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99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755576" y="836712"/>
            <a:ext cx="7632848" cy="4248472"/>
          </a:xfrm>
        </p:spPr>
        <p:txBody>
          <a:bodyPr>
            <a:normAutofit/>
          </a:bodyPr>
          <a:lstStyle/>
          <a:p>
            <a:pPr marL="109728" indent="45720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нарықтық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реформалау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қатынастарды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демократияландыру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еркін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алмасуға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салаларындағы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оқиғалардың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жай-күйі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жедел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жан-жақты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қажеттіліктерді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республика.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C:\Users\user\Desktop\preview-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657307"/>
            <a:ext cx="3358299" cy="189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54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бұқаралық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құралдарының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даму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кезеңдері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457200" algn="just" fontAlgn="base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посткеңестік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БАҚ-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монополияның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артықшылығы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тәуелсіз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БАҚ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болмаған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457200" algn="just" fontAlgn="base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(1992-1996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ж.ж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кеңістігіндегі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сөзсіз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үстемдіктен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дәрежеде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кетуі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БАҚ-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қарқынды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БАҚ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үлесінің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қысқаруы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саны.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38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62467"/>
          </a:xfrm>
        </p:spPr>
        <p:txBody>
          <a:bodyPr/>
          <a:lstStyle/>
          <a:p>
            <a:pPr marL="109728" indent="457200" algn="just">
              <a:buNone/>
            </a:pPr>
            <a:r>
              <a:rPr lang="ru-RU" dirty="0" err="1"/>
              <a:t>Тәуелсіздік</a:t>
            </a:r>
            <a:r>
              <a:rPr lang="ru-RU" dirty="0"/>
              <a:t> </a:t>
            </a:r>
            <a:r>
              <a:rPr lang="ru-RU" dirty="0" err="1"/>
              <a:t>жылдарындағы</a:t>
            </a:r>
            <a:r>
              <a:rPr lang="ru-RU" dirty="0"/>
              <a:t> </a:t>
            </a:r>
            <a:r>
              <a:rPr lang="ru-RU" dirty="0" err="1"/>
              <a:t>Қазақстан</a:t>
            </a:r>
            <a:r>
              <a:rPr lang="ru-RU" dirty="0"/>
              <a:t> </a:t>
            </a:r>
            <a:r>
              <a:rPr lang="ru-RU" dirty="0" err="1"/>
              <a:t>Республикасындағы</a:t>
            </a:r>
            <a:r>
              <a:rPr lang="ru-RU" dirty="0"/>
              <a:t> </a:t>
            </a:r>
            <a:r>
              <a:rPr lang="ru-RU" dirty="0" err="1"/>
              <a:t>саяси</a:t>
            </a:r>
            <a:r>
              <a:rPr lang="ru-RU" dirty="0"/>
              <a:t> </a:t>
            </a:r>
            <a:r>
              <a:rPr lang="ru-RU" dirty="0" err="1"/>
              <a:t>реформаларда</a:t>
            </a:r>
            <a:r>
              <a:rPr lang="ru-RU" dirty="0"/>
              <a:t> </a:t>
            </a:r>
            <a:r>
              <a:rPr lang="ru-RU" dirty="0" err="1"/>
              <a:t>бірнеше</a:t>
            </a:r>
            <a:r>
              <a:rPr lang="ru-RU" dirty="0"/>
              <a:t> </a:t>
            </a:r>
            <a:r>
              <a:rPr lang="ru-RU" dirty="0" err="1"/>
              <a:t>кезеңдерді</a:t>
            </a:r>
            <a:r>
              <a:rPr lang="ru-RU" dirty="0"/>
              <a:t> </a:t>
            </a:r>
            <a:r>
              <a:rPr lang="ru-RU" dirty="0" err="1"/>
              <a:t>бөліп</a:t>
            </a:r>
            <a:r>
              <a:rPr lang="ru-RU" dirty="0"/>
              <a:t> </a:t>
            </a:r>
            <a:r>
              <a:rPr lang="ru-RU" dirty="0" err="1"/>
              <a:t>көрсетуге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 smtClean="0"/>
              <a:t>:</a:t>
            </a:r>
          </a:p>
          <a:p>
            <a:pPr marL="109728" indent="457200" algn="just">
              <a:buNone/>
            </a:pPr>
            <a:r>
              <a:rPr lang="ru-RU" dirty="0" smtClean="0"/>
              <a:t>1991-1993;</a:t>
            </a:r>
          </a:p>
          <a:p>
            <a:pPr marL="109728" indent="457200" algn="just">
              <a:buNone/>
            </a:pPr>
            <a:r>
              <a:rPr lang="ru-RU" dirty="0" smtClean="0"/>
              <a:t>1993-1995;</a:t>
            </a:r>
          </a:p>
          <a:p>
            <a:pPr marL="109728" indent="457200" algn="just">
              <a:buNone/>
            </a:pPr>
            <a:r>
              <a:rPr lang="ru-RU" dirty="0" smtClean="0"/>
              <a:t>1995-1999;</a:t>
            </a:r>
          </a:p>
          <a:p>
            <a:pPr marL="109728" indent="457200" algn="just">
              <a:buNone/>
            </a:pPr>
            <a:r>
              <a:rPr lang="ru-RU" dirty="0" smtClean="0"/>
              <a:t>1999-2001;</a:t>
            </a:r>
          </a:p>
          <a:p>
            <a:pPr marL="109728" indent="457200" algn="just">
              <a:buNone/>
            </a:pPr>
            <a:r>
              <a:rPr lang="ru-RU" dirty="0" smtClean="0"/>
              <a:t>2001-2021 </a:t>
            </a:r>
            <a:r>
              <a:rPr lang="ru-RU" dirty="0" err="1" smtClean="0"/>
              <a:t>жж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Қазақстандағы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саяси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реформалар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кезеңдері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34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827584" y="1124744"/>
            <a:ext cx="7560840" cy="4882356"/>
          </a:xfrm>
        </p:spPr>
        <p:txBody>
          <a:bodyPr>
            <a:normAutofit/>
          </a:bodyPr>
          <a:lstStyle/>
          <a:p>
            <a:pPr marL="109728" indent="45720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(1997-2006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либералды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бұқаралық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нарығындағы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өзгерістермен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бұрынғы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БАҚ-ты,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полиграфиялық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кәсіпорындарды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жаппай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жекешелендірумен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бұқаралық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қаржыландыру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субсидиялаудан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тапсырысқа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көшумен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саясатты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81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43608" y="1481138"/>
            <a:ext cx="7185992" cy="4525962"/>
          </a:xfrm>
        </p:spPr>
        <p:txBody>
          <a:bodyPr/>
          <a:lstStyle/>
          <a:p>
            <a:pPr marL="109728" indent="45720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Төртінші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(2007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айтуға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Бұқаралық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тарапынан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Отандық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БАҚ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нарығының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бәсекеге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қабілеттілігін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қабылданды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96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27584" y="1268760"/>
            <a:ext cx="7488832" cy="4738340"/>
          </a:xfrm>
        </p:spPr>
        <p:txBody>
          <a:bodyPr>
            <a:normAutofit/>
          </a:bodyPr>
          <a:lstStyle/>
          <a:p>
            <a:pPr marL="109728" indent="45720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БАҚ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түбегейлі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құрулар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жүргізілді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БАҚ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саласын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мемлекетсіздендіру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асырылды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БАҚ-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80%-дан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астамы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Либерализация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нарықтық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БАҚ-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өсуіне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әкелді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бүгінде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бұқаралық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қарқыны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Азия мен Кавказ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елдерінің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көпшілігінен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28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959" y="980728"/>
            <a:ext cx="6598393" cy="450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33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899592" y="1481138"/>
            <a:ext cx="7330008" cy="4525962"/>
          </a:xfrm>
        </p:spPr>
        <p:txBody>
          <a:bodyPr>
            <a:normAutofit/>
          </a:bodyPr>
          <a:lstStyle/>
          <a:p>
            <a:pPr marL="109728" indent="45720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Елімізде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ұлыстардың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газет-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теле-радио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Бұқаралық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тілдерден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поляк,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неміс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ұйғыр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дүнген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азшылық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БАҚ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үкіметтен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қаржылық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0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111kazah-SMI-mode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37112"/>
            <a:ext cx="5904656" cy="529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7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899592" y="1124744"/>
            <a:ext cx="7330008" cy="4882356"/>
          </a:xfrm>
        </p:spPr>
        <p:txBody>
          <a:bodyPr>
            <a:normAutofit fontScale="92500"/>
          </a:bodyPr>
          <a:lstStyle/>
          <a:p>
            <a:pPr marL="109728" indent="45720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интернет пен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кабельдік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теледидар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қарқынды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нарықта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заманауи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телерадиостанциялар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спутниктік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таратылады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45720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CaspioNet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(Kazakh TV)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(оператор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Eutelsat).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аумағында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BBC, CNN, Deutsche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радиосы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Польшаның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Полония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ресейлік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телерадио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арналарының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кабельдік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спутниктік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таратылады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38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907704" y="1484784"/>
            <a:ext cx="6120680" cy="288032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НАЗАРЛАРЫҢЫЗҒА РАХМЕТ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10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1991-1993 </a:t>
            </a:r>
            <a:r>
              <a:rPr lang="ru-RU" dirty="0" err="1" smtClean="0">
                <a:solidFill>
                  <a:schemeClr val="tx1"/>
                </a:solidFill>
              </a:rPr>
              <a:t>жж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1993-1995 </a:t>
            </a:r>
            <a:r>
              <a:rPr lang="ru-RU" dirty="0" err="1" smtClean="0">
                <a:solidFill>
                  <a:schemeClr val="tx1"/>
                </a:solidFill>
              </a:rPr>
              <a:t>жж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514395"/>
          </a:xfrm>
        </p:spPr>
        <p:txBody>
          <a:bodyPr>
            <a:normAutofit/>
          </a:bodyPr>
          <a:lstStyle/>
          <a:p>
            <a:pPr marL="109728" indent="457200" algn="just">
              <a:buNone/>
            </a:pPr>
            <a:r>
              <a:rPr lang="ru-RU" dirty="0" err="1"/>
              <a:t>Алғашқы</a:t>
            </a:r>
            <a:r>
              <a:rPr lang="ru-RU" dirty="0"/>
              <a:t>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кезең</a:t>
            </a:r>
            <a:r>
              <a:rPr lang="ru-RU" dirty="0"/>
              <a:t> </a:t>
            </a:r>
            <a:r>
              <a:rPr lang="ru-RU" dirty="0" err="1"/>
              <a:t>Қазақстан</a:t>
            </a:r>
            <a:r>
              <a:rPr lang="ru-RU" dirty="0"/>
              <a:t> </a:t>
            </a:r>
            <a:r>
              <a:rPr lang="ru-RU" dirty="0" err="1"/>
              <a:t>Республикасының</a:t>
            </a:r>
            <a:r>
              <a:rPr lang="ru-RU" dirty="0"/>
              <a:t> </a:t>
            </a:r>
            <a:r>
              <a:rPr lang="ru-RU" dirty="0" err="1"/>
              <a:t>конституциялық</a:t>
            </a:r>
            <a:r>
              <a:rPr lang="ru-RU" dirty="0"/>
              <a:t> </a:t>
            </a:r>
            <a:r>
              <a:rPr lang="ru-RU" dirty="0" err="1"/>
              <a:t>құрылысының</a:t>
            </a:r>
            <a:r>
              <a:rPr lang="ru-RU" dirty="0"/>
              <a:t> </a:t>
            </a:r>
            <a:r>
              <a:rPr lang="ru-RU" dirty="0" err="1"/>
              <a:t>эволюциясын</a:t>
            </a:r>
            <a:r>
              <a:rPr lang="ru-RU" dirty="0"/>
              <a:t>, </a:t>
            </a:r>
            <a:r>
              <a:rPr lang="ru-RU" dirty="0" err="1"/>
              <a:t>басқару</a:t>
            </a:r>
            <a:r>
              <a:rPr lang="ru-RU" dirty="0"/>
              <a:t> </a:t>
            </a:r>
            <a:r>
              <a:rPr lang="ru-RU" dirty="0" err="1"/>
              <a:t>нысанының</a:t>
            </a:r>
            <a:r>
              <a:rPr lang="ru-RU" dirty="0"/>
              <a:t> </a:t>
            </a:r>
            <a:r>
              <a:rPr lang="ru-RU" dirty="0" err="1"/>
              <a:t>парламенттік</a:t>
            </a:r>
            <a:r>
              <a:rPr lang="ru-RU" dirty="0"/>
              <a:t> </a:t>
            </a:r>
            <a:r>
              <a:rPr lang="ru-RU" dirty="0" err="1"/>
              <a:t>республикадан</a:t>
            </a:r>
            <a:r>
              <a:rPr lang="ru-RU" dirty="0"/>
              <a:t> </a:t>
            </a:r>
            <a:r>
              <a:rPr lang="ru-RU" dirty="0" err="1"/>
              <a:t>жартылай</a:t>
            </a:r>
            <a:r>
              <a:rPr lang="ru-RU" dirty="0"/>
              <a:t> </a:t>
            </a:r>
            <a:r>
              <a:rPr lang="ru-RU" dirty="0" err="1"/>
              <a:t>президенттік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президенттік</a:t>
            </a:r>
            <a:r>
              <a:rPr lang="ru-RU" dirty="0"/>
              <a:t> </a:t>
            </a:r>
            <a:r>
              <a:rPr lang="ru-RU" dirty="0" err="1"/>
              <a:t>республикаға</a:t>
            </a:r>
            <a:r>
              <a:rPr lang="ru-RU" dirty="0"/>
              <a:t> </a:t>
            </a:r>
            <a:r>
              <a:rPr lang="ru-RU" dirty="0" err="1"/>
              <a:t>өтуін</a:t>
            </a:r>
            <a:r>
              <a:rPr lang="ru-RU" dirty="0"/>
              <a:t>, </a:t>
            </a:r>
            <a:r>
              <a:rPr lang="ru-RU" dirty="0" err="1"/>
              <a:t>посткеңестік</a:t>
            </a:r>
            <a:r>
              <a:rPr lang="ru-RU" dirty="0"/>
              <a:t> </a:t>
            </a:r>
            <a:r>
              <a:rPr lang="ru-RU" dirty="0" err="1"/>
              <a:t>кезеңдегі</a:t>
            </a:r>
            <a:r>
              <a:rPr lang="ru-RU" dirty="0"/>
              <a:t> </a:t>
            </a:r>
            <a:r>
              <a:rPr lang="ru-RU" dirty="0" err="1"/>
              <a:t>жаңа</a:t>
            </a:r>
            <a:r>
              <a:rPr lang="ru-RU" dirty="0"/>
              <a:t> </a:t>
            </a:r>
            <a:r>
              <a:rPr lang="ru-RU" dirty="0" err="1"/>
              <a:t>Қазақстанның</a:t>
            </a:r>
            <a:r>
              <a:rPr lang="ru-RU" dirty="0"/>
              <a:t> </a:t>
            </a:r>
            <a:r>
              <a:rPr lang="ru-RU" dirty="0" err="1"/>
              <a:t>мемлекеттілігінің</a:t>
            </a:r>
            <a:r>
              <a:rPr lang="ru-RU" dirty="0"/>
              <a:t> </a:t>
            </a:r>
            <a:r>
              <a:rPr lang="ru-RU" dirty="0" err="1"/>
              <a:t>қалыптасуын</a:t>
            </a:r>
            <a:r>
              <a:rPr lang="ru-RU" dirty="0"/>
              <a:t> </a:t>
            </a:r>
            <a:r>
              <a:rPr lang="ru-RU" dirty="0" err="1"/>
              <a:t>көрсетеді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10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457200" algn="just">
              <a:buNone/>
            </a:pPr>
            <a:r>
              <a:rPr lang="ru-RU" dirty="0" err="1"/>
              <a:t>Үшінші</a:t>
            </a:r>
            <a:r>
              <a:rPr lang="ru-RU" dirty="0"/>
              <a:t> </a:t>
            </a:r>
            <a:r>
              <a:rPr lang="ru-RU" dirty="0" err="1"/>
              <a:t>кезең</a:t>
            </a:r>
            <a:r>
              <a:rPr lang="ru-RU" dirty="0"/>
              <a:t> </a:t>
            </a:r>
            <a:r>
              <a:rPr lang="ru-RU" dirty="0" err="1"/>
              <a:t>қолданыстағы</a:t>
            </a:r>
            <a:r>
              <a:rPr lang="ru-RU" dirty="0"/>
              <a:t> </a:t>
            </a:r>
            <a:r>
              <a:rPr lang="ru-RU" dirty="0" err="1"/>
              <a:t>Конституцияда</a:t>
            </a:r>
            <a:r>
              <a:rPr lang="ru-RU" dirty="0"/>
              <a:t> </a:t>
            </a:r>
            <a:r>
              <a:rPr lang="ru-RU" dirty="0" err="1"/>
              <a:t>айқындалған</a:t>
            </a:r>
            <a:r>
              <a:rPr lang="ru-RU" dirty="0"/>
              <a:t> </a:t>
            </a:r>
            <a:r>
              <a:rPr lang="ru-RU" dirty="0" err="1"/>
              <a:t>конституциялық</a:t>
            </a:r>
            <a:r>
              <a:rPr lang="ru-RU" dirty="0"/>
              <a:t> </a:t>
            </a:r>
            <a:r>
              <a:rPr lang="ru-RU" dirty="0" err="1"/>
              <a:t>құрылыс</a:t>
            </a:r>
            <a:r>
              <a:rPr lang="ru-RU" dirty="0"/>
              <a:t> </a:t>
            </a:r>
            <a:r>
              <a:rPr lang="ru-RU" dirty="0" err="1"/>
              <a:t>негіздерін</a:t>
            </a:r>
            <a:r>
              <a:rPr lang="ru-RU" dirty="0"/>
              <a:t> </a:t>
            </a:r>
            <a:r>
              <a:rPr lang="ru-RU" dirty="0" err="1"/>
              <a:t>бекітумен</a:t>
            </a:r>
            <a:r>
              <a:rPr lang="ru-RU" dirty="0"/>
              <a:t>, </a:t>
            </a:r>
            <a:r>
              <a:rPr lang="ru-RU" dirty="0" err="1"/>
              <a:t>конституциялық</a:t>
            </a:r>
            <a:r>
              <a:rPr lang="ru-RU" dirty="0"/>
              <a:t> </a:t>
            </a:r>
            <a:r>
              <a:rPr lang="ru-RU" dirty="0" err="1"/>
              <a:t>заңдар</a:t>
            </a:r>
            <a:r>
              <a:rPr lang="ru-RU" dirty="0"/>
              <a:t> </a:t>
            </a:r>
            <a:r>
              <a:rPr lang="ru-RU" dirty="0" err="1"/>
              <a:t>блогын</a:t>
            </a:r>
            <a:r>
              <a:rPr lang="ru-RU" dirty="0"/>
              <a:t> </a:t>
            </a:r>
            <a:r>
              <a:rPr lang="ru-RU" dirty="0" err="1"/>
              <a:t>бекітумен</a:t>
            </a:r>
            <a:r>
              <a:rPr lang="ru-RU" dirty="0"/>
              <a:t> </a:t>
            </a:r>
            <a:r>
              <a:rPr lang="ru-RU" dirty="0" err="1"/>
              <a:t>сипатталды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1995-1999 </a:t>
            </a:r>
            <a:r>
              <a:rPr lang="ru-RU" dirty="0" err="1" smtClean="0">
                <a:solidFill>
                  <a:schemeClr val="tx1"/>
                </a:solidFill>
              </a:rPr>
              <a:t>жж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user\Desktop\201608300044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99115"/>
            <a:ext cx="3810271" cy="253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33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459"/>
          </a:xfrm>
        </p:spPr>
        <p:txBody>
          <a:bodyPr/>
          <a:lstStyle/>
          <a:p>
            <a:pPr marL="109728" indent="45720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реформалардың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төртінші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құрулардың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өзектілігін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Осылайша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Президент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Н.Назарбаев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халқына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сайынғы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жолдауында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қарқынының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ауқымынан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қалуын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1999-2001 </a:t>
            </a:r>
            <a:r>
              <a:rPr lang="ru-RU" dirty="0" err="1" smtClean="0">
                <a:solidFill>
                  <a:schemeClr val="tx1"/>
                </a:solidFill>
              </a:rPr>
              <a:t>жж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2001-2021 </a:t>
            </a:r>
            <a:r>
              <a:rPr lang="ru-RU" dirty="0" err="1" smtClean="0">
                <a:solidFill>
                  <a:schemeClr val="tx1"/>
                </a:solidFill>
              </a:rPr>
              <a:t>жж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6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0" y="0"/>
            <a:ext cx="8604448" cy="5877272"/>
          </a:xfrm>
        </p:spPr>
        <p:txBody>
          <a:bodyPr>
            <a:normAutofit lnSpcReduction="10000"/>
          </a:bodyPr>
          <a:lstStyle/>
          <a:p>
            <a:pPr marL="109728" indent="457200" algn="just">
              <a:buNone/>
            </a:pPr>
            <a:r>
              <a:rPr lang="ru-RU" dirty="0" err="1"/>
              <a:t>Демократияландыруды</a:t>
            </a:r>
            <a:r>
              <a:rPr lang="ru-RU" dirty="0"/>
              <a:t> </a:t>
            </a:r>
            <a:r>
              <a:rPr lang="ru-RU" dirty="0" err="1"/>
              <a:t>дамытуға</a:t>
            </a:r>
            <a:r>
              <a:rPr lang="ru-RU" dirty="0"/>
              <a:t> </a:t>
            </a:r>
            <a:r>
              <a:rPr lang="ru-RU" dirty="0" err="1"/>
              <a:t>бағытталған</a:t>
            </a:r>
            <a:r>
              <a:rPr lang="ru-RU" dirty="0"/>
              <a:t> </a:t>
            </a:r>
            <a:r>
              <a:rPr lang="ru-RU" dirty="0" err="1"/>
              <a:t>саяси</a:t>
            </a:r>
            <a:r>
              <a:rPr lang="ru-RU" dirty="0"/>
              <a:t> </a:t>
            </a:r>
            <a:r>
              <a:rPr lang="ru-RU" dirty="0" err="1"/>
              <a:t>реформалардың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бағыттары</a:t>
            </a:r>
            <a:r>
              <a:rPr lang="ru-RU" dirty="0"/>
              <a:t> </a:t>
            </a:r>
            <a:r>
              <a:rPr lang="ru-RU" dirty="0" err="1"/>
              <a:t>Мемлекет</a:t>
            </a:r>
            <a:r>
              <a:rPr lang="ru-RU" dirty="0"/>
              <a:t> </a:t>
            </a:r>
            <a:r>
              <a:rPr lang="ru-RU" dirty="0" err="1"/>
              <a:t>басшысының</a:t>
            </a:r>
            <a:r>
              <a:rPr lang="ru-RU" dirty="0"/>
              <a:t> 1998 </a:t>
            </a:r>
            <a:r>
              <a:rPr lang="ru-RU" dirty="0" err="1"/>
              <a:t>және</a:t>
            </a:r>
            <a:r>
              <a:rPr lang="ru-RU" dirty="0"/>
              <a:t> 2000 </a:t>
            </a:r>
            <a:r>
              <a:rPr lang="ru-RU" dirty="0" err="1"/>
              <a:t>жылдардағы</a:t>
            </a:r>
            <a:r>
              <a:rPr lang="ru-RU" dirty="0"/>
              <a:t> </a:t>
            </a:r>
            <a:r>
              <a:rPr lang="ru-RU" dirty="0" err="1"/>
              <a:t>Қазақстан</a:t>
            </a:r>
            <a:r>
              <a:rPr lang="ru-RU" dirty="0"/>
              <a:t> </a:t>
            </a:r>
            <a:r>
              <a:rPr lang="ru-RU" dirty="0" err="1"/>
              <a:t>халқына</a:t>
            </a:r>
            <a:r>
              <a:rPr lang="ru-RU" dirty="0"/>
              <a:t> </a:t>
            </a:r>
            <a:r>
              <a:rPr lang="ru-RU" dirty="0" err="1"/>
              <a:t>жыл</a:t>
            </a:r>
            <a:r>
              <a:rPr lang="ru-RU" dirty="0"/>
              <a:t> </a:t>
            </a:r>
            <a:r>
              <a:rPr lang="ru-RU" dirty="0" err="1"/>
              <a:t>сайынғы</a:t>
            </a:r>
            <a:r>
              <a:rPr lang="ru-RU" dirty="0"/>
              <a:t> </a:t>
            </a:r>
            <a:r>
              <a:rPr lang="ru-RU" dirty="0" err="1"/>
              <a:t>Жолдауларында</a:t>
            </a:r>
            <a:r>
              <a:rPr lang="ru-RU" dirty="0"/>
              <a:t> </a:t>
            </a:r>
            <a:r>
              <a:rPr lang="ru-RU" dirty="0" err="1"/>
              <a:t>көрсетілді</a:t>
            </a:r>
            <a:r>
              <a:rPr lang="ru-RU" dirty="0"/>
              <a:t>. </a:t>
            </a:r>
            <a:r>
              <a:rPr lang="ru-RU" dirty="0" err="1"/>
              <a:t>Қазақстандық</a:t>
            </a:r>
            <a:r>
              <a:rPr lang="ru-RU" dirty="0"/>
              <a:t> </a:t>
            </a:r>
            <a:r>
              <a:rPr lang="ru-RU" dirty="0" err="1"/>
              <a:t>қоғамның</a:t>
            </a:r>
            <a:r>
              <a:rPr lang="ru-RU" dirty="0"/>
              <a:t> </a:t>
            </a:r>
            <a:r>
              <a:rPr lang="ru-RU" dirty="0" err="1"/>
              <a:t>саяси</a:t>
            </a:r>
            <a:r>
              <a:rPr lang="ru-RU" dirty="0"/>
              <a:t> </a:t>
            </a:r>
            <a:r>
              <a:rPr lang="ru-RU" dirty="0" err="1"/>
              <a:t>жүйесін</a:t>
            </a:r>
            <a:r>
              <a:rPr lang="ru-RU" dirty="0"/>
              <a:t> </a:t>
            </a:r>
            <a:r>
              <a:rPr lang="ru-RU" dirty="0" err="1"/>
              <a:t>демократияландырудың</a:t>
            </a:r>
            <a:r>
              <a:rPr lang="ru-RU" dirty="0"/>
              <a:t> </a:t>
            </a:r>
            <a:r>
              <a:rPr lang="ru-RU" dirty="0" err="1"/>
              <a:t>күн</a:t>
            </a:r>
            <a:r>
              <a:rPr lang="ru-RU" dirty="0"/>
              <a:t> </a:t>
            </a:r>
            <a:r>
              <a:rPr lang="ru-RU" dirty="0" err="1"/>
              <a:t>тәртібіне</a:t>
            </a:r>
            <a:r>
              <a:rPr lang="ru-RU" dirty="0" smtClean="0"/>
              <a:t>:</a:t>
            </a:r>
          </a:p>
          <a:p>
            <a:pPr algn="just">
              <a:buFontTx/>
              <a:buChar char="-"/>
            </a:pPr>
            <a:r>
              <a:rPr lang="ru-RU" dirty="0" smtClean="0"/>
              <a:t>сот </a:t>
            </a:r>
            <a:r>
              <a:rPr lang="ru-RU" dirty="0" err="1"/>
              <a:t>билігінің</a:t>
            </a:r>
            <a:r>
              <a:rPr lang="ru-RU" dirty="0"/>
              <a:t> </a:t>
            </a:r>
            <a:r>
              <a:rPr lang="ru-RU" dirty="0" err="1"/>
              <a:t>тәуелсіздігін</a:t>
            </a:r>
            <a:r>
              <a:rPr lang="ru-RU" dirty="0"/>
              <a:t> </a:t>
            </a:r>
            <a:r>
              <a:rPr lang="ru-RU" dirty="0" err="1"/>
              <a:t>нығайту</a:t>
            </a:r>
            <a:r>
              <a:rPr lang="ru-RU" dirty="0"/>
              <a:t>, </a:t>
            </a:r>
            <a:r>
              <a:rPr lang="ru-RU" dirty="0" err="1"/>
              <a:t>құқықтық</a:t>
            </a:r>
            <a:r>
              <a:rPr lang="ru-RU" dirty="0"/>
              <a:t> реформа</a:t>
            </a:r>
            <a:r>
              <a:rPr lang="ru-RU" dirty="0" smtClean="0"/>
              <a:t>;</a:t>
            </a:r>
          </a:p>
          <a:p>
            <a:pPr algn="just">
              <a:buFontTx/>
              <a:buChar char="-"/>
            </a:pPr>
            <a:r>
              <a:rPr lang="ru-RU" dirty="0" smtClean="0"/>
              <a:t> </a:t>
            </a:r>
            <a:r>
              <a:rPr lang="ru-RU" dirty="0" err="1"/>
              <a:t>биліктің</a:t>
            </a:r>
            <a:r>
              <a:rPr lang="ru-RU" dirty="0"/>
              <a:t> </a:t>
            </a:r>
            <a:r>
              <a:rPr lang="ru-RU" dirty="0" err="1"/>
              <a:t>өкілді</a:t>
            </a:r>
            <a:r>
              <a:rPr lang="ru-RU" dirty="0"/>
              <a:t> </a:t>
            </a:r>
            <a:r>
              <a:rPr lang="ru-RU" dirty="0" err="1"/>
              <a:t>органдарының</a:t>
            </a:r>
            <a:r>
              <a:rPr lang="ru-RU" dirty="0"/>
              <a:t> </a:t>
            </a:r>
            <a:r>
              <a:rPr lang="ru-RU" dirty="0" err="1"/>
              <a:t>өкілеттіктерін</a:t>
            </a:r>
            <a:r>
              <a:rPr lang="ru-RU" dirty="0"/>
              <a:t> </a:t>
            </a:r>
            <a:r>
              <a:rPr lang="ru-RU" dirty="0" err="1" smtClean="0"/>
              <a:t>кеңейту</a:t>
            </a:r>
            <a:r>
              <a:rPr lang="ru-RU" dirty="0" smtClean="0"/>
              <a:t>;</a:t>
            </a:r>
          </a:p>
          <a:p>
            <a:pPr algn="just">
              <a:buFontTx/>
              <a:buChar char="-"/>
            </a:pPr>
            <a:r>
              <a:rPr lang="ru-RU" dirty="0" err="1" smtClean="0"/>
              <a:t>Сайлауды</a:t>
            </a:r>
            <a:r>
              <a:rPr lang="ru-RU" dirty="0" smtClean="0"/>
              <a:t> </a:t>
            </a:r>
            <a:r>
              <a:rPr lang="ru-RU" dirty="0" err="1"/>
              <a:t>кеңейту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сайлау</a:t>
            </a:r>
            <a:r>
              <a:rPr lang="ru-RU" dirty="0"/>
              <a:t> </a:t>
            </a:r>
            <a:r>
              <a:rPr lang="ru-RU" dirty="0" err="1"/>
              <a:t>заңнамасын</a:t>
            </a:r>
            <a:r>
              <a:rPr lang="ru-RU" dirty="0"/>
              <a:t> </a:t>
            </a:r>
            <a:r>
              <a:rPr lang="ru-RU" dirty="0" err="1" smtClean="0"/>
              <a:t>жетілдіру</a:t>
            </a:r>
            <a:r>
              <a:rPr lang="ru-RU" dirty="0" smtClean="0"/>
              <a:t>;</a:t>
            </a:r>
          </a:p>
          <a:p>
            <a:pPr algn="just">
              <a:buFontTx/>
              <a:buChar char="-"/>
            </a:pPr>
            <a:r>
              <a:rPr lang="ru-RU" dirty="0" err="1" smtClean="0"/>
              <a:t>азаматтық</a:t>
            </a:r>
            <a:r>
              <a:rPr lang="ru-RU" dirty="0" smtClean="0"/>
              <a:t> </a:t>
            </a:r>
            <a:r>
              <a:rPr lang="ru-RU" dirty="0" err="1"/>
              <a:t>қоғам</a:t>
            </a:r>
            <a:r>
              <a:rPr lang="ru-RU" dirty="0"/>
              <a:t> </a:t>
            </a:r>
            <a:r>
              <a:rPr lang="ru-RU" dirty="0" err="1"/>
              <a:t>институттарын</a:t>
            </a:r>
            <a:r>
              <a:rPr lang="ru-RU" dirty="0"/>
              <a:t> </a:t>
            </a:r>
            <a:r>
              <a:rPr lang="ru-RU" dirty="0" err="1"/>
              <a:t>нығайту</a:t>
            </a:r>
            <a:r>
              <a:rPr lang="ru-RU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631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>
                <a:solidFill>
                  <a:schemeClr val="tx1"/>
                </a:solidFill>
                <a:effectLst/>
              </a:rPr>
              <a:t>Қазақстанның</a:t>
            </a:r>
            <a:r>
              <a:rPr lang="ru-RU" sz="2800" dirty="0">
                <a:solidFill>
                  <a:schemeClr val="tx1"/>
                </a:solidFill>
                <a:effectLst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</a:rPr>
              <a:t>саяси</a:t>
            </a:r>
            <a:r>
              <a:rPr lang="ru-RU" sz="2800" dirty="0">
                <a:solidFill>
                  <a:schemeClr val="tx1"/>
                </a:solidFill>
                <a:effectLst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</a:rPr>
              <a:t>жүйесінің</a:t>
            </a:r>
            <a:r>
              <a:rPr lang="ru-RU" sz="2800" dirty="0">
                <a:solidFill>
                  <a:schemeClr val="tx1"/>
                </a:solidFill>
                <a:effectLst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</a:rPr>
              <a:t>өзгеру</a:t>
            </a:r>
            <a:r>
              <a:rPr lang="ru-RU" sz="2800" dirty="0">
                <a:solidFill>
                  <a:schemeClr val="tx1"/>
                </a:solidFill>
                <a:effectLst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</a:rPr>
              <a:t>процесі</a:t>
            </a:r>
            <a:r>
              <a:rPr lang="ru-RU" sz="2800" dirty="0">
                <a:solidFill>
                  <a:schemeClr val="tx1"/>
                </a:solidFill>
                <a:effectLst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</a:rPr>
              <a:t>өзінің</a:t>
            </a:r>
            <a:r>
              <a:rPr lang="ru-RU" sz="2800" dirty="0">
                <a:solidFill>
                  <a:schemeClr val="tx1"/>
                </a:solidFill>
                <a:effectLst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</a:rPr>
              <a:t>дамуында</a:t>
            </a:r>
            <a:r>
              <a:rPr lang="ru-RU" sz="2800" dirty="0">
                <a:solidFill>
                  <a:schemeClr val="tx1"/>
                </a:solidFill>
                <a:effectLst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</a:rPr>
              <a:t>мынадай</a:t>
            </a:r>
            <a:r>
              <a:rPr lang="ru-RU" sz="2800" dirty="0">
                <a:solidFill>
                  <a:schemeClr val="tx1"/>
                </a:solidFill>
                <a:effectLst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</a:rPr>
              <a:t>кезеңдерден</a:t>
            </a:r>
            <a:r>
              <a:rPr lang="ru-RU" sz="2800" dirty="0">
                <a:solidFill>
                  <a:schemeClr val="tx1"/>
                </a:solidFill>
                <a:effectLst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</a:rPr>
              <a:t>өтті</a:t>
            </a:r>
            <a:r>
              <a:rPr lang="ru-RU" sz="2800" dirty="0">
                <a:solidFill>
                  <a:schemeClr val="tx1"/>
                </a:solidFill>
                <a:effectLst/>
              </a:rPr>
              <a:t>: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34475"/>
          </a:xfrm>
        </p:spPr>
        <p:txBody>
          <a:bodyPr>
            <a:normAutofit fontScale="92500" lnSpcReduction="20000"/>
          </a:bodyPr>
          <a:lstStyle/>
          <a:p>
            <a:pPr marL="109728" indent="45720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1990-1993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жж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республиканың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қоғамдық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өміріне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либералдық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демократиялық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дәстүрлер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енгізілді;1</a:t>
            </a:r>
          </a:p>
          <a:p>
            <a:pPr marL="109728" indent="45720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993-1995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жж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Конституциялары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қабылданды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бірқатар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азаматтық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институттары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халқы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Ассамблеясы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құрылды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indent="45720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1995-1998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жж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билік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өкілеттігі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бөлінді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алғаш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палаталы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парламент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сайланды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саяси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трансформациялардың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басталуына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әкелді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indent="45720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1998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уақытқа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Батыс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демократияларының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дәстүрлері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қағидаларына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одан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демократияландыру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85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1040</TotalTime>
  <Words>1724</Words>
  <Application>Microsoft Office PowerPoint</Application>
  <PresentationFormat>Экран (4:3)</PresentationFormat>
  <Paragraphs>105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3" baseType="lpstr">
      <vt:lpstr>Lucida Sans Unicode</vt:lpstr>
      <vt:lpstr>Times New Roman</vt:lpstr>
      <vt:lpstr>Verdana</vt:lpstr>
      <vt:lpstr>Wingdings 2</vt:lpstr>
      <vt:lpstr>Wingdings 3</vt:lpstr>
      <vt:lpstr>Открытая</vt:lpstr>
      <vt:lpstr>   Лекция № 11. Қазақстандық қоғамдағы жаңа құндылықтар, ерекшеліктер және өзгешеліктер </vt:lpstr>
      <vt:lpstr>Лекция сұрақтары</vt:lpstr>
      <vt:lpstr>1. Қазіргі Қазақстанның саяси жүйесі. Қазіргі Қазақстандағы саяси партиялардың дамуы</vt:lpstr>
      <vt:lpstr>Қазақстандағы саяси реформалар кезеңдері</vt:lpstr>
      <vt:lpstr>1991-1993 жж. 1993-1995 жж.</vt:lpstr>
      <vt:lpstr>1995-1999 жж.</vt:lpstr>
      <vt:lpstr>1999-2001 жж. 2001-2021 жж.</vt:lpstr>
      <vt:lpstr>Презентация PowerPoint</vt:lpstr>
      <vt:lpstr>Қазақстанның саяси жүйесінің өзгеру процесі өзінің дамуында мынадай кезеңдерден өтті: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ҚР саяси партиялары</vt:lpstr>
      <vt:lpstr>Презентация PowerPoint</vt:lpstr>
      <vt:lpstr>ҚР партиялар:</vt:lpstr>
      <vt:lpstr>2021 жылғы қаңтардағы сайлау қорытындысы</vt:lpstr>
      <vt:lpstr>«Нұр Отан» </vt:lpstr>
      <vt:lpstr>ҚДП «Ақ жол» </vt:lpstr>
      <vt:lpstr>Перуашев Азат Турлыбекулы </vt:lpstr>
      <vt:lpstr>Қазақстанның Халық партиясы</vt:lpstr>
      <vt:lpstr>Ахметбеков Жамбыл Аужанович </vt:lpstr>
      <vt:lpstr>3. Азаматтық қоғам және оның саяси институттарының дамуы</vt:lpstr>
      <vt:lpstr>Презентация PowerPoint</vt:lpstr>
      <vt:lpstr>Презентация PowerPoint</vt:lpstr>
      <vt:lpstr>Азаматтық қоғамның мақсаты</vt:lpstr>
      <vt:lpstr>Презентация PowerPoint</vt:lpstr>
      <vt:lpstr>Қазақстан Республикасында азаматтық қоғамның қалыптасуы</vt:lpstr>
      <vt:lpstr>Презентация PowerPoint</vt:lpstr>
      <vt:lpstr>Презентация PowerPoint</vt:lpstr>
      <vt:lpstr>Презентация PowerPoint</vt:lpstr>
      <vt:lpstr>Презентация PowerPoint</vt:lpstr>
      <vt:lpstr>3. Қазақстан Республикасының ақпараттық саясаты, БАҚ дамуы</vt:lpstr>
      <vt:lpstr>Презентация PowerPoint</vt:lpstr>
      <vt:lpstr>Қазақстан Республикасының бұқаралық ақпарат құралдарының даму кезеңдері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НАЗАРЛАРЫҢЫЗҒА РАХМЕТ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 1 Социально-экономическая ситуация в Казахстане – предпосылки борьбы за независимость</dc:title>
  <dc:creator>user</dc:creator>
  <cp:lastModifiedBy>admin</cp:lastModifiedBy>
  <cp:revision>168</cp:revision>
  <dcterms:created xsi:type="dcterms:W3CDTF">2017-01-17T13:36:48Z</dcterms:created>
  <dcterms:modified xsi:type="dcterms:W3CDTF">2021-11-07T18:01:41Z</dcterms:modified>
</cp:coreProperties>
</file>