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57" r:id="rId3"/>
    <p:sldId id="276" r:id="rId4"/>
    <p:sldId id="275" r:id="rId5"/>
    <p:sldId id="281" r:id="rId6"/>
    <p:sldId id="277" r:id="rId7"/>
    <p:sldId id="278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6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2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0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0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1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6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7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1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9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3606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6687" y="-150939"/>
            <a:ext cx="6517482" cy="250921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ru-RU" sz="3200" b="1" cap="none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</a:t>
            </a:r>
            <a:r>
              <a:rPr lang="ru-RU" sz="3200" b="1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сновы проектирования металлургических </a:t>
            </a:r>
            <a:r>
              <a:rPr lang="kk-KZ" sz="3200" b="1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200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cap="none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cap="none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cap="none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cap="none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2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indent="288290"/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Тема: </a:t>
            </a:r>
            <a:r>
              <a:rPr lang="ru-RU" sz="32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Предпроектная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документация. Состав проектно-сметной документации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Проектное дело и его эволюция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Жизненный цикл инвестиционного проекта и этапы проектирования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Организация проектирования и программа качества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Задание на проектирование</a:t>
            </a:r>
          </a:p>
          <a:p>
            <a:pPr marL="457200" indent="-457200"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Порядок разработки и состав бизнес-плана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Основы классификации проекта.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Определение понятиям: инвестиционный проект и инвестиция.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Основные этапы проектирования.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Состав стандартного бизнес-плана.</a:t>
            </a: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676" y="836529"/>
            <a:ext cx="87340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2.1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Предпроектная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документация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документация, предшествующая разработке проектов и  включающая программы, отчеты, технико-экономические обоснования строительства, технико-экономические расчеты, результаты научных исследований и инженерных изысканий, технологические и конструктивные расчеты, эскизы, макеты, обмеры и результаты обследований объектов, а также иные исходные данные и материалы, необходимые для принятия решений о разработке проектной документации и последующей реализации проектов.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Предпроектная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документация состоит из различных материалов, но в ее основе обязательно должны быть отражены такие основные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предпроектные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решения, как обоснование: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1689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планируемого объема производства на проектируемом объекте;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1689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состава проектируемого объекта;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51689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выбора района строительства;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наличие:</a:t>
            </a:r>
          </a:p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источников обеспечения сырьем, материалами, энергией и водными ресурсами.</a:t>
            </a:r>
          </a:p>
          <a:p>
            <a:pPr indent="28829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Планируемый объем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проектируемого предприятия обычно определяется балансом производства и потребления металла на отечественном и мировом рынке, возможностью обеспечения сырьем и материалами, водными ресурсами и всеми видами энергоресурсов.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352" y="1243971"/>
            <a:ext cx="8481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Инвестицией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называют долгосрочные вложения капитала в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отрасли</a:t>
            </a:r>
            <a:r>
              <a:rPr lang="ru-RU" sz="1600" dirty="0" smtClean="0"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экономики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внутри страны и за границей.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0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С финансовой и экономической позиций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инвестирование</a:t>
            </a:r>
            <a:r>
              <a:rPr lang="ru-RU" i="1" dirty="0">
                <a:latin typeface="Times New Roman" panose="02020603050405020304" pitchFamily="18" charset="0"/>
                <a:ea typeface="TimesNewRomanPS-ItalicMT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может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быть определено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как единовременное вложение экономических ресурсов в материальные активы и информационное обеспечение с целью создания и получения выгоды в течение длительного периода в будущем. Основной </a:t>
            </a:r>
            <a:r>
              <a:rPr lang="ru-RU" b="1" i="1" dirty="0">
                <a:latin typeface="Times New Roman" panose="02020603050405020304" pitchFamily="18" charset="0"/>
                <a:ea typeface="TimesNewRomanPSMT"/>
              </a:rPr>
              <a:t>смысл инвестирования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в преобразовании финансовых ресурсов (ликвидности) инвестора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собственных и заемных средств в производительные активы в виде основного и оборотного капиталов, а также в создании новой ликвидности при прибыльном использовании этих активов.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0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NewRomanPSMT"/>
              </a:rPr>
              <a:t>К </a:t>
            </a: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инвестиционным проектам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относят проекты, в которых главной целью является создание или реновация основных фондов. Цель инновационных проектов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разработка и применение новых технологий, ноу-хау и других нововведений.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000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NewRomanPS-ItalicMT"/>
              </a:rPr>
              <a:t>Инвестиционный строительный проект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есть совокупность организационно-технических мероприятий по реализации инвестиций в объекты капитального строительства в форме </a:t>
            </a:r>
            <a:r>
              <a:rPr lang="ru-RU" dirty="0" err="1">
                <a:latin typeface="Times New Roman" panose="02020603050405020304" pitchFamily="18" charset="0"/>
                <a:ea typeface="TimesNewRomanPSMT"/>
              </a:rPr>
              <a:t>предпроектных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, проектных, строительных, пусконаладочных работ по вводу объекта в эксплуатацию.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4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29" y="0"/>
            <a:ext cx="8053741" cy="63167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0884" y="6327227"/>
            <a:ext cx="8709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TimesNewRomanPS-ItalicMT"/>
              </a:rPr>
              <a:t>Основные виды проектной деятельности по обеспечению строительного объекта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22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70" y="182417"/>
            <a:ext cx="7575301" cy="38445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67738" y="4026977"/>
            <a:ext cx="576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TimesNewRomanPS-ItalicMT"/>
              </a:rPr>
              <a:t>Основные виды проектного обеспечения инвестиций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599" y="4272677"/>
            <a:ext cx="82821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 err="1">
                <a:latin typeface="Times New Roman" panose="02020603050405020304" pitchFamily="18" charset="0"/>
                <a:ea typeface="TimesNewRomanPSMT"/>
              </a:rPr>
              <a:t>Прединвестиционная</a:t>
            </a:r>
            <a:r>
              <a:rPr lang="ru-RU" b="1" i="1" dirty="0">
                <a:latin typeface="Times New Roman" panose="02020603050405020304" pitchFamily="18" charset="0"/>
                <a:ea typeface="TimesNewRomanPSMT"/>
              </a:rPr>
              <a:t> фаза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состоит из нескольких стадий: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NewRomanPS-ItalicMT"/>
              </a:rPr>
              <a:t>первая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исследование возможностей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инвестирования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NewRomanPS-ItalicMT"/>
              </a:rPr>
              <a:t>вторая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предварительное технико-экономическое исследование: </a:t>
            </a:r>
            <a:endParaRPr lang="ru-RU" dirty="0" smtClean="0">
              <a:latin typeface="Times New Roman" panose="02020603050405020304" pitchFamily="18" charset="0"/>
              <a:ea typeface="TimesNewRomanPSMT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NewRomanPS-ItalicMT"/>
              </a:rPr>
              <a:t>третья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формулирование проекта или собственно технико-экономическое исследование: </a:t>
            </a:r>
            <a:endParaRPr lang="ru-RU" dirty="0" smtClean="0">
              <a:latin typeface="Times New Roman" panose="02020603050405020304" pitchFamily="18" charset="0"/>
              <a:ea typeface="TimesNewRomanPSMT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NewRomanPS-ItalicMT"/>
              </a:rPr>
              <a:t>четвертая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окончательная оценка проекта и принятие решения об инвестициях: </a:t>
            </a:r>
            <a:endParaRPr lang="ru-RU" dirty="0" smtClean="0">
              <a:latin typeface="Times New Roman" panose="02020603050405020304" pitchFamily="18" charset="0"/>
              <a:ea typeface="TimesNewRomanPSMT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NewRomanPS-ItalicMT"/>
              </a:rPr>
              <a:t>пятая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− </a:t>
            </a:r>
            <a:r>
              <a:rPr lang="ru-RU" dirty="0">
                <a:latin typeface="Times New Roman" panose="02020603050405020304" pitchFamily="18" charset="0"/>
                <a:ea typeface="TimesNewRomanPSMT"/>
              </a:rPr>
              <a:t>проведение после принятия окончательного </a:t>
            </a:r>
            <a:r>
              <a:rPr lang="ru-RU" dirty="0" smtClean="0">
                <a:latin typeface="Times New Roman" panose="02020603050405020304" pitchFamily="18" charset="0"/>
                <a:ea typeface="TimesNewRomanPSMT"/>
              </a:rPr>
              <a:t>инвестиционного решения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2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801" y="0"/>
            <a:ext cx="7223840" cy="61279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92429" y="6253655"/>
            <a:ext cx="7123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ea typeface="TimesNewRomanPS-ItalicMT"/>
              </a:rPr>
              <a:t>Виды деятельности, влияющие на качество проектной продукции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4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243" y="77535"/>
            <a:ext cx="5875284" cy="58552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674" y="6034125"/>
            <a:ext cx="6618421" cy="6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22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</TotalTime>
  <Words>455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SymbolMT</vt:lpstr>
      <vt:lpstr>Times New Roman</vt:lpstr>
      <vt:lpstr>TimesNewRomanPS-ItalicMT</vt:lpstr>
      <vt:lpstr>TimesNewRomanPSMT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298</cp:revision>
  <dcterms:created xsi:type="dcterms:W3CDTF">2017-10-09T05:58:02Z</dcterms:created>
  <dcterms:modified xsi:type="dcterms:W3CDTF">2022-09-05T04:05:57Z</dcterms:modified>
</cp:coreProperties>
</file>