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76" r:id="rId4"/>
    <p:sldId id="282" r:id="rId5"/>
    <p:sldId id="281" r:id="rId6"/>
    <p:sldId id="277" r:id="rId7"/>
    <p:sldId id="278" r:id="rId8"/>
    <p:sldId id="27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2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553" y="339467"/>
            <a:ext cx="4178893" cy="947814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662984" y="1596787"/>
            <a:ext cx="8100392" cy="586855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«Основы проектирования металлургических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предприятий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2838" y="4612944"/>
            <a:ext cx="8100392" cy="20914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Преподаватель: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Койшина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Гулзада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Мынгышкызы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Доктор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PhD,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кафедры «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и обогащение полезных ископаемых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gulzada.koishina@mail.ru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62984" y="2505894"/>
            <a:ext cx="8100392" cy="1959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Лекция № 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endParaRPr lang="kk-KZ" sz="3200" b="1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kk-KZ" sz="3200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Тема: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Предпроектные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проектные периоды проектирования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Выбор площадки для строительство 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Технико-экономическое обоснование целесообразности строительства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Проектный период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Техно-рабочий проект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Какие задачи выполняются в </a:t>
            </a:r>
            <a:r>
              <a:rPr lang="ru-RU" sz="20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предпроектный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период. 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Какие аспекты учитываются при выборе площадки для строительства. 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Каковы особенности реконструкции цехов.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7305" y="1674789"/>
            <a:ext cx="83112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</a:rPr>
              <a:t>При выборе площадки руководствуются следующими положениями: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</a:rPr>
              <a:t>1. Для размещения предприятий следует использовать малопродуктивные, не пригодные для сельского хозяйства земли.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</a:rPr>
              <a:t>2. Площадка должна быть относительно ровной и иметь уклон, обеспечивающий отвод вешних и дождевых вод.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</a:rPr>
              <a:t>3. Необходимо наличие достаточной мощности местных источников  топлива, сырья, энергии, воды.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</a:rPr>
              <a:t>4. Должны быть гарантированы: наличие свободной рабочей силы в данном пункте и в ближайших населенных пунктах, удачное расселение ее недалеко от предприятия.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</a:rPr>
              <a:t>5. Грунты площадки должны допускать строительство зданий и сооружений без устройства дорогостоящих оснований. Уровень грунтовых вод на площадке должен быть по возможности ниже глубины устройства фундаментов, подвалов, тоннелей и т. п.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39043" y="386834"/>
            <a:ext cx="4727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latin typeface="TimesNewRomanPS-BoldMT"/>
              </a:rPr>
              <a:t>Выбор площадки для строительства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636343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7256" y="3789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TimesNewRomanPS-BoldMT"/>
              </a:rPr>
              <a:t>Технико-экономическое обоснование</a:t>
            </a:r>
          </a:p>
          <a:p>
            <a:pPr algn="ctr"/>
            <a:r>
              <a:rPr lang="ru-RU" b="1" i="1" dirty="0">
                <a:latin typeface="TimesNewRomanPS-BoldMT"/>
              </a:rPr>
              <a:t>целесообразности строительства</a:t>
            </a: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1256" y="1278795"/>
            <a:ext cx="87194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</a:rPr>
              <a:t>При проведении технико-экономического обоснования (ТЭО) целесообразности строительства (расширения, реконструкции) металлургического завода устанавливаются необходимость, возможность и эффективность осуществления строительства (расширения, реконструкции).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90520" y="2725104"/>
            <a:ext cx="2460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latin typeface="TimesNewRomanPS-BoldMT"/>
              </a:rPr>
              <a:t>Проектный период</a:t>
            </a:r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1256" y="3411368"/>
            <a:ext cx="87194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NewRomanPSMT"/>
              </a:rPr>
              <a:t>При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одностадийном проектировании разрабатывается техно-рабочий </a:t>
            </a:r>
            <a:r>
              <a:rPr lang="ru-RU" dirty="0" smtClean="0">
                <a:latin typeface="Times New Roman" panose="02020603050405020304" pitchFamily="18" charset="0"/>
                <a:ea typeface="TimesNewRomanPSMT"/>
              </a:rPr>
              <a:t>проект,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ea typeface="TimesNewRomanPSMT"/>
              </a:rPr>
              <a:t>двухстадийном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SymbolMT"/>
              </a:rPr>
              <a:t>−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первая стадия </a:t>
            </a:r>
            <a:r>
              <a:rPr lang="ru-RU" dirty="0">
                <a:latin typeface="Times New Roman" panose="02020603050405020304" pitchFamily="18" charset="0"/>
                <a:ea typeface="SymbolMT"/>
              </a:rPr>
              <a:t>−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технический проект и после его утверждения </a:t>
            </a:r>
            <a:r>
              <a:rPr lang="ru-RU" dirty="0">
                <a:latin typeface="Times New Roman" panose="02020603050405020304" pitchFamily="18" charset="0"/>
                <a:ea typeface="SymbolMT"/>
              </a:rPr>
              <a:t>−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вторая стадия </a:t>
            </a:r>
            <a:r>
              <a:rPr lang="ru-RU" dirty="0">
                <a:latin typeface="Times New Roman" panose="02020603050405020304" pitchFamily="18" charset="0"/>
                <a:ea typeface="SymbolMT"/>
              </a:rPr>
              <a:t>−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рабочие чертежи</a:t>
            </a:r>
            <a:r>
              <a:rPr lang="ru-RU" dirty="0" smtClean="0">
                <a:latin typeface="Times New Roman" panose="02020603050405020304" pitchFamily="18" charset="0"/>
                <a:ea typeface="TimesNewRomanPSMT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840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47089" y="468477"/>
            <a:ext cx="2823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latin typeface="TimesNewRomanPS-BoldMT"/>
              </a:rPr>
              <a:t>Техно-рабочий проект</a:t>
            </a:r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0871" y="1234262"/>
            <a:ext cx="83439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NewRomanPSMT"/>
              </a:rPr>
              <a:t>1 В </a:t>
            </a:r>
            <a:r>
              <a:rPr lang="ru-RU" b="1" i="1" dirty="0">
                <a:latin typeface="Times New Roman" panose="02020603050405020304" pitchFamily="18" charset="0"/>
                <a:ea typeface="TimesNewRomanPS-ItalicMT"/>
              </a:rPr>
              <a:t>сводной пояснительной записке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приводятся краткое содержание проекта, представление и основные сведения о предприятии, его местоположение, вид </a:t>
            </a:r>
            <a:r>
              <a:rPr lang="ru-RU" dirty="0" smtClean="0">
                <a:latin typeface="Times New Roman" panose="02020603050405020304" pitchFamily="18" charset="0"/>
                <a:ea typeface="TimesNewRomanPSMT"/>
              </a:rPr>
              <a:t>строительства;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мощность и состав предприятия; сортамент основной продукции. </a:t>
            </a:r>
            <a:endParaRPr lang="ru-RU" dirty="0" smtClean="0">
              <a:latin typeface="Times New Roman" panose="02020603050405020304" pitchFamily="18" charset="0"/>
              <a:ea typeface="TimesNewRomanPSMT"/>
            </a:endParaRPr>
          </a:p>
          <a:p>
            <a:pPr indent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NewRomanPSMT"/>
              </a:rPr>
              <a:t>2 В </a:t>
            </a:r>
            <a:r>
              <a:rPr lang="ru-RU" b="1" i="1" dirty="0">
                <a:latin typeface="Times New Roman" panose="02020603050405020304" pitchFamily="18" charset="0"/>
                <a:ea typeface="TimesNewRomanPS-ItalicMT"/>
              </a:rPr>
              <a:t>экономическом разделе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приводится обоснование места строительства; указываются производственные связи предприятия; определение потребности в основных категориях рабочих и ИТР; рассчитывается производительность труда; энерговооруженность, себестоимость основных изделий; рентабельность предприятия; основные технико-экономические показатели и сравнение их с лучшими показателями отечественных и зарубежных предприятий;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NewRomanPSMT"/>
              </a:rPr>
              <a:t>3 В </a:t>
            </a:r>
            <a:r>
              <a:rPr lang="ru-RU" b="1" i="1" dirty="0">
                <a:latin typeface="Times New Roman" panose="02020603050405020304" pitchFamily="18" charset="0"/>
                <a:ea typeface="TimesNewRomanPS-ItalicMT"/>
              </a:rPr>
              <a:t>третьем разделе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дается характеристика площадки для строительства и транспортного хозяйства, приводится генеральный план.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b="1" i="1" dirty="0" smtClean="0">
                <a:latin typeface="Times New Roman" panose="02020603050405020304" pitchFamily="18" charset="0"/>
                <a:ea typeface="TimesNewRomanPS-ItalicMT"/>
              </a:rPr>
              <a:t>4 Технологическая </a:t>
            </a:r>
            <a:r>
              <a:rPr lang="ru-RU" b="1" i="1" dirty="0">
                <a:latin typeface="Times New Roman" panose="02020603050405020304" pitchFamily="18" charset="0"/>
                <a:ea typeface="TimesNewRomanPS-ItalicMT"/>
              </a:rPr>
              <a:t>часть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является основой при проектировании. В ней рассматриваются следующие вопросы: характеристика выпускаемой продукции, оценка ее качества, прогрессивность и эффективность в народном хозяйстве, программа выпуска, состав предприятия и схема производства, характеристика и обоснование принятых технических решений и новых технологических процессов.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222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5558" y="1016352"/>
            <a:ext cx="82949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NewRomanPSMT"/>
              </a:rPr>
              <a:t>5 В </a:t>
            </a:r>
            <a:r>
              <a:rPr lang="ru-RU" b="1" i="1" dirty="0">
                <a:latin typeface="Times New Roman" panose="02020603050405020304" pitchFamily="18" charset="0"/>
                <a:ea typeface="TimesNewRomanPS-ItalicMT"/>
              </a:rPr>
              <a:t>энергетическом разделе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приводятся данные об установленной мощности потребителей электроэнергии, источники и схемы электроснабжения, выбор и определение количества основного оборудования, технико-экономические показатели. </a:t>
            </a:r>
            <a:endParaRPr lang="ru-RU" dirty="0" smtClean="0">
              <a:latin typeface="Times New Roman" panose="02020603050405020304" pitchFamily="18" charset="0"/>
              <a:ea typeface="TimesNewRomanPSMT"/>
            </a:endParaRPr>
          </a:p>
          <a:p>
            <a:pPr indent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NewRomanPSMT"/>
              </a:rPr>
              <a:t>6 В </a:t>
            </a:r>
            <a:r>
              <a:rPr lang="ru-RU" b="1" i="1" dirty="0">
                <a:latin typeface="Times New Roman" panose="02020603050405020304" pitchFamily="18" charset="0"/>
                <a:ea typeface="TimesNewRomanPS-ItalicMT"/>
              </a:rPr>
              <a:t>строительном разделе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на основе применяемых типовых </a:t>
            </a:r>
            <a:r>
              <a:rPr lang="ru-RU" dirty="0" smtClean="0">
                <a:latin typeface="Times New Roman" panose="02020603050405020304" pitchFamily="18" charset="0"/>
                <a:ea typeface="TimesNewRomanPSMT"/>
              </a:rPr>
              <a:t>проектов</a:t>
            </a:r>
            <a:r>
              <a:rPr lang="ru-RU" sz="1600" dirty="0" smtClean="0">
                <a:latin typeface="Times New Roman" panose="02020603050405020304" pitchFamily="18" charset="0"/>
                <a:ea typeface="TimesNewRomanPSMT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NewRomanPSMT"/>
              </a:rPr>
              <a:t>должна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быть дана характеристика основных зданий и сооружений, архитектурно-планировочных решений, рассчитаны и спланированы бытовые помещения.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NewRomanPSMT"/>
              </a:rPr>
              <a:t>7 В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разделе, посвященном </a:t>
            </a:r>
            <a:r>
              <a:rPr lang="ru-RU" b="1" i="1" dirty="0" smtClean="0">
                <a:latin typeface="Times New Roman" panose="02020603050405020304" pitchFamily="18" charset="0"/>
                <a:ea typeface="TimesNewRomanPS-ItalicMT"/>
              </a:rPr>
              <a:t>водоснабжению</a:t>
            </a:r>
            <a:r>
              <a:rPr lang="ru-RU" dirty="0" smtClean="0">
                <a:latin typeface="Times New Roman" panose="02020603050405020304" pitchFamily="18" charset="0"/>
                <a:ea typeface="TimesNewRomanPSMT"/>
              </a:rPr>
              <a:t>, </a:t>
            </a:r>
            <a:r>
              <a:rPr lang="ru-RU" b="1" i="1" dirty="0">
                <a:latin typeface="Times New Roman" panose="02020603050405020304" pitchFamily="18" charset="0"/>
                <a:ea typeface="TimesNewRomanPS-ItalicMT"/>
              </a:rPr>
              <a:t>канализации</a:t>
            </a:r>
            <a:r>
              <a:rPr lang="ru-RU" b="1" dirty="0">
                <a:latin typeface="Times New Roman" panose="02020603050405020304" pitchFamily="18" charset="0"/>
                <a:ea typeface="TimesNewRomanPSMT"/>
              </a:rPr>
              <a:t>, </a:t>
            </a:r>
            <a:r>
              <a:rPr lang="ru-RU" b="1" i="1" dirty="0">
                <a:latin typeface="Times New Roman" panose="02020603050405020304" pitchFamily="18" charset="0"/>
                <a:ea typeface="TimesNewRomanPS-ItalicMT"/>
              </a:rPr>
              <a:t>отоплению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и </a:t>
            </a:r>
            <a:r>
              <a:rPr lang="ru-RU" b="1" i="1" dirty="0">
                <a:latin typeface="Times New Roman" panose="02020603050405020304" pitchFamily="18" charset="0"/>
                <a:ea typeface="TimesNewRomanPS-ItalicMT"/>
              </a:rPr>
              <a:t>вентиляции</a:t>
            </a:r>
            <a:r>
              <a:rPr lang="ru-RU" b="1" dirty="0">
                <a:latin typeface="Times New Roman" panose="02020603050405020304" pitchFamily="18" charset="0"/>
                <a:ea typeface="TimesNewRomanPSMT"/>
              </a:rPr>
              <a:t>,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 рассчитывается расход воды и сточных жидкостей, выбор источников водоснабжения, очистных сооружений и места спуска сточных вод, применяемые способы очистки сточных вод, схемы водоснабжения, канализации, выбор основного оборудования.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NewRomanPSMT"/>
              </a:rPr>
              <a:t>8 В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разделе </a:t>
            </a:r>
            <a:r>
              <a:rPr lang="ru-RU" b="1" i="1" dirty="0">
                <a:latin typeface="Times New Roman" panose="02020603050405020304" pitchFamily="18" charset="0"/>
                <a:ea typeface="TimesNewRomanPSMT"/>
              </a:rPr>
              <a:t>«</a:t>
            </a:r>
            <a:r>
              <a:rPr lang="ru-RU" b="1" i="1" dirty="0">
                <a:latin typeface="Times New Roman" panose="02020603050405020304" pitchFamily="18" charset="0"/>
                <a:ea typeface="TimesNewRomanPS-ItalicMT"/>
              </a:rPr>
              <a:t>Жилищное и культурно-бытовое строительство</a:t>
            </a:r>
            <a:r>
              <a:rPr lang="ru-RU" b="1" i="1" dirty="0">
                <a:latin typeface="Times New Roman" panose="02020603050405020304" pitchFamily="18" charset="0"/>
                <a:ea typeface="TimesNewRomanPSMT"/>
              </a:rPr>
              <a:t>»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указываются местоположение жилого района и потребность в жилом фонде, его расположение по отношению к проектируемому предприятию.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NewRomanPSMT"/>
              </a:rPr>
              <a:t>9 В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разделе по </a:t>
            </a:r>
            <a:r>
              <a:rPr lang="ru-RU" b="1" i="1" dirty="0">
                <a:latin typeface="Times New Roman" panose="02020603050405020304" pitchFamily="18" charset="0"/>
                <a:ea typeface="TimesNewRomanPS-ItalicMT"/>
              </a:rPr>
              <a:t>организации строительства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приводится ориентировочный план осуществления строительства по годам, дается описание принятых методов производства работ по площадке в целом, и по крупным объектам, устанавливается потребность по годам в основных строительных материалах, полуфабрикатах, рабочих кадрах и др.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627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11796" y="517463"/>
            <a:ext cx="4407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latin typeface="TimesNewRomanPS-BoldMT"/>
              </a:rPr>
              <a:t>Особенности реконструкции цехов</a:t>
            </a: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6054" y="1329541"/>
            <a:ext cx="80989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социально неизбежная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реконструкция диктуется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резкого улучшения технико-экономических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показателей, улучшения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труда и покрытия дефицита рабочей силы.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реконструкция обуславливается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общегосударственными интересами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необходимостью выпуска новой продукции и производится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сверху.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66054" y="3083867"/>
            <a:ext cx="80989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обновления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это отношение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вводимых в действие основных фондов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общей сумме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фондов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реконструкции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33" y="4133325"/>
            <a:ext cx="1857252" cy="140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2953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2324</TotalTime>
  <Words>643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Arial Unicode MS</vt:lpstr>
      <vt:lpstr>Arial</vt:lpstr>
      <vt:lpstr>Calibri</vt:lpstr>
      <vt:lpstr>Calibri Light</vt:lpstr>
      <vt:lpstr>SymbolMT</vt:lpstr>
      <vt:lpstr>Times New Roman</vt:lpstr>
      <vt:lpstr>TimesNewRomanPS-BoldMT</vt:lpstr>
      <vt:lpstr>TimesNewRomanPS-ItalicMT</vt:lpstr>
      <vt:lpstr>TimesNewRomanPSMT</vt:lpstr>
      <vt:lpstr>Тема Office</vt:lpstr>
      <vt:lpstr>«Основы проектирования металлургических предприятий»</vt:lpstr>
      <vt:lpstr>Содержание</vt:lpstr>
      <vt:lpstr>По завершению урока Вы будете знать: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Gulzada Koishina</cp:lastModifiedBy>
  <cp:revision>292</cp:revision>
  <dcterms:created xsi:type="dcterms:W3CDTF">2017-10-09T05:58:02Z</dcterms:created>
  <dcterms:modified xsi:type="dcterms:W3CDTF">2022-09-04T16:19:52Z</dcterms:modified>
</cp:coreProperties>
</file>