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6" r:id="rId4"/>
    <p:sldId id="280" r:id="rId5"/>
    <p:sldId id="281" r:id="rId6"/>
    <p:sldId id="277" r:id="rId7"/>
    <p:sldId id="278" r:id="rId8"/>
    <p:sldId id="279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5</a:t>
            </a: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 обоснование аппаратурно-технологической схемы производства товарных металлов или его соединений в металлургических заводах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8" y="320130"/>
            <a:ext cx="7504811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5799" y="1583605"/>
            <a:ext cx="78909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1. Тип схемы без разветвления.</a:t>
            </a:r>
          </a:p>
          <a:p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2. Типы схем с разветвлением технологического процесса.</a:t>
            </a:r>
          </a:p>
          <a:p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3. Обоснование и выбор способа производства.</a:t>
            </a:r>
          </a:p>
          <a:p>
            <a:r>
              <a:rPr lang="ru-RU" sz="2000" b="1" dirty="0">
                <a:solidFill>
                  <a:schemeClr val="accent5"/>
                </a:solidFill>
                <a:latin typeface="TimesNewRomanPSMT"/>
              </a:rPr>
              <a:t>4. Разработка технологической схемы производства.</a:t>
            </a:r>
            <a:endParaRPr lang="ru-RU" sz="2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схемы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технологической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 производства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определяющие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переработки.</a:t>
            </a:r>
            <a:endParaRPr lang="ru-RU" sz="20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составляется нормативно-технологическая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карта.</a:t>
            </a:r>
            <a:endParaRPr lang="ru-RU" sz="2000" b="1" dirty="0" smtClean="0">
              <a:solidFill>
                <a:schemeClr val="accent5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2667" y="1519916"/>
            <a:ext cx="79755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разработке аппаратурно-технологической схемы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товарных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металлов или его соединений в металлургических заводах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решаются следующие основные задачи: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определяют набор технологических процессов и операций, а также их взаимное сочетание, необходимые для получения заданного сырья, предназначенного для производства товарного продукта требуемого качества;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определяют набор технологических процессов, их взаимное 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сочетание и связь с основной технологической схемой, необходимые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утилизации и обезвреживания всех видов отходов основного производства;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принимают принципы аппаратурного оформления всех технологических операций;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решают вопросы транспорта всех продуктов, перерабатываемых и производимых в ходе технологического процесса;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решают вопросы контроля за ходом процесса и управления им.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1" y="421902"/>
            <a:ext cx="83396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3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Задачи, решаемые при разработке </a:t>
            </a:r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аппаратурно-технологической </a:t>
            </a:r>
            <a:r>
              <a:rPr lang="ru-RU" sz="2000" b="1" i="1" spc="-3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схемы. 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0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800" y="1241274"/>
            <a:ext cx="8407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схемы состоит из че­тырех основных этапов: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Сначала укрупненно намечают основные переделы.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Затем определяют набор операций по каждому переделу.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  <a:tabLst>
                <a:tab pos="2286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каждой операции устанавливают все поступающие и выводимые продукты.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Составляют сводную схему, объединяющую транспортными потоками все переделы и операции проектируемого производства.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800" y="2995600"/>
            <a:ext cx="8407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химико-металлургического производства большинства металлов и его соединений характерны следующие основные переделы: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  <a:tabLst>
                <a:tab pos="40830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вскрытие сырья и выделение первичного химического концентрата извлекаемого металла;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  <a:tabLst>
                <a:tab pos="40830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чистого металла или его соединения, состоящее из переделов получения чернового металла или его загрязненного соединения и переделов их рафинирования (или очистки);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  <a:tabLst>
                <a:tab pos="40830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металлов в элементарном состоянии из их химических соединений (в случае получения рафинированных химических соединений);</a:t>
            </a: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AutoNum type="arabicParenR"/>
              <a:tabLst>
                <a:tab pos="40830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первичная обработка металла, включая получение металла в компактном виде, дополнительную его очистку и получение из металла полуфабрикатов.</a:t>
            </a:r>
          </a:p>
        </p:txBody>
      </p:sp>
    </p:spTree>
    <p:extLst>
      <p:ext uri="{BB962C8B-B14F-4D97-AF65-F5344CB8AC3E}">
        <p14:creationId xmlns:p14="http://schemas.microsoft.com/office/powerpoint/2010/main" val="217394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0295" y="416468"/>
            <a:ext cx="3603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Тип схемы без разветвления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0917" y="4830002"/>
            <a:ext cx="3502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NewRomanPSMT"/>
              </a:rPr>
              <a:t>Блок-схемы технологических процессов: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без разветвления технологического потока и оборотов;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 оборотами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95" y="1357368"/>
            <a:ext cx="4019841" cy="319769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23934" y="1600200"/>
            <a:ext cx="34061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первому типу относятся схемы, не предусматривающие разветвления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потока и использование оборотных продуктов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второму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типу относятся схемы, предусматривающие использование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оборотных продуктов (</a:t>
            </a:r>
            <a:r>
              <a:rPr lang="ru-RU" sz="1600" i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При этом в схеме появляется поток циркуляции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операцией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которой оборотные продукты выводятся из основной технологи-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ческой цепи, и операцией, на которой они возвращаются в основную цепь.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2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33" y="1557868"/>
            <a:ext cx="3869267" cy="27338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299" y="4773409"/>
            <a:ext cx="44873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NewRomanPSMT"/>
              </a:rPr>
              <a:t>Блок-схемы с разветвлением технологического потока</a:t>
            </a:r>
          </a:p>
          <a:p>
            <a:pPr algn="ctr"/>
            <a:r>
              <a:rPr lang="ru-RU" b="1" i="1" dirty="0">
                <a:latin typeface="TimesNewRomanPSMT"/>
              </a:rPr>
              <a:t>в конце, начале и середине процесса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1399" y="441248"/>
            <a:ext cx="8094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Типы схем с разветвлением технологического процесса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08465" y="1182387"/>
            <a:ext cx="43815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распространение имеют схемы с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разветвлением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потока в конце, характерные для переработки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сырья с разделением извлекаемых компонентов и выпуском каждого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 самостоятельного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технологической схемы − схема с разветвлением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потока в голове процесса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Этот тип схемы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характерен для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производств, производящих один вид продукции из нескольких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сырья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Пятым, относительно редко встречающимся типом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технологической схемы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схема с разветвлением технологического потока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части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Такая схема характеризуется тем, что из-за получения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операций извлекаемого компонента в двух продуктах, требующих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различным технологиям, на этой операции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поток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разделяется на две ветви.</a:t>
            </a:r>
            <a:endParaRPr lang="kk-KZ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39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25" y="1233636"/>
            <a:ext cx="5218475" cy="55396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133" y="337235"/>
            <a:ext cx="8449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TimesNewRomanPSMT"/>
              </a:rPr>
              <a:t>Основная технологическая схема метода порошковой металлургии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5600" y="1649022"/>
            <a:ext cx="348826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формования подразделяются: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 прерывные (прессование) и непрерывные (прокатка, мундштучное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прессование и др.);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осуществляемые при постоянной и при измененной площади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формуемого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брикета;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холодные, протекающие при комнатной температуре и горячие −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температурах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температуры рекристаллизации;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 вакууме или атмосферном давлении;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 постоянным, с непрерывно возрастающим, мгновенно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возрастающим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давлением и с вибрационным приложением давления;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 односторонним, двухсторонним, всесторонним и центробежным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приложением давления.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21961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45" y="257434"/>
            <a:ext cx="3604120" cy="649896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02666" y="2608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latin typeface="TimesNewRomanPS-BoldMT"/>
              </a:rPr>
              <a:t>Разработка технологической схемы производства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25889" y="5939948"/>
            <a:ext cx="4580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NewRomanPSMT"/>
              </a:rPr>
              <a:t>Принципиальная технологическая схема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0064" y="1214735"/>
            <a:ext cx="5054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NewRomanPSMT"/>
              </a:rPr>
              <a:t>В утвержденной технологии цеха должны быть освещены </a:t>
            </a:r>
            <a:r>
              <a:rPr lang="ru-RU" sz="1400" dirty="0" smtClean="0">
                <a:latin typeface="TimesNewRomanPSMT"/>
              </a:rPr>
              <a:t>следующие основные </a:t>
            </a:r>
            <a:r>
              <a:rPr lang="ru-RU" sz="1400" dirty="0">
                <a:latin typeface="TimesNewRomanPSMT"/>
              </a:rPr>
              <a:t>вопросы: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64467" y="1737955"/>
            <a:ext cx="529166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NewRomanPSMT"/>
              </a:rPr>
              <a:t>1) программа выпуска, режим работы, сменность;</a:t>
            </a:r>
          </a:p>
          <a:p>
            <a:r>
              <a:rPr lang="ru-RU" sz="1400" dirty="0">
                <a:latin typeface="TimesNewRomanPSMT"/>
              </a:rPr>
              <a:t>2) полная технологическая схема производства с обоснованиями и </a:t>
            </a:r>
            <a:r>
              <a:rPr lang="ru-RU" sz="1400" dirty="0" smtClean="0">
                <a:latin typeface="TimesNewRomanPSMT"/>
              </a:rPr>
              <a:t>расчетами </a:t>
            </a:r>
            <a:r>
              <a:rPr lang="ru-RU" sz="1400" dirty="0">
                <a:latin typeface="TimesNewRomanPSMT"/>
              </a:rPr>
              <a:t>по технологическим режимам;</a:t>
            </a:r>
          </a:p>
          <a:p>
            <a:r>
              <a:rPr lang="ru-RU" sz="1400" dirty="0">
                <a:latin typeface="TimesNewRomanPSMT"/>
              </a:rPr>
              <a:t>3) физическая характеристика обрабатываемых материалов;</a:t>
            </a:r>
          </a:p>
          <a:p>
            <a:r>
              <a:rPr lang="ru-RU" sz="1400" dirty="0">
                <a:latin typeface="TimesNewRomanPSMT"/>
              </a:rPr>
              <a:t>4) выбор и расчет количества основного оборудования, его краткая </a:t>
            </a:r>
            <a:r>
              <a:rPr lang="ru-RU" sz="1400" dirty="0" smtClean="0">
                <a:latin typeface="TimesNewRomanPSMT"/>
              </a:rPr>
              <a:t>характеристика</a:t>
            </a:r>
            <a:r>
              <a:rPr lang="ru-RU" sz="1400" dirty="0">
                <a:latin typeface="TimesNewRomanPSMT"/>
              </a:rPr>
              <a:t>;</a:t>
            </a:r>
          </a:p>
          <a:p>
            <a:r>
              <a:rPr lang="ru-RU" sz="1400" dirty="0">
                <a:latin typeface="TimesNewRomanPSMT"/>
              </a:rPr>
              <a:t>5) технология ведения процесса;</a:t>
            </a:r>
          </a:p>
          <a:p>
            <a:r>
              <a:rPr lang="ru-RU" sz="1400" dirty="0">
                <a:latin typeface="TimesNewRomanPSMT"/>
              </a:rPr>
              <a:t>6) складские помещения и технология складирования, расчет </a:t>
            </a:r>
            <a:r>
              <a:rPr lang="ru-RU" sz="1400" dirty="0" smtClean="0">
                <a:latin typeface="TimesNewRomanPSMT"/>
              </a:rPr>
              <a:t>площадей складов</a:t>
            </a:r>
            <a:r>
              <a:rPr lang="ru-RU" sz="1400" dirty="0">
                <a:latin typeface="TimesNewRomanPSMT"/>
              </a:rPr>
              <a:t>, транспортные средства цеха;</a:t>
            </a:r>
          </a:p>
          <a:p>
            <a:r>
              <a:rPr lang="ru-RU" sz="1400" dirty="0">
                <a:latin typeface="TimesNewRomanPSMT"/>
              </a:rPr>
              <a:t>7) план расположения оборудования со спецификациями;</a:t>
            </a:r>
          </a:p>
          <a:p>
            <a:r>
              <a:rPr lang="ru-RU" sz="1400" dirty="0">
                <a:latin typeface="TimesNewRomanPSMT"/>
              </a:rPr>
              <a:t>8) расход воды, пара, газа, сжатого воздуха, кислот, масел, эмульсии;</a:t>
            </a:r>
          </a:p>
          <a:p>
            <a:r>
              <a:rPr lang="ru-RU" sz="1400" dirty="0">
                <a:latin typeface="TimesNewRomanPSMT"/>
              </a:rPr>
              <a:t>9) габариты фундаментов под оборудование, </a:t>
            </a:r>
            <a:r>
              <a:rPr lang="ru-RU" sz="1400" dirty="0" smtClean="0">
                <a:latin typeface="TimesNewRomanPSMT"/>
              </a:rPr>
              <a:t>маслоподвалов</a:t>
            </a:r>
            <a:r>
              <a:rPr lang="ru-RU" sz="1400" dirty="0">
                <a:latin typeface="TimesNewRomanPSMT"/>
              </a:rPr>
              <a:t>, тоннелей;</a:t>
            </a:r>
          </a:p>
          <a:p>
            <a:r>
              <a:rPr lang="ru-RU" sz="1400" dirty="0">
                <a:latin typeface="TimesNewRomanPSMT"/>
              </a:rPr>
              <a:t>10) вспомогательные отделения и службы, потребность во </a:t>
            </a:r>
            <a:r>
              <a:rPr lang="ru-RU" sz="1400" dirty="0" smtClean="0">
                <a:latin typeface="TimesNewRomanPSMT"/>
              </a:rPr>
              <a:t>вспомогательных </a:t>
            </a:r>
            <a:r>
              <a:rPr lang="ru-RU" sz="1400" dirty="0">
                <a:latin typeface="TimesNewRomanPSMT"/>
              </a:rPr>
              <a:t>материалах;</a:t>
            </a:r>
          </a:p>
          <a:p>
            <a:r>
              <a:rPr lang="ru-RU" sz="1400" dirty="0">
                <a:latin typeface="TimesNewRomanPSMT"/>
              </a:rPr>
              <a:t>11) нормативно-технологические карты.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31593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2377</TotalTime>
  <Words>801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TimesNewRomanPS-BoldMT</vt:lpstr>
      <vt:lpstr>TimesNewRomanPSMT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308</cp:revision>
  <dcterms:created xsi:type="dcterms:W3CDTF">2017-10-09T05:58:02Z</dcterms:created>
  <dcterms:modified xsi:type="dcterms:W3CDTF">2022-09-26T07:28:59Z</dcterms:modified>
</cp:coreProperties>
</file>