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553" y="339467"/>
            <a:ext cx="4178893" cy="94781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662984" y="1596787"/>
            <a:ext cx="8100392" cy="586855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«Основы проектирования металлургических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предприятий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2838" y="4612944"/>
            <a:ext cx="8100392" cy="20914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Преподаватель: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Койшина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Гулзада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Мынгышкызы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Доктор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PhD,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кафедры «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и обогащение полезных ископаемых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gulzada.koishina@mail.ru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62984" y="2505894"/>
            <a:ext cx="8100392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Лекция № 6</a:t>
            </a:r>
          </a:p>
          <a:p>
            <a:endParaRPr lang="kk-KZ" sz="3200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Тема:</a:t>
            </a:r>
          </a:p>
          <a:p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материальных балансов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799" y="1583605"/>
            <a:ext cx="80856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Типы материальных балансов.</a:t>
            </a:r>
          </a:p>
          <a:p>
            <a:pPr algn="just"/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Основные понятия и терминология при расчете потоков производства.</a:t>
            </a:r>
          </a:p>
          <a:p>
            <a:pPr algn="just"/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Основные определения и закономерности при расчете 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материальных балансов</a:t>
            </a:r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Общие закономерности расчета балансовых операций.</a:t>
            </a:r>
          </a:p>
          <a:p>
            <a:pPr algn="just"/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Определение количества и состава продуктов.</a:t>
            </a:r>
          </a:p>
          <a:p>
            <a:pPr algn="just"/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Порядок расчета балансовой операции.</a:t>
            </a:r>
            <a:endParaRPr lang="kk-KZ" sz="20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399" y="1279942"/>
            <a:ext cx="81872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5"/>
                </a:solidFill>
                <a:latin typeface="TimesNewRomanPSMT"/>
              </a:rPr>
              <a:t>1. </a:t>
            </a:r>
            <a:r>
              <a:rPr lang="ru-RU" sz="2000" b="1" dirty="0" smtClean="0">
                <a:solidFill>
                  <a:schemeClr val="accent5"/>
                </a:solidFill>
                <a:latin typeface="TimesNewRomanPSMT"/>
              </a:rPr>
              <a:t>Задачи </a:t>
            </a:r>
            <a:r>
              <a:rPr lang="ru-RU" sz="2000" b="1" dirty="0">
                <a:solidFill>
                  <a:schemeClr val="accent5"/>
                </a:solidFill>
                <a:latin typeface="TimesNewRomanPSMT"/>
              </a:rPr>
              <a:t>проектирования </a:t>
            </a:r>
            <a:r>
              <a:rPr lang="ru-RU" sz="2000" b="1" dirty="0" smtClean="0">
                <a:solidFill>
                  <a:schemeClr val="accent5"/>
                </a:solidFill>
                <a:latin typeface="TimesNewRomanPSMT"/>
              </a:rPr>
              <a:t>материального баланса </a:t>
            </a:r>
            <a:r>
              <a:rPr lang="ru-RU" sz="2000" b="1" dirty="0">
                <a:solidFill>
                  <a:schemeClr val="accent5"/>
                </a:solidFill>
                <a:latin typeface="TimesNewRomanPSMT"/>
              </a:rPr>
              <a:t>производства?</a:t>
            </a:r>
          </a:p>
          <a:p>
            <a:pPr algn="just"/>
            <a:r>
              <a:rPr lang="ru-RU" sz="2000" b="1" dirty="0">
                <a:solidFill>
                  <a:schemeClr val="accent5"/>
                </a:solidFill>
                <a:latin typeface="TimesNewRomanPSMT"/>
              </a:rPr>
              <a:t>2. </a:t>
            </a:r>
            <a:r>
              <a:rPr lang="ru-RU" sz="2000" b="1" dirty="0" smtClean="0">
                <a:solidFill>
                  <a:schemeClr val="accent5"/>
                </a:solidFill>
                <a:latin typeface="TimesNewRomanPSMT"/>
              </a:rPr>
              <a:t>Типы </a:t>
            </a:r>
            <a:r>
              <a:rPr lang="ru-RU" sz="2000" b="1" dirty="0">
                <a:solidFill>
                  <a:schemeClr val="accent5"/>
                </a:solidFill>
                <a:latin typeface="TimesNewRomanPSMT"/>
              </a:rPr>
              <a:t>материальных </a:t>
            </a:r>
            <a:r>
              <a:rPr lang="ru-RU" sz="2000" b="1" dirty="0" smtClean="0">
                <a:solidFill>
                  <a:schemeClr val="accent5"/>
                </a:solidFill>
                <a:latin typeface="TimesNewRomanPSMT"/>
              </a:rPr>
              <a:t>балансов.</a:t>
            </a:r>
          </a:p>
          <a:p>
            <a:pPr algn="just"/>
            <a:r>
              <a:rPr lang="ru-RU" sz="2000" b="1" dirty="0" smtClean="0">
                <a:solidFill>
                  <a:schemeClr val="accent5"/>
                </a:solidFill>
                <a:latin typeface="TimesNewRomanPSMT"/>
              </a:rPr>
              <a:t>3</a:t>
            </a:r>
            <a:r>
              <a:rPr lang="ru-RU" sz="2000" b="1" dirty="0">
                <a:solidFill>
                  <a:schemeClr val="accent5"/>
                </a:solidFill>
                <a:latin typeface="TimesNewRomanPSMT"/>
              </a:rPr>
              <a:t>. </a:t>
            </a:r>
            <a:r>
              <a:rPr lang="ru-RU" sz="2000" b="1" dirty="0" smtClean="0">
                <a:solidFill>
                  <a:schemeClr val="accent5"/>
                </a:solidFill>
                <a:latin typeface="TimesNewRomanPSMT"/>
              </a:rPr>
              <a:t>Разница </a:t>
            </a:r>
            <a:r>
              <a:rPr lang="ru-RU" sz="2000" b="1" dirty="0">
                <a:solidFill>
                  <a:schemeClr val="accent5"/>
                </a:solidFill>
                <a:latin typeface="TimesNewRomanPSMT"/>
              </a:rPr>
              <a:t>в расчетах материальных балансов для </a:t>
            </a:r>
            <a:r>
              <a:rPr lang="ru-RU" sz="2000" b="1" dirty="0" smtClean="0">
                <a:solidFill>
                  <a:schemeClr val="accent5"/>
                </a:solidFill>
                <a:latin typeface="TimesNewRomanPSMT"/>
              </a:rPr>
              <a:t>извлечения и </a:t>
            </a:r>
            <a:r>
              <a:rPr lang="ru-RU" sz="2000" b="1" dirty="0">
                <a:solidFill>
                  <a:schemeClr val="accent5"/>
                </a:solidFill>
                <a:latin typeface="TimesNewRomanPSMT"/>
              </a:rPr>
              <a:t>прямого извлечения.</a:t>
            </a:r>
          </a:p>
          <a:p>
            <a:pPr algn="just"/>
            <a:r>
              <a:rPr lang="ru-RU" sz="2000" b="1" dirty="0">
                <a:solidFill>
                  <a:schemeClr val="accent5"/>
                </a:solidFill>
                <a:latin typeface="TimesNewRomanPSMT"/>
              </a:rPr>
              <a:t>4</a:t>
            </a:r>
            <a:r>
              <a:rPr lang="ru-RU" sz="2000" b="1" dirty="0" smtClean="0">
                <a:solidFill>
                  <a:schemeClr val="accent5"/>
                </a:solidFill>
                <a:latin typeface="TimesNewRomanPSMT"/>
              </a:rPr>
              <a:t>. Исходные, конечные, оборотные материалы.</a:t>
            </a:r>
            <a:endParaRPr lang="ru-RU" sz="20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26372" y="441867"/>
            <a:ext cx="4214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NewRomanPS-BoldMT"/>
              </a:rPr>
              <a:t>Типы материальных балансов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2535" y="1272698"/>
            <a:ext cx="84497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Материальные балансы могут быть двух основных типов − полные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балансы и материальные балансы по элементу или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химическому соединению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первом случае баланс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составляется с точным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определением количеств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составов всех без исключения продуктов, поступающих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выходящих из него. Во втором случае баланс составляется только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одному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основному полезному компоненту или соединению, извлечение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является обычно задачей производства.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некоторых случаях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по элементу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составляется не для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извлекаемого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 или соединения. При этом баланс показывает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реагента, вводимого в процесс, а в случае, когда этот реагент токсичен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выявляет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опасные в санитарном отношении узлы технологической схемы.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балансе по элементу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не показывается полное количество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перерабатываемых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получаемых продуктов, а только содержащийся в них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излучаемый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65307" y="4319686"/>
            <a:ext cx="773629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Теоретический МБ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 уравнению реакции, исходя из стехиометрии процесса).    </a:t>
            </a:r>
          </a:p>
          <a:p>
            <a:pPr algn="just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Фактический МБ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(состав сырья и размер производственных потерь).</a:t>
            </a:r>
          </a:p>
          <a:p>
            <a:pPr algn="just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МБ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 всем компонентам сырьевого и продуктового потока).</a:t>
            </a:r>
          </a:p>
          <a:p>
            <a:pPr algn="just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Частный МБ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 одному из компонентов сырья), </a:t>
            </a:r>
          </a:p>
          <a:p>
            <a:pPr algn="just"/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Элементный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 углероду, азоту и т.п.)</a:t>
            </a:r>
          </a:p>
          <a:p>
            <a:pPr algn="just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МБ стадии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определения расхода сырья и оборудования стадии) </a:t>
            </a:r>
          </a:p>
          <a:p>
            <a:pPr algn="just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МБ производства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определения экономических показателей)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38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8932" y="291869"/>
            <a:ext cx="81449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bg1"/>
                </a:solidFill>
                <a:latin typeface="TimesNewRomanPS-BoldMT"/>
              </a:rPr>
              <a:t>Основные понятия и </a:t>
            </a:r>
            <a:r>
              <a:rPr lang="ru-RU" b="1" i="1" dirty="0" smtClean="0">
                <a:solidFill>
                  <a:schemeClr val="bg1"/>
                </a:solidFill>
                <a:latin typeface="TimesNewRomanPS-BoldMT"/>
              </a:rPr>
              <a:t>терминология при </a:t>
            </a:r>
            <a:r>
              <a:rPr lang="ru-RU" b="1" i="1" dirty="0">
                <a:solidFill>
                  <a:schemeClr val="bg1"/>
                </a:solidFill>
                <a:latin typeface="TimesNewRomanPS-BoldMT"/>
              </a:rPr>
              <a:t>расчете материальных потоков производства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400" y="1144982"/>
            <a:ext cx="851746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Извлечение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Понятие «извлечение» применимо к элементу, а также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химическому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соединению, не претерпевающему изменений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проектируемом процессе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Величина извлечения показывает, какая часть от исходного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 или соединения, поступающего в производство,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извлекается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производства в конечный, выходящий из производства продукт.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«извлечение» можно применить как к отдельной операции, так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группе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 и всему проектируемому производству в целом. Как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составе исходных данных для проектирования извлечение задается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отдельной операции. Извлечение для всего производства в целом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результат расчета.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6399" y="4007304"/>
            <a:ext cx="851746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выхода, в отличие от понятия извлечения,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 получаемым продуктам, а не к отдельным их компонентам.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выхода для операции или группы операций показывает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какого-либо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конечного продукта, получаемого на единицу количества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продукта. Под исходным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продуктом подразумевается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сырье,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извлекаемый ценный компонент. Выход может определяться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основного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полезного продукта, оборотного продукта, отвального продукта.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конкретном случае говорится о выходе конкретного продукта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осадка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выход конденсата, выход раствора и т. д.).</a:t>
            </a:r>
          </a:p>
        </p:txBody>
      </p:sp>
    </p:spTree>
    <p:extLst>
      <p:ext uri="{BB962C8B-B14F-4D97-AF65-F5344CB8AC3E}">
        <p14:creationId xmlns:p14="http://schemas.microsoft.com/office/powerpoint/2010/main" val="347619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8666" y="2315177"/>
            <a:ext cx="81872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Операция, или балансовая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это элементарная ячейка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любого материального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баланса производства. Балансовой операцией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часть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технологического процесса, состоящая из операции, части ее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нескольких реальных производственных операций, для которых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 составы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могут быть определены количества исходных продуктов, состав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количество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конечных продуктов, получающихся в процессе.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условие выделения операции − возможность четкого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составу и количеству продуктов, поступающих на балансовую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выходящих с нее. Такая возможность позволяет выделить ее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проектируемом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 как объект самостоятельного рассмотрения.</a:t>
            </a:r>
          </a:p>
        </p:txBody>
      </p:sp>
    </p:spTree>
    <p:extLst>
      <p:ext uri="{BB962C8B-B14F-4D97-AF65-F5344CB8AC3E}">
        <p14:creationId xmlns:p14="http://schemas.microsoft.com/office/powerpoint/2010/main" val="425723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5733" y="190268"/>
            <a:ext cx="805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bg1"/>
                </a:solidFill>
                <a:latin typeface="TimesNewRomanPS-BoldMT"/>
              </a:rPr>
              <a:t>Основные определения и </a:t>
            </a:r>
            <a:r>
              <a:rPr lang="ru-RU" b="1" i="1" dirty="0" smtClean="0">
                <a:solidFill>
                  <a:schemeClr val="bg1"/>
                </a:solidFill>
                <a:latin typeface="TimesNewRomanPS-BoldMT"/>
              </a:rPr>
              <a:t>закономерности при </a:t>
            </a:r>
            <a:r>
              <a:rPr lang="ru-RU" b="1" i="1" dirty="0">
                <a:solidFill>
                  <a:schemeClr val="bg1"/>
                </a:solidFill>
                <a:latin typeface="TimesNewRomanPS-BoldMT"/>
              </a:rPr>
              <a:t>расчете материальных балансов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6466" y="1369622"/>
            <a:ext cx="838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исходным продуктам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Сырье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содержащее ценный компонент.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Материалы, необходимые для протекания процесса.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Оборотные материалы, которые могут или содержать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извлекаемый полезный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компонент, или не содержать его.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6466" y="2753817"/>
            <a:ext cx="824653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Конечными продуктами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балансовой операции называют: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Основной продукт, содержащий ценный извлекаемый компонент.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комплексном сырье, если на операции происходит разделение полезных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компонентов, таких продуктов может быть два или несколько.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Отбросные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отвальные материалы. Эти продукты могут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 содержать ценные компоненты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Частный случай такого рода продуктов − попутно выпускаемая продукция.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Оборотные материалы.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0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6600" y="354168"/>
            <a:ext cx="749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bg1"/>
                </a:solidFill>
                <a:latin typeface="TimesNewRomanPS-BoldMT"/>
              </a:rPr>
              <a:t>Определение количества и состава продуктов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3333" y="1643377"/>
            <a:ext cx="827193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состава и количеств конечных продуктов могут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метода.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каждого компонента исходных продуктов задаются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извлечения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 конечные продукты операции. Состав и количество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любого конечного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 операции определяют, суммируя компоненты,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продукт.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задаются составы конечных продуктов. Абсолютное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них извлекаемого компонента известно. Это позволяет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абсолютные содержания всех остальных компонентов и количества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продуктов. Если в каком-либо конечном продукте полезный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задается выход и состав конечного продукта. Это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абсолютное количество самого продукта и любого 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практике эти методы часто совмещают. Количества одних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конечных продуктах определяют на основе данных о составе,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− на основе заданных выходов и т. д.</a:t>
            </a:r>
          </a:p>
        </p:txBody>
      </p:sp>
    </p:spTree>
    <p:extLst>
      <p:ext uri="{BB962C8B-B14F-4D97-AF65-F5344CB8AC3E}">
        <p14:creationId xmlns:p14="http://schemas.microsoft.com/office/powerpoint/2010/main" val="392164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9866" y="421902"/>
            <a:ext cx="70019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bg1"/>
                </a:solidFill>
                <a:latin typeface="TimesNewRomanPS-BoldMT"/>
              </a:rPr>
              <a:t>Порядок расчета балансовой операции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332" y="2147207"/>
            <a:ext cx="82211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расчета балансовой операции определяется способом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требуемого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производства: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задан объем потребления исходного продукта, содержащего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 (сырья);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задано количество получаемого в ходе операции продукта;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задано количество материала, потребляемого в процессе переработки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сырья.</a:t>
            </a:r>
          </a:p>
        </p:txBody>
      </p:sp>
    </p:spTree>
    <p:extLst>
      <p:ext uri="{BB962C8B-B14F-4D97-AF65-F5344CB8AC3E}">
        <p14:creationId xmlns:p14="http://schemas.microsoft.com/office/powerpoint/2010/main" val="168163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2510</TotalTime>
  <Words>939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 Unicode MS</vt:lpstr>
      <vt:lpstr>Arial</vt:lpstr>
      <vt:lpstr>Calibri</vt:lpstr>
      <vt:lpstr>Calibri Light</vt:lpstr>
      <vt:lpstr>Times New Roman</vt:lpstr>
      <vt:lpstr>TimesNewRomanPS-BoldMT</vt:lpstr>
      <vt:lpstr>TimesNewRomanPSMT</vt:lpstr>
      <vt:lpstr>Тема Office</vt:lpstr>
      <vt:lpstr>«Основы проектирования металлургических предприятий»</vt:lpstr>
      <vt:lpstr>Содержание</vt:lpstr>
      <vt:lpstr>По завершению урока Вы будете знать: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310</cp:revision>
  <dcterms:created xsi:type="dcterms:W3CDTF">2017-10-09T05:58:02Z</dcterms:created>
  <dcterms:modified xsi:type="dcterms:W3CDTF">2022-09-26T07:58:45Z</dcterms:modified>
</cp:coreProperties>
</file>