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339467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62984" y="1596787"/>
            <a:ext cx="8100392" cy="5868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«Основы проектирования металлургических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2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</a:t>
            </a:r>
            <a:endParaRPr lang="kk-KZ" sz="3200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32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элементы зданий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254" y="1143001"/>
            <a:ext cx="5644746" cy="45804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6465" y="5917796"/>
            <a:ext cx="6350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Сборный (слева) и сборно-монолитный (справа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фундамент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железобетонные колонны: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плита фундамента;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центрифугированная труба;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заполнение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987" y="1616778"/>
            <a:ext cx="33612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NewRomanPSMT"/>
              </a:rPr>
              <a:t>Высота </a:t>
            </a:r>
            <a:r>
              <a:rPr lang="ru-RU" sz="1400" dirty="0" err="1">
                <a:solidFill>
                  <a:srgbClr val="000000"/>
                </a:solidFill>
                <a:latin typeface="TimesNewRomanPSMT"/>
              </a:rPr>
              <a:t>подколонника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 в зависимости от глубины заложения 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фундамента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может меняться. При значительной ее величине рассматривается 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вариант устройства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фундамента в сборно-монолитном исполнении. В этом случае 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он состоит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из монолитной подошвенной части и сборного </a:t>
            </a:r>
            <a:r>
              <a:rPr lang="ru-RU" sz="1400" dirty="0" err="1" smtClean="0">
                <a:solidFill>
                  <a:srgbClr val="000000"/>
                </a:solidFill>
                <a:latin typeface="TimesNewRomanPSMT"/>
              </a:rPr>
              <a:t>подколонника,выполненного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из центрифугированной трубы, внутреннее пространство 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которой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заполняется песком и тощим бетоном для образования стакана (</a:t>
            </a:r>
            <a:r>
              <a:rPr lang="ru-RU" sz="1400" dirty="0">
                <a:solidFill>
                  <a:srgbClr val="666666"/>
                </a:solidFill>
                <a:latin typeface="TimesNewRomanPSMT"/>
              </a:rPr>
              <a:t>рис. </a:t>
            </a:r>
            <a:r>
              <a:rPr lang="ru-RU" sz="1400" dirty="0" smtClean="0">
                <a:solidFill>
                  <a:srgbClr val="666666"/>
                </a:solidFill>
                <a:latin typeface="TimesNewRomanPSMT"/>
              </a:rPr>
              <a:t>7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).</a:t>
            </a:r>
            <a:endParaRPr lang="ru-RU" sz="1400" dirty="0">
              <a:solidFill>
                <a:srgbClr val="000000"/>
              </a:solidFill>
              <a:latin typeface="TimesNewRomanPSMT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NewRomanPSMT"/>
              </a:rPr>
              <a:t>Заводимый в него конец колонны (прямоугольный, тавровый или круглый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) заливается </a:t>
            </a:r>
            <a:r>
              <a:rPr lang="ru-RU" sz="1400" dirty="0">
                <a:solidFill>
                  <a:srgbClr val="000000"/>
                </a:solidFill>
                <a:latin typeface="TimesNewRomanPSMT"/>
              </a:rPr>
              <a:t>цементным </a:t>
            </a:r>
            <a:r>
              <a:rPr lang="ru-RU" sz="1400" dirty="0" smtClean="0">
                <a:solidFill>
                  <a:srgbClr val="000000"/>
                </a:solidFill>
                <a:latin typeface="TimesNewRomanPSMT"/>
              </a:rPr>
              <a:t>раствором.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3704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3" y="1210733"/>
            <a:ext cx="7657937" cy="385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399" y="5431599"/>
            <a:ext cx="8525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соединение колонн с фундаментом в необходимых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может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достигаться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заанкериванием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арматуры колонны в гнездо,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оставляемое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подколоннике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заанкериванием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стальной плиты, приваренной 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(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3066" y="3842435"/>
            <a:ext cx="290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фундаментных балок по размерам и форме сечения</a:t>
            </a:r>
          </a:p>
        </p:txBody>
      </p:sp>
    </p:spTree>
    <p:extLst>
      <p:ext uri="{BB962C8B-B14F-4D97-AF65-F5344CB8AC3E}">
        <p14:creationId xmlns:p14="http://schemas.microsoft.com/office/powerpoint/2010/main" val="183715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29" y="1193800"/>
            <a:ext cx="4936354" cy="4598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10793" y="365668"/>
            <a:ext cx="190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934" y="1492240"/>
            <a:ext cx="37337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колонн достаточно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определяется местом колонны в составе здания, ее высотой,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нагрузкой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перекрытия и стен, от опирающегося на каркас кранового оборудования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обустройств. Под влиянием этих факторов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находят преимущественное применение унифицированные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колонн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сечения,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двухветвевые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круглые.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4097" y="6035357"/>
            <a:ext cx="219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NewRomanPSMT"/>
              </a:rPr>
              <a:t>Рис. </a:t>
            </a:r>
            <a:r>
              <a:rPr lang="ru-RU" dirty="0" smtClean="0">
                <a:latin typeface="TimesNewRomanPSMT"/>
              </a:rPr>
              <a:t>9. </a:t>
            </a:r>
            <a:r>
              <a:rPr lang="ru-RU" dirty="0">
                <a:latin typeface="TimesNewRomanPSMT"/>
              </a:rPr>
              <a:t>Вид колонн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82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8" y="1148667"/>
            <a:ext cx="3224266" cy="4708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1867" y="272534"/>
            <a:ext cx="639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конструкции покрытия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068" y="5933291"/>
            <a:ext cx="4062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Стропильные фермы: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сегментные;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безраскосные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 параллельными поясами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7" y="1148667"/>
            <a:ext cx="5497800" cy="351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13307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покрытия с различными стропильными фермами: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плиты покрытия;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стропильные фермы;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подстропильные фермы</a:t>
            </a:r>
          </a:p>
        </p:txBody>
      </p:sp>
    </p:spTree>
    <p:extLst>
      <p:ext uri="{BB962C8B-B14F-4D97-AF65-F5344CB8AC3E}">
        <p14:creationId xmlns:p14="http://schemas.microsoft.com/office/powerpoint/2010/main" val="13941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583605"/>
            <a:ext cx="8085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правила привязки колонн и стен к координационным осям.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Общие сведения об основных конструктивных элементах зданий.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Конструктивные схемы зданий.</a:t>
            </a: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1279942"/>
            <a:ext cx="8187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привязки колонн.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 каких конструктивных элементов состоят производственные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устроено бескаркасное здание?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 каких элементов состоит каркас одноэтажного здания?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типы фундаментов применяются для строительства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зданий?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типы несущих покрытий применяются для строительства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зданий?</a:t>
            </a: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99" y="232602"/>
            <a:ext cx="7984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Основные правила привязки колонн и </a:t>
            </a:r>
            <a:r>
              <a:rPr lang="ru-RU" sz="2000" b="1" i="1" dirty="0" smtClean="0">
                <a:solidFill>
                  <a:schemeClr val="bg1"/>
                </a:solidFill>
                <a:latin typeface="TimesNewRomanPS-BoldMT"/>
              </a:rPr>
              <a:t>стен к </a:t>
            </a:r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координационным осям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1170305"/>
            <a:ext cx="4927600" cy="37295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134" y="1316534"/>
            <a:ext cx="39370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размеры здания в плане измеряются между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осями, которые образуют геометрическую основу плана здания. Оси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идущие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пролетов здания и располагаемые параллельно нижней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кромке чертежа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называются продольными и обозначаются заглавными буквами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алфавита (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Оси, пересекающие пролеты, называются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обозначаются цифрами; система пересекающихся осей здания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сетку координационных осей, которая служит системой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плана здания. Применение при строительстве зданий типовых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строго определенного их расположения (привязки)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координационным осям. Под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расстояние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координационной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(продольной, поперечной) до грани или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конструктивного элемента. Все виды оборудования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привязываются 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цеха размерами к этим же координационным осям здания.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3200" y="5224903"/>
            <a:ext cx="3420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NewRomanPSMT"/>
              </a:rPr>
              <a:t>Рис. </a:t>
            </a:r>
            <a:r>
              <a:rPr lang="ru-RU" dirty="0" smtClean="0">
                <a:latin typeface="TimesNewRomanPSMT"/>
              </a:rPr>
              <a:t>1. </a:t>
            </a:r>
            <a:r>
              <a:rPr lang="ru-RU" dirty="0">
                <a:latin typeface="TimesNewRomanPSMT"/>
              </a:rPr>
              <a:t>План одноэтажного промышленного здания</a:t>
            </a:r>
          </a:p>
          <a:p>
            <a:pPr algn="ctr"/>
            <a:r>
              <a:rPr lang="ru-RU" dirty="0">
                <a:latin typeface="TimesNewRomanPSMT"/>
              </a:rPr>
              <a:t>с разбивочными осями и их маркировками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83" y="1213886"/>
            <a:ext cx="4878017" cy="46307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2067" y="5844666"/>
            <a:ext cx="4200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NewRomanPSMT"/>
              </a:rPr>
              <a:t>Рис. </a:t>
            </a:r>
            <a:r>
              <a:rPr lang="ru-RU" dirty="0" smtClean="0">
                <a:latin typeface="TimesNewRomanPSMT"/>
              </a:rPr>
              <a:t>2. </a:t>
            </a:r>
            <a:r>
              <a:rPr lang="ru-RU" dirty="0">
                <a:latin typeface="TimesNewRomanPSMT"/>
              </a:rPr>
              <a:t>Привязка крайних колонн и наружных </a:t>
            </a:r>
            <a:r>
              <a:rPr lang="ru-RU" dirty="0" smtClean="0">
                <a:latin typeface="TimesNewRomanPSMT"/>
              </a:rPr>
              <a:t>стен к </a:t>
            </a:r>
            <a:r>
              <a:rPr lang="ru-RU" dirty="0">
                <a:latin typeface="TimesNewRomanPSMT"/>
              </a:rPr>
              <a:t>продольным разбивочным осям в зданиях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17" y="1721886"/>
            <a:ext cx="4368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унификации и взаимозаменяемости конструкций колонны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располагают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координационных осей с соблюдением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привязки. Наружные грани крайних колонн и внутренние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 совмещают с продольными координационными осями.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привязка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нулевой и осуществляется в зданиях без мостовых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кранов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6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в зданиях, оборудованных мостовыми кранами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грузоподъемностью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 т, при шаге колонн 6 м и высоте от пола до низа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несущих конструкций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менее 16,2 м (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6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Наружные грани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 крайнего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ряда, и внутренние поверхности стен смещают относительно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координационных осей на 250 мм в зданиях, оборудованных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мостовыми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кранами грузоподъемностью до 50 т (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6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633" y="1159934"/>
            <a:ext cx="4315367" cy="3547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4601" y="4955950"/>
            <a:ext cx="4021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конструктивные элементы зданий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гражданского;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одноэтажного производственного;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ленточные фундаменты;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стены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перекрытия;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перегородки;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бесчердачная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крыша (вариант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чердачная крыша;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окно;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дверь;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столбчатые фундаменты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фундаментные балки;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колонны;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ригели;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покрытие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подкрановые балки;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фермы;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фонарь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667" y="1075690"/>
            <a:ext cx="48203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отдельных конструктивных элементов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 на несущие и ограждающие.</a:t>
            </a:r>
          </a:p>
          <a:p>
            <a:pPr algn="just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элементы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(фундаменты, стены, каркасы, перекрытия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воспринимают вертикальные и горизонтальные нагрузки,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массы оборудования, людей, снега, собственной массы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действия ветра и т. д.</a:t>
            </a:r>
          </a:p>
          <a:p>
            <a:pPr algn="just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Ограждающие элементы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(наружные и внутренние стены, полы,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заполнения оконных и дверных проемов) защищают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помещения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атмосферных воздействий.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конструктивным элементам каркасных зданий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назначения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подземные конструкции, воспринимающие нагрузки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здания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передающие их на основание.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это вертикальные ограждающие конструкции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 здание на отдельные помещения.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стены, разделяющие помещения на отдельные части − комнаты,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 п.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отдельно стоящие опоры, воспринимающие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вышележащих элементов здания.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Междуэтажные перекрытия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разделяющие здание по высоте на этажи; непосредственно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(функциональные) нагрузки.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верхняя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ограждающая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конструкция, предохраняющая здание от атмосферных осадков.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9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80" y="1185333"/>
            <a:ext cx="4362520" cy="3414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6932" y="4789720"/>
            <a:ext cx="3945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конструктивные элементы зданий: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гражданского;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многоэтажного производственного;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одноэтажного производственного;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ленточные фундаменты;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стены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перекрытия;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бесчердачная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крыша (вариант);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чердачная крыша;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окно;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дверь;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столбчатые фундаменты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фундаментные балки;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колонны;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ригели;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покрытие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подкрановые балки;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фермы;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фонарь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3839" y="424934"/>
            <a:ext cx="4362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NewRomanPS-BoldMT"/>
              </a:rPr>
              <a:t>Конструктивные схемы зданий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986" y="182033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Бескаркасный конструктивный тип зданий (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возведении жилых домов, школ и других общественных зданий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типов бескаркасных зданий характерны схемы (</a:t>
            </a:r>
            <a:r>
              <a:rPr lang="ru-RU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ru-RU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расположением несущих стен, на которые опираются плиты между-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этажных перекрытий; с поперечным расположением несущих стен, где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стены, за исключением торцовых, самонесущие, на них не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от перекрытий; совмещенная 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плит перекрытий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продольные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поперечные стены.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2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33" y="1176867"/>
            <a:ext cx="4021667" cy="3653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1133" y="4919008"/>
            <a:ext cx="3259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схемы каркасных зданий: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 поперечным расположением ригелей;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то же, с продольным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то же, с перекрестным;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безригельное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столбчатый фундамент;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наружная самонесущая стена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колонны;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панели перекрытия;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ригели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466" y="1656576"/>
            <a:ext cx="50715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направлении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и устойчивость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обеспечиваются системой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одно- или многопролетных рам, стойки которых чаще 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защемлены в фундамент, а вверху имеют шарнирную связь с несущими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− ригелями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продольную раму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каркаса включаются все колонны поперечных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 температурного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блока, находящиеся на одной оси с расположенными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подкрановыми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балками или распорками и вертикальными связями,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колоннами.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несущая основа здания, состоит из продольных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поперечных элементов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элементы − рамы − воспринимают нагрузки от стен,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покрытий, перекрытий, а также нагрузки от навесных стен.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каркаса −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состоят из колонн и несущих конструкций покрытий − балок или ферм, длинномерных настилов 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Другие элементы каркаса − фундаментные, обвязочные и подкрановые балки и подстропильные конструкции. Они обеспечивают устойчивость рам и воспринимают нагрузки от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ветра, а также нагрузки от кранов. Каркасы проектируют железобетонными, металлическими и смешанными.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9000" y="388035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одноэтажных промышленных зданий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36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10" y="1178466"/>
            <a:ext cx="4675990" cy="56795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000" y="11784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решение столбчатого фундамента в первую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определяется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обеспечения жесткого соединения колонны 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способного передать на него изгибающий момент. Такое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достигается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заделкой нижнего конца колонны в специальный стакан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размер фундамента и глубина стакана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расчетом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глубиной заложения подошвы фундамента.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66" y="5540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Железобетонный фундамент стаканного типа: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стакан;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обрез фундамента;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подколонник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стаканного типа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плитная часть одно-, двух- или трехступенчатая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2473" y="331800"/>
            <a:ext cx="275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Фундаменты.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9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2725</TotalTime>
  <Words>1458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Calibri Light</vt:lpstr>
      <vt:lpstr>Times New Roman</vt:lpstr>
      <vt:lpstr>TimesNewRomanPS-BoldMT</vt:lpstr>
      <vt:lpstr>TimesNewRomanPSMT</vt:lpstr>
      <vt:lpstr>Тема Office</vt:lpstr>
      <vt:lpstr>«Основы проектирования металлургических предприятий»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332</cp:revision>
  <dcterms:created xsi:type="dcterms:W3CDTF">2017-10-09T05:58:02Z</dcterms:created>
  <dcterms:modified xsi:type="dcterms:W3CDTF">2022-10-18T06:08:39Z</dcterms:modified>
</cp:coreProperties>
</file>