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76" r:id="rId4"/>
    <p:sldId id="278" r:id="rId5"/>
    <p:sldId id="287" r:id="rId6"/>
    <p:sldId id="279" r:id="rId7"/>
    <p:sldId id="280" r:id="rId8"/>
    <p:sldId id="281" r:id="rId9"/>
    <p:sldId id="282" r:id="rId10"/>
    <p:sldId id="288" r:id="rId11"/>
    <p:sldId id="283" r:id="rId12"/>
    <p:sldId id="284" r:id="rId13"/>
    <p:sldId id="285" r:id="rId14"/>
    <p:sldId id="286" r:id="rId15"/>
    <p:sldId id="290" r:id="rId16"/>
    <p:sldId id="29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57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C778A-3B52-400E-B8B8-FCF0BB0568DE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CA834-C85D-4321-A26E-942F650E8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52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314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252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61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804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279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765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16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325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876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308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165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08CAD-A79B-4FF2-A2AD-8FFCB2A3D2EB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55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553" y="339467"/>
            <a:ext cx="4178893" cy="947814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662984" y="1596787"/>
            <a:ext cx="8100392" cy="586855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«Основы проектирования металлургических </a:t>
            </a:r>
            <a:r>
              <a:rPr lang="kk-KZ" sz="3600" b="1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предприятий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»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02838" y="4612944"/>
            <a:ext cx="8100392" cy="209145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Преподаватель: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Койшина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Гулзада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Мынгышкызы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Доктор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PhD,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кафедры «</a:t>
            </a:r>
            <a:r>
              <a:rPr lang="kk-KZ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Металлургия и обогащение полезных ископаемых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»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gulzada.koishina@mail.ru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62984" y="2505894"/>
            <a:ext cx="8100392" cy="1959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3200" b="1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Лекция № 9</a:t>
            </a:r>
          </a:p>
          <a:p>
            <a:endParaRPr lang="kk-KZ" sz="3200" dirty="0" smtClean="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r>
              <a:rPr lang="kk-KZ" sz="3200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Тема:</a:t>
            </a:r>
          </a:p>
          <a:p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Конструктивные элементы каркаса</a:t>
            </a:r>
          </a:p>
          <a:p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многоэтажных промышленных зданий</a:t>
            </a:r>
            <a:endParaRPr lang="ru-RU" sz="3200" b="1" i="1" dirty="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840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200" y="1198978"/>
            <a:ext cx="5497800" cy="32696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270076" y="4627465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Зенитный фонарь с использованием стеклопакетов</a:t>
            </a:r>
          </a:p>
          <a:p>
            <a:pPr algn="just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стеклопакет;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опорный контур;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нащельник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уплотнительная резиновая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прокладка;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болт;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защитная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металлическая сетка;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уплотнитель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прижимной элемент;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упорный элемент;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герметизирующая мастика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винт;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фартук;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гидроизоляционный ковер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утеплитель;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пароизоляция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3104" y="1111226"/>
            <a:ext cx="350232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Наибольшее распространение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практике промышленного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строительства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нашли применение зенитные фонари с использованием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стеклопакетов (</a:t>
            </a:r>
            <a:r>
              <a:rPr lang="ru-RU" sz="16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рис. </a:t>
            </a:r>
            <a:r>
              <a:rPr lang="ru-RU" sz="1600" dirty="0" smtClean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и с использованием полимерных материалов.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1922" y="2927108"/>
            <a:ext cx="3424687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Стенки опорных контуров зенитных фонарей − стаканы − должны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возвышаться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 кровлей не менее чем на 0,3 м. При наличии подвесного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потолка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зенитным фонарем устраивают световую шахту. Угол наклона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стенки шахты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вертикали не должен превышать 30°. Внутренние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поверхности опорного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контура зенитного фонаря и шахты должны быть покрашены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светлой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краской (коэффициент отражения не менее 0,7).</a:t>
            </a:r>
          </a:p>
        </p:txBody>
      </p:sp>
    </p:spTree>
    <p:extLst>
      <p:ext uri="{BB962C8B-B14F-4D97-AF65-F5344CB8AC3E}">
        <p14:creationId xmlns:p14="http://schemas.microsoft.com/office/powerpoint/2010/main" val="2311472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42115" y="492508"/>
            <a:ext cx="15744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  <a:latin typeface="TimesNewRomanPS-BoldMT"/>
              </a:rPr>
              <a:t>Лестницы</a:t>
            </a:r>
            <a:endParaRPr lang="ru-RU" sz="2000" i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78" y="1159691"/>
            <a:ext cx="2238286" cy="440985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372264" y="1225689"/>
            <a:ext cx="435633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Лестницы производственных зданий, предназначенные для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сообщения между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этажами и эвакуации людей, могут размещаться в пределах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контура здания или быть вынесены за его пределы. Вынос лестниц за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пределы здания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 целесообразен при больших нагрузках на перекрытия, что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полнее использовать рабочую площадь здания и дает большую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маневренность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размещением оборудования. Стены лестничных клеток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иметь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предел огнестойкости в зданиях I степени огнестойкости не менее 2,5 ч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II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 − не менее 2 ч, а маршей и площадок − не менее 1 ч. По своему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конструктивному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решению они могут быть как не связанные с конструкцией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многоэтажного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каркаса, так и иметь с ним органическую связь.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3978" y="5840047"/>
            <a:ext cx="22382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Лестничная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 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 самостоятельной шахты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кирпичная шахта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лестничная площадка;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марш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3708" y="1159691"/>
            <a:ext cx="2380292" cy="468414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901131" y="5930831"/>
            <a:ext cx="2242869" cy="834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Лестничная клетка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опиранием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ригели:</a:t>
            </a:r>
          </a:p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ригель лестничного марша;</a:t>
            </a:r>
          </a:p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марш с полуплощадками</a:t>
            </a:r>
          </a:p>
        </p:txBody>
      </p:sp>
    </p:spTree>
    <p:extLst>
      <p:ext uri="{BB962C8B-B14F-4D97-AF65-F5344CB8AC3E}">
        <p14:creationId xmlns:p14="http://schemas.microsoft.com/office/powerpoint/2010/main" val="3305455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31264" y="492506"/>
            <a:ext cx="9060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  <a:latin typeface="TimesNewRomanPS-BoldMT"/>
              </a:rPr>
              <a:t>Полы</a:t>
            </a:r>
            <a:endParaRPr lang="ru-RU" sz="2000" i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1272" y="1154582"/>
            <a:ext cx="4442728" cy="440083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9397" y="1154582"/>
            <a:ext cx="497744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Полы состоят из основания и покрытия. Покрытием пола называет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верхний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слой, непосредственно подверженный эксплуатационным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воздействиям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 полам предъявляют ряд конструктивных, эксплуатационных,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санитарно-гигиенических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художественно-эстетических требований,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зависящих от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назначения и характера помещения. Полы любых помещений должны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хорошо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сопротивляться механическим воздействиям (истиранию, удару,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продавливанию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др.), обладать достаточной жесткостью и упругостью,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иметь малую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теплопроводность, быть гладкими (но нескользкими),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бесшумными при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ходьбе, иметь малое количество швов и легко очищаться. В мокрых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помещениях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полы должны быть водостойкими и водонепроницаемыми, а в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пожароопасных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помещениях − несгораемыми. Кроме того, полы должны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экономичными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индустриальными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4839" y="5229675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Конструкции полов производственных зданий:</a:t>
            </a:r>
          </a:p>
          <a:p>
            <a:pPr algn="just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полы из плит: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бетонные с мозаичным покрытием;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фенольные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шлакоситалловые;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брусчатые;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клинкерные кирпичные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−деревянные торцовые;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дощатые;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из линолеума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ΙΙ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сплошные: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гравийные (щебеночные);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бетонные</a:t>
            </a:r>
          </a:p>
        </p:txBody>
      </p:sp>
    </p:spTree>
    <p:extLst>
      <p:ext uri="{BB962C8B-B14F-4D97-AF65-F5344CB8AC3E}">
        <p14:creationId xmlns:p14="http://schemas.microsoft.com/office/powerpoint/2010/main" val="3201834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44460" y="431646"/>
            <a:ext cx="60471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  <a:latin typeface="TimesNewRomanPS-BoldMT"/>
              </a:rPr>
              <a:t>Административно-бытовые помещения</a:t>
            </a:r>
            <a:endParaRPr lang="ru-RU" sz="2000" i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500" y="1271868"/>
            <a:ext cx="4214500" cy="558613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8407" y="1202612"/>
            <a:ext cx="482216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планировки бытовых помещений необходимы следующие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кадрах: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санитарная группа основных рабочих;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количество мужчин и женщин по списку;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число смен и состав наибольшей смены;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специальные санитарного назначения помещения,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предусмотренные нормами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данного производства (сушка, прачечная и др.).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490" y="3879069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Планировка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гардеробно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-душевых блоков:</a:t>
            </a:r>
          </a:p>
          <a:p>
            <a:pPr algn="just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с продольным размещением душевой;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с поперечным размещением душевой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с одним гардеробным помещением;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вентиляционная камера;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инвентарная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кладовая чистой одежды;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гардероб рабочей одежды;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холл;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уборная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преддушевая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санитарный блок;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душевая;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помещение для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глажения одежды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сушки волос, бритья;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гардеробная уличной и домашней одежды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место для обслуживающего персонала;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кладовая грязной одежды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подсобная площадь;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ножная ванна;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умывальная</a:t>
            </a:r>
          </a:p>
        </p:txBody>
      </p:sp>
    </p:spTree>
    <p:extLst>
      <p:ext uri="{BB962C8B-B14F-4D97-AF65-F5344CB8AC3E}">
        <p14:creationId xmlns:p14="http://schemas.microsoft.com/office/powerpoint/2010/main" val="3758154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290" y="1167366"/>
            <a:ext cx="3562709" cy="463584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650300" y="5803212"/>
            <a:ext cx="34246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Планировка столовой на 120 мест (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 буфета на 24 места (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торговый зал;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доготовочная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моечная;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кладовая;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туалеты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8791" y="1555895"/>
            <a:ext cx="508095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Цеховые столовые получают полуфабрикаты с заводской фабрики-кухни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Расстояние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рабочих мест до столовых и буфетов должно быть не более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300 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поэтому в крупных цехах часть столовых и буфетов располагают во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встроенных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внутрицеховых помещениях. В небольших цехах (до 200 человек)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устраивают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буфеты с наличием горячих блюд. Общее время на принятие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пищи рассчитывают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25−30 мин, число посадочных мест − одно на 4 человека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нагруженной смене, площадь одного посадочного места − 1 м2,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ширина основных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проходов − не менее 1,2 м. Столовые оборудуют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умывальниками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расчета один кран на 10 посадочных мест и санузлами. </a:t>
            </a:r>
          </a:p>
        </p:txBody>
      </p:sp>
    </p:spTree>
    <p:extLst>
      <p:ext uri="{BB962C8B-B14F-4D97-AF65-F5344CB8AC3E}">
        <p14:creationId xmlns:p14="http://schemas.microsoft.com/office/powerpoint/2010/main" val="1981912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9086" y="1200310"/>
            <a:ext cx="4605300" cy="24388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31124" y="4200913"/>
            <a:ext cx="323490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Планировка конторского помещения (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 кабинета начальника цеха (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7803" y="1380855"/>
            <a:ext cx="414128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Цеховые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конторские помещения располагают на втором или, чаще,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третьем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этаже. Площадь этих помещений определяют из расчета 4 м2 на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одного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служащего и 6 м2 на одного проектировщика или конструктора.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Личные кабинеты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цехового руководящего состава занимают 9−24 м2. Помещения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технической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учебы рассчитывают по норме 1,75 м2 на одного учащегося.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Оптимальные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размеры комнат административно-управленческого и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инженерно- технического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персонала составляют 15−24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м2.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11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596" y="1149263"/>
            <a:ext cx="5144987" cy="362977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51494" y="4982798"/>
            <a:ext cx="771201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1-го этажа административно-бытового здания:</a:t>
            </a:r>
          </a:p>
          <a:p>
            <a:pPr algn="just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гардероб уличной и домашней одежды; мужской на 144 чел., 108 м2;</a:t>
            </a:r>
          </a:p>
          <a:p>
            <a:pPr algn="just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душевая 2 х 18 = 36 м2;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преддушевая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16 м2;</a:t>
            </a:r>
          </a:p>
          <a:p>
            <a:pPr algn="just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гардероб рабочей одежды, мужской, на 144 чел., 108 м2;</a:t>
            </a:r>
          </a:p>
          <a:p>
            <a:pPr algn="just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медицинская комната, 16 м2;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подсобное помещение, 6 м2;</a:t>
            </a:r>
          </a:p>
          <a:p>
            <a:pPr algn="just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буфет на 30 пос. мест, 90 м2</a:t>
            </a:r>
          </a:p>
        </p:txBody>
      </p:sp>
    </p:spTree>
    <p:extLst>
      <p:ext uri="{BB962C8B-B14F-4D97-AF65-F5344CB8AC3E}">
        <p14:creationId xmlns:p14="http://schemas.microsoft.com/office/powerpoint/2010/main" val="3439719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Содержание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5799" y="1583605"/>
            <a:ext cx="80856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Стены. Факторы, определяющие выбор конструкции стен.</a:t>
            </a:r>
          </a:p>
          <a:p>
            <a:r>
              <a:rPr lang="ru-RU" sz="2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Перегородки.</a:t>
            </a:r>
          </a:p>
          <a:p>
            <a:r>
              <a:rPr lang="ru-RU" sz="2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Покрытия и факторы, определяющие их выбор.</a:t>
            </a:r>
          </a:p>
          <a:p>
            <a:r>
              <a:rPr lang="ru-RU" sz="2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Покрытия по железобетонному настилу.</a:t>
            </a:r>
          </a:p>
          <a:p>
            <a:r>
              <a:rPr lang="ru-RU" sz="2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Лёгкие покрытия.</a:t>
            </a:r>
          </a:p>
          <a:p>
            <a:r>
              <a:rPr lang="ru-RU" sz="2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Фонари.</a:t>
            </a:r>
          </a:p>
          <a:p>
            <a:r>
              <a:rPr lang="ru-RU" sz="2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Лестницы.</a:t>
            </a:r>
          </a:p>
          <a:p>
            <a:r>
              <a:rPr lang="ru-RU" sz="2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Полы.</a:t>
            </a:r>
          </a:p>
          <a:p>
            <a:r>
              <a:rPr lang="ru-RU" sz="2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Административно-бытовые помещения.</a:t>
            </a:r>
            <a:r>
              <a:rPr lang="ru-RU" sz="20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20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завершению урока Вы будете знать: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3399" y="1279942"/>
            <a:ext cx="81872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Факторы определяющие </a:t>
            </a:r>
            <a:r>
              <a:rPr lang="ru-RU" sz="2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конструкции </a:t>
            </a:r>
            <a:r>
              <a:rPr lang="ru-RU" sz="20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стен.</a:t>
            </a:r>
          </a:p>
          <a:p>
            <a:r>
              <a:rPr lang="ru-RU" sz="2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Какую функцию выполняют перегородки производственного здания?</a:t>
            </a:r>
          </a:p>
          <a:p>
            <a:r>
              <a:rPr lang="ru-RU" sz="2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0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определяющие </a:t>
            </a:r>
            <a:r>
              <a:rPr lang="ru-RU" sz="2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конструкции </a:t>
            </a:r>
            <a:r>
              <a:rPr lang="ru-RU" sz="20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кровли.</a:t>
            </a:r>
            <a:endParaRPr lang="ru-RU" sz="20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Где и для чего применяются легкие покрытия?</a:t>
            </a:r>
          </a:p>
          <a:p>
            <a:r>
              <a:rPr lang="ru-RU" sz="2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Какую функцию выполняют светоаэрационные фонари?</a:t>
            </a:r>
            <a:r>
              <a:rPr lang="ru-RU" sz="20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07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43997" y="380365"/>
            <a:ext cx="18582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  <a:latin typeface="TimesNewRomanPS-BoldMT"/>
              </a:rPr>
              <a:t>Перегородки</a:t>
            </a:r>
            <a:endParaRPr lang="ru-RU" sz="2000" i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0053" y="1122236"/>
            <a:ext cx="87460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Перегородки в производственных зданиях устраивают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разделительные и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выгораживающие. Разделительные предназначены для полного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разделения помещений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существенно отличающихся по своему функциональному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назначению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Выгораживающие перегородки имеют небольшую высоту и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предназначены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выделения участков производства, на которые доступ людей</a:t>
            </a:r>
          </a:p>
          <a:p>
            <a:pPr algn="just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быть ограничен.</a:t>
            </a:r>
          </a:p>
          <a:p>
            <a:pPr algn="just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одноэтажных производственных зданиях разделительные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перегородки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доходят до нижней плоскости покрытия. Поэтому они имеют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большую высоту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вызывает необходимость крепления их вверху к элементам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каркаса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Это определяет целесообразность расположения продольных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перегородок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непосредственно у продольного ряда колонн, а поперечных − по оси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ригелей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рам. Такое расположение позволяет избежать пересечений ригелей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перегородками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крепить последние непосредственно к несущим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элементам здания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Выгораживающие перегородки, имеющие высоту обычно не более 2,4 м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делают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консольными по возможности сборно-разборной конструкции,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допускающей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перемещение.</a:t>
            </a:r>
          </a:p>
          <a:p>
            <a:pPr algn="just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на практике в большепролетных зданиях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широкое применение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находят крупнопанельные разделительные перегородки,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монтируемые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железобетонным или стальным фахверковым колоннам.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Панели из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тяжелого, легкого или ячеистого бетона имеют толщину 70 мм, длину 6 м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высоту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 и 1,8 м. Аналогичные панели устраивают из гипсобетона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фибролита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864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2770" y="1199072"/>
            <a:ext cx="4451229" cy="299336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149970" y="4192438"/>
            <a:ext cx="389051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51. Разделительная перегородка из железобетонных панелей:</a:t>
            </a:r>
          </a:p>
          <a:p>
            <a:pPr algn="just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асбестоцементные листы;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железобетонные панели;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ригель рамы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кирпичная стенка;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оцинкованная сталь;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крепежный крюк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вспомогательная стойка, прикрепленная к ферме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0770" y="1199072"/>
            <a:ext cx="4572000" cy="54784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пределах высоты фермы, где использование подъемных кранов для монтажа панелей затруднено, помещения разделяют асбестоцементными или металлическими листами, прикрепляемыми к стальным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надколонникам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рис. 1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Перспективно применение легких каркасно-обшивных перегородок, которые можно монтировать и демонтировать в эксплуатируемых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algn="just"/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ниях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помощью средств малой механизации.</a:t>
            </a:r>
          </a:p>
          <a:p>
            <a:pPr algn="just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Перегородки часто выполняют из профилированного оцинкованного стального листа, прикрепленного к каркасу. Их применяют в зданиях высотой до 10,8 м при неагрессивной среде и влажности воздуха внутри помещения не более 65 %. Такие перегородки делают как разделительными, так и выгораживающими. Конструкция перегородок состоит из стоек, ригелей и обшивки из стального листа с высотой гофра 40 мм. Внизу стойки крепят к подстилающему слою пола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самозаанкеривающимися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болтами. Вверху перегородки крепятся к конструкции покрытия.</a:t>
            </a:r>
          </a:p>
          <a:p>
            <a:pPr algn="just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Находят также применение перегородки из асбестоцементных листов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стальном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каркасе. Они состоят из панелей размером 6×2,4 м и 6×1,2 м,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стоек и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ригелей. Рама панелей состоит из тонкостенных труб, к которым с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штапиков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 стальных гнутых уголков крепят асбестоцементные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плоские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листы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544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9623" y="397141"/>
            <a:ext cx="65819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  <a:latin typeface="TimesNewRomanPS-BoldMT"/>
              </a:rPr>
              <a:t>Покрытия и факторы, определяющие их выбор</a:t>
            </a:r>
            <a:endParaRPr lang="ru-RU" sz="2000" i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6045" y="1257442"/>
            <a:ext cx="86436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Конструкция покрытия определяется его профилем, заданным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теплозащитными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качествами, материалами, используемыми в качестве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несущего его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основания и кровли, а также способом отвода атмосферных вод.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практике находят применение плоские кровли (уклон до 2,5 %),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малоуклонные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(уклон 2,5−10 %), с переменным уклоном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крутоуклонные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устройства наиболее распространённых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малоуклонных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кровель используют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виды рулонных и мастичных материалов,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укладываемых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2−4 слоя в зависимости от уклона. Работа по устройству кровли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этих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 лучше всего поддается механизации, кровля из них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долговечна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легко поддается ремонту.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Переменный уклон кровли возникает в случаях, когда несущие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покрытия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 криволинейное очертание. К ним относятся сегментные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фермы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(без выравнивающих столбиков), арки, оболочки и др. В этих случаях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устройстве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кровли применяют эластичные материалы, способные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следовать кривизне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покрытия. Однако при переменном уклоне труднее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механизировать работы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возникает необходимость изменять марку мастик, применяя менее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теплоустойчивые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участках малого уклона, что способствует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самозалечиванию кровли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летний период, и более теплоустойчивые на участках с крутым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уклоном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исключающим опасность сползания кровли в жаркий период года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условиям теплозащиты покрытия разделяют на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теплые и холодные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конструкции основания покрытия разделяют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называемые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традиционные и лёгкие.</a:t>
            </a:r>
          </a:p>
        </p:txBody>
      </p:sp>
    </p:spTree>
    <p:extLst>
      <p:ext uri="{BB962C8B-B14F-4D97-AF65-F5344CB8AC3E}">
        <p14:creationId xmlns:p14="http://schemas.microsoft.com/office/powerpoint/2010/main" val="3462616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46053" y="423019"/>
            <a:ext cx="63490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chemeClr val="bg1"/>
                </a:solidFill>
                <a:latin typeface="TimesNewRomanPS-BoldMT"/>
              </a:rPr>
              <a:t>Покрытия по железобетонному настилу</a:t>
            </a:r>
            <a:endParaRPr lang="ru-RU" sz="2000" i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7489" y="1183155"/>
            <a:ext cx="5456511" cy="292301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364966" y="4712342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Легкосбрасываемая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кровля:</a:t>
            </a:r>
          </a:p>
          <a:p>
            <a:pPr algn="just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дополнительный сбой рубероида;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основной кровельный ковер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плитный полистирол с защитным слоем рубероида;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пароизоляция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волнистый асбестоцементный лист;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арматурная сетка 200×200 из стержней 0 5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железобетонный настил с отверстиями;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цементный раствор М 50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7034" y="1542243"/>
            <a:ext cx="3657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 взрывоопасными участками производства устраивают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легкосбрасываемые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кровли из асбестоцементных листов с утеплителем из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трудносгораемых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материалов. Эти листы укладывают над отверстиями,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оставляемыми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железобетонных ребристых настилах (рис.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или поверх интервалов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плитами шириной 1,5 м. Для безопасности работ оставляемые проемы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накрывают рулонной арматурной сеткой.</a:t>
            </a:r>
          </a:p>
        </p:txBody>
      </p:sp>
    </p:spTree>
    <p:extLst>
      <p:ext uri="{BB962C8B-B14F-4D97-AF65-F5344CB8AC3E}">
        <p14:creationId xmlns:p14="http://schemas.microsoft.com/office/powerpoint/2010/main" val="4082442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03739" y="380365"/>
            <a:ext cx="24961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  <a:latin typeface="TimesNewRomanPS-BoldMT"/>
              </a:rPr>
              <a:t>Лёгкие покрытия</a:t>
            </a:r>
            <a:endParaRPr lang="ru-RU" sz="2000" i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1321" y="1530627"/>
            <a:ext cx="82296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распространенным видом легких покрытий для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отапливаемых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зданий являются покрытия с основанием из профилированного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стального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оцинкованного листа. Алюминиевые профилированные листы из-за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поставки используют значительно реже.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Оцинкованные стальные листы выпускают с одно- или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двусторонним антикоррозийным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покрытием.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Покрытия устраивают чаще всего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полистовым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набором. Несущим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элементом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покрытия является профилированный лист с высотой волны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расчетной нагрузки 60 или 80 мм, выпускаемый длиной 3−12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м, толщиной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0,8−1 мм. Настил укладывают по прогонам, которые располагают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шагом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м, и закрепляют к узлам ферм. Прогоны при шаге ферм 6 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устраивают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швеллеров, а при шаге 12 м − сквозными. В ендовах, где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ожидается повышенная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снеговая нагрузка, прогоны ставят усиленными.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настилу укладывают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пароизоляцию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теплоизоляцию, при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стяжку, гидроизоляционный ковер и защитный слой.</a:t>
            </a:r>
          </a:p>
        </p:txBody>
      </p:sp>
    </p:spTree>
    <p:extLst>
      <p:ext uri="{BB962C8B-B14F-4D97-AF65-F5344CB8AC3E}">
        <p14:creationId xmlns:p14="http://schemas.microsoft.com/office/powerpoint/2010/main" val="3363802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34833" y="449376"/>
            <a:ext cx="11737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  <a:latin typeface="TimesNewRomanPS-BoldMT"/>
              </a:rPr>
              <a:t>Фонари</a:t>
            </a:r>
            <a:endParaRPr lang="ru-RU" sz="2000" i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9871" y="1130059"/>
            <a:ext cx="3404129" cy="503782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34626" y="5475389"/>
            <a:ext cx="599716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Прямоугольный фонарь при железобетонном настиле:</a:t>
            </a:r>
          </a:p>
          <a:p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продольная сторона;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торцевая сторона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верхний пояс фермы;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железобетонный настил;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зона усиленного ковра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волнистый асбестоцементный лист;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открывающийся переплёт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шарнир для поворота переплёта;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поперечная рама фонаря;</a:t>
            </a:r>
          </a:p>
          <a:p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гнутый стальной профиль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2283724"/>
            <a:ext cx="48998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Торцевые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панели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совмещают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себе функции фонарных ферм и панелей, которые закрываются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остекленными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переплетами или обшиваются листовыми материалами (</a:t>
            </a:r>
            <a:r>
              <a:rPr lang="ru-RU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рис. </a:t>
            </a:r>
            <a:r>
              <a:rPr lang="ru-RU" dirty="0" smtClean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1658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2895</TotalTime>
  <Words>2116</Words>
  <Application>Microsoft Office PowerPoint</Application>
  <PresentationFormat>Экран (4:3)</PresentationFormat>
  <Paragraphs>90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 Unicode MS</vt:lpstr>
      <vt:lpstr>Arial</vt:lpstr>
      <vt:lpstr>Calibri</vt:lpstr>
      <vt:lpstr>Calibri Light</vt:lpstr>
      <vt:lpstr>Times New Roman</vt:lpstr>
      <vt:lpstr>TimesNewRomanPS-BoldMT</vt:lpstr>
      <vt:lpstr>Тема Office</vt:lpstr>
      <vt:lpstr>«Основы проектирования металлургических предприятий»</vt:lpstr>
      <vt:lpstr>Содержание</vt:lpstr>
      <vt:lpstr>По завершению урока Вы будете знать: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Alisher Omar</dc:creator>
  <cp:lastModifiedBy>user</cp:lastModifiedBy>
  <cp:revision>343</cp:revision>
  <dcterms:created xsi:type="dcterms:W3CDTF">2017-10-09T05:58:02Z</dcterms:created>
  <dcterms:modified xsi:type="dcterms:W3CDTF">2022-10-20T10:18:56Z</dcterms:modified>
</cp:coreProperties>
</file>