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76" r:id="rId4"/>
    <p:sldId id="277" r:id="rId5"/>
    <p:sldId id="278" r:id="rId6"/>
    <p:sldId id="280" r:id="rId7"/>
    <p:sldId id="286" r:id="rId8"/>
    <p:sldId id="281" r:id="rId9"/>
    <p:sldId id="279" r:id="rId10"/>
    <p:sldId id="28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9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553" y="339467"/>
            <a:ext cx="4178893" cy="947814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662984" y="1596787"/>
            <a:ext cx="8100392" cy="586855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«Основы проектирования металлургических 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предприятий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»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2838" y="4612944"/>
            <a:ext cx="8100392" cy="209145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Преподаватель: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Койшина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Гулзада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Мынгышкызы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Доктор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PhD,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кафедры «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Металлургия и обогащение полезных ископаемых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»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gulzada.koishina@mail.ru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62984" y="2505894"/>
            <a:ext cx="8100392" cy="19594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Лекция № </a:t>
            </a:r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11</a:t>
            </a:r>
            <a:endParaRPr lang="kk-KZ" sz="3200" b="1" dirty="0" smtClean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r>
              <a:rPr lang="kk-KZ" sz="3200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Тема:</a:t>
            </a:r>
            <a:r>
              <a:rPr lang="ru-RU" sz="35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Сепарирующее оборудование</a:t>
            </a:r>
            <a:endParaRPr lang="kk-KZ" sz="3500" i="1" dirty="0" smtClean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840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82" y="1272653"/>
            <a:ext cx="3588371" cy="195202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968958" y="371738"/>
            <a:ext cx="29846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Магнитные сепараторы</a:t>
            </a:r>
            <a:endParaRPr lang="ru-RU" sz="20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43682" y="3373990"/>
            <a:ext cx="34314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Металлоотделители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различного типа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5463" y="1177762"/>
            <a:ext cx="3663811" cy="236550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184475" y="3543267"/>
            <a:ext cx="370073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Схемы магнитных сепараторов,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применяемых для очистки шламов и шламовых порошков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4707" y="4281931"/>
            <a:ext cx="6533101" cy="1482933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43682" y="5780652"/>
            <a:ext cx="834152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Конструктивные особенности сепараторов:</a:t>
            </a:r>
          </a:p>
          <a:p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барабанные (валковые, шкивные) магнитные сепараторы;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магнитные решетки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стержневые магнитные сепараторы;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подвесные магнитные плиты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магнитные сепараторы лоткового типа для магнитного обогащения суспензий</a:t>
            </a:r>
          </a:p>
        </p:txBody>
      </p:sp>
    </p:spTree>
    <p:extLst>
      <p:ext uri="{BB962C8B-B14F-4D97-AF65-F5344CB8AC3E}">
        <p14:creationId xmlns:p14="http://schemas.microsoft.com/office/powerpoint/2010/main" val="1733083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5799" y="1583605"/>
            <a:ext cx="80856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Вибрационные сепараторы-сита.</a:t>
            </a:r>
          </a:p>
          <a:p>
            <a:r>
              <a:rPr lang="ru-RU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Пневматические сепараторы.</a:t>
            </a:r>
          </a:p>
          <a:p>
            <a:r>
              <a:rPr lang="ru-RU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Гидроциклоны.</a:t>
            </a:r>
          </a:p>
          <a:p>
            <a:r>
              <a:rPr lang="ru-RU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Магнитные сепараторы.</a:t>
            </a:r>
            <a:r>
              <a:rPr lang="ru-RU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20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завершению урока Вы будете знать: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3399" y="1279942"/>
            <a:ext cx="818726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Как устроено вибрационное сито?</a:t>
            </a:r>
          </a:p>
          <a:p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Какие данные необходимы для расчета работы вибрационных сит?</a:t>
            </a:r>
          </a:p>
          <a:p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Как работают пневматические сепараторы?</a:t>
            </a:r>
          </a:p>
          <a:p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гидроциклонов.</a:t>
            </a:r>
          </a:p>
          <a:p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Принцип </a:t>
            </a:r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магнитных сепараторов.</a:t>
            </a:r>
          </a:p>
          <a:p>
            <a:r>
              <a:rPr lang="ru-RU" sz="20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07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8117" y="1213533"/>
            <a:ext cx="4819500" cy="443093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705337" y="5737848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вибрационных сит:</a:t>
            </a:r>
          </a:p>
          <a:p>
            <a:pPr algn="ctr"/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односеточного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многосеточного с вертикальным расположением коробов;</a:t>
            </a:r>
          </a:p>
          <a:p>
            <a:pPr algn="ctr"/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то же с горизонтальным расположением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703355" y="411030"/>
            <a:ext cx="46071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chemeClr val="bg1"/>
                </a:solidFill>
                <a:latin typeface="TimesNewRomanPS-BoldMT"/>
              </a:rPr>
              <a:t>Вибрационные сепараторы-сита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8167" y="121353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Рабочим органом вибрационного сита является колеблющийся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ситовой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канал (замкнутая ситовая камера − в ситах периодического действия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образованный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ситовым полотном и двумя продольными и одной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поперечной (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передней) стенками. На ситах непрерывного действия осуществляются: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транспортирование смеси вдоль канала, необходимое для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непрерывности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 и характеризуемое средней скоростью центра массы смеси;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самосортирование − погружение к поверхности сита частиц,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меньших размеров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большей плотности и всплывание в верхние слои частиц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больших размеров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меньшей плотности;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просеивание − прохождение через отверстия сита частиц с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размерами меньшими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чем размеры отверстия.</a:t>
            </a:r>
          </a:p>
        </p:txBody>
      </p:sp>
    </p:spTree>
    <p:extLst>
      <p:ext uri="{BB962C8B-B14F-4D97-AF65-F5344CB8AC3E}">
        <p14:creationId xmlns:p14="http://schemas.microsoft.com/office/powerpoint/2010/main" val="3327558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2466" y="1466667"/>
            <a:ext cx="6211800" cy="365373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532466" y="5390572"/>
            <a:ext cx="61383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качающихся сит:</a:t>
            </a:r>
          </a:p>
          <a:p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на шарнирных подвесках;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на шарнирных опорах;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на пружинных опорах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на кривошипных опорах;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на кривошипной опоре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шарнирной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подвеске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на шарнирной и кривошипной опорах</a:t>
            </a:r>
          </a:p>
        </p:txBody>
      </p:sp>
    </p:spTree>
    <p:extLst>
      <p:ext uri="{BB962C8B-B14F-4D97-AF65-F5344CB8AC3E}">
        <p14:creationId xmlns:p14="http://schemas.microsoft.com/office/powerpoint/2010/main" val="3462788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2300" y="1092229"/>
            <a:ext cx="2891700" cy="197426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099733" y="388035"/>
            <a:ext cx="584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технологических </a:t>
            </a:r>
            <a:r>
              <a:rPr lang="ru-RU" sz="2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41302" y="1138097"/>
            <a:ext cx="58966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Зависимость, связывающая вес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сита с материалом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H, амплитуду его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колебаний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вес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дебаланса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H, и радиус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вращения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м, имеет вид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381583" y="2764830"/>
            <a:ext cx="26331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Расчетная схема</a:t>
            </a:r>
          </a:p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вибрационного сита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9651" y="1623179"/>
            <a:ext cx="750732" cy="23825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1533" y="2297751"/>
            <a:ext cx="1947333" cy="33898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85067" y="3500127"/>
            <a:ext cx="1209549" cy="30838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1425" y="4513367"/>
            <a:ext cx="1337916" cy="28913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48731" y="5732106"/>
            <a:ext cx="2656934" cy="57350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241301" y="1801245"/>
            <a:ext cx="58966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поверочных расчетах обычно определяют величину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исходя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известных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Мощность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привода вычисляют по формуле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41300" y="2641066"/>
            <a:ext cx="58966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диаметр подшипников, м;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частота вращения, об/мин;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трения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подшипниках.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1300" y="3774703"/>
            <a:ext cx="86995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− производительность сита как транспортирующего устройства, кг/с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cеп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удельная производительность сита по проходящей фракции, кг/(м</a:t>
            </a:r>
            <a:r>
              <a:rPr lang="ru-RU" sz="1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·с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ширина полотна, м;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длина полотна, м.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Удельную производительность рассчитывают по формуле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41300" y="4746892"/>
            <a:ext cx="86148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коэффициент пропорциональности, зависящий от «живого»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сечения сита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концентрации проходящей фракции в смеси, плотности 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других свойств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частиц, 1/м2;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линейная скорость центра массы частиц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относительно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сита, м/с;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0 − вероятность просеивания отдельной частицы.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безотрывного движения эта вероятность подчиняется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нормальному закону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41300" y="3056055"/>
            <a:ext cx="86995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Нормальный режим работы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односеточного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вибрационного сита непрерывного действия при малой толщине слоя сепарируемых частиц осуществляется при условии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41300" y="6305606"/>
            <a:ext cx="86995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σ − среднеквадратичное отклонение;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− критическое значение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скорости при </a:t>
            </a:r>
            <a:r>
              <a:rPr lang="el-G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ρ0 = 0,5.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066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216" y="3075507"/>
            <a:ext cx="2681452" cy="90491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5655" y="4674595"/>
            <a:ext cx="3031674" cy="93855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5655" y="1614456"/>
            <a:ext cx="2810433" cy="65230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08082" y="1223599"/>
            <a:ext cx="84857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сферической частицы диаметром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равномерном движении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 прямоугольным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отверстием длиной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критическое значение скорости равно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84067" y="2235131"/>
            <a:ext cx="848575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коэффициент восстановления нормальной скорости частицы при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ударе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кромку отверстия.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51328" y="2547243"/>
            <a:ext cx="837361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работе в режиме горизонтальных поступательных круговых (с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радиусом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колебаний в горизонтальной плоскости средняя линейная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скорость 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cp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м/с, движения центра массы порошка описывается выражением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84067" y="3889765"/>
            <a:ext cx="83736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cp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− средняя высота слоя порошка, м;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длина канала, м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ускорение силы тяжести, м/с</a:t>
            </a:r>
            <a:r>
              <a:rPr lang="ru-RU" sz="1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коэффициент трения частиц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нижнего слоя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поверхность полотна; ω − частота колебаний, 1/с.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84067" y="4412985"/>
            <a:ext cx="83495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условиях самосортирования средняя скорость погружения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частиц 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верт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м/с, рассчитывается по уравнению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91705" y="5738299"/>
            <a:ext cx="849701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− коэффициент, зависящий от свойств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проходовой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частицы 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массы порошка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целом, м</a:t>
            </a:r>
            <a:r>
              <a:rPr lang="ru-RU" sz="1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/с</a:t>
            </a:r>
            <a:r>
              <a:rPr lang="ru-RU" sz="1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ξ = (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1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− 1 − коэффициент, в котором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1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коэф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фициенты трения, соответственно, нижнего слоя по ситовому полотну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верхнего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слоя по нижнему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347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4500" y="1165654"/>
            <a:ext cx="2927400" cy="28676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754145" y="467267"/>
            <a:ext cx="41133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chemeClr val="bg1"/>
                </a:solidFill>
                <a:latin typeface="TimesNewRomanPS-BoldMT"/>
              </a:rPr>
              <a:t>Пневматические сепараторы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445419" y="4025336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и относительные размеры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проходного сепаратора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8023" y="1132236"/>
            <a:ext cx="6016477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Проходной сепаратор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корпуса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внутреннего корпуса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направляющих поворотных створок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механизма поворота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створок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рассекателя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патрубков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сборника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Поток, состоящий из се-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парируемого порошка и газа-носителя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поступает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сепаратор через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патрубок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результате расширения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потока 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резкого падения его скорости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входе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внутрь корпуса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крупные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частицы выпадают в сборник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Через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створки поток попадает во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корпус, одновременно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приобретая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вращательное движение. При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таком движении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относительно более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крупные частицы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выделяются из потока,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выпадают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вершину конуса 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выводятся через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рассекатель. Самые мелкие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частицы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выводятся с потоком газа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патрубок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Границы раздела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фракций регулируются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скоростью потока, входящего в сепаратор через патрубок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степенью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открытия створок, т. е. скоростью потока на входе в циклон.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5850" y="4529066"/>
            <a:ext cx="1535100" cy="2144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6555" y="5327598"/>
            <a:ext cx="1749300" cy="28586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54145" y="6383529"/>
            <a:ext cx="3712800" cy="357333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8023" y="3919465"/>
            <a:ext cx="601647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технологическими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характеристиками циклонов являются коэффициент извлечения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твердой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фазы из двухфазного потока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%, и производительность: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38023" y="4756465"/>
            <a:ext cx="86848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− масса твердой фазы, извлеченной в циклоне;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н.ф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масса твердой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фазы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потоке на входе в циклон.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практике рассматривают фракционный коэффициент извлечения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и.ф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38023" y="5644865"/>
            <a:ext cx="861075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и.ф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− масса данной фракции, извлеченная из смеси;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н.ф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− масса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данной фракции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смеси на входе в циклон.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коэффициент извлечения рассчитывают по формуле</a:t>
            </a:r>
          </a:p>
        </p:txBody>
      </p:sp>
    </p:spTree>
    <p:extLst>
      <p:ext uri="{BB962C8B-B14F-4D97-AF65-F5344CB8AC3E}">
        <p14:creationId xmlns:p14="http://schemas.microsoft.com/office/powerpoint/2010/main" val="2147824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8971" y="5038647"/>
            <a:ext cx="1713600" cy="71466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947235" y="337232"/>
            <a:ext cx="19051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NewRomanPS-BoldMT"/>
              </a:rPr>
              <a:t>Гидроциклоны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35362" y="4084540"/>
            <a:ext cx="85077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Производительность указана для давления на входе 0,1 МПа,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минимальных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максимальных значений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Эффективностью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классификации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называют отношение приращения количества материала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определенной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крупности (по которой осуществляется расчет) в сливе к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приращению количества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 той же крупности в сливе в идеальном случае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5362" y="5820299"/>
            <a:ext cx="85746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α, β, θ − содержание частиц расчетного класса, соответственно,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сливе, крупнозернистом продукте.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771070" y="1713695"/>
            <a:ext cx="330391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Конструкция гидроциклона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сливная труба;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крышка;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труба;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цилиндрическая часть корпуса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конические части корпуса;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сливная насадка;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питающая насадка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922" y="1136136"/>
            <a:ext cx="5264767" cy="2702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1868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3404</TotalTime>
  <Words>1049</Words>
  <Application>Microsoft Office PowerPoint</Application>
  <PresentationFormat>Экран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 Unicode MS</vt:lpstr>
      <vt:lpstr>Arial</vt:lpstr>
      <vt:lpstr>Calibri</vt:lpstr>
      <vt:lpstr>Calibri Light</vt:lpstr>
      <vt:lpstr>Times New Roman</vt:lpstr>
      <vt:lpstr>TimesNewRomanPS-BoldMT</vt:lpstr>
      <vt:lpstr>Тема Office</vt:lpstr>
      <vt:lpstr>«Основы проектирования металлургических предприятий»</vt:lpstr>
      <vt:lpstr>Содержание</vt:lpstr>
      <vt:lpstr>По завершению урока Вы будете знать: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user</cp:lastModifiedBy>
  <cp:revision>358</cp:revision>
  <dcterms:created xsi:type="dcterms:W3CDTF">2017-10-09T05:58:02Z</dcterms:created>
  <dcterms:modified xsi:type="dcterms:W3CDTF">2022-10-20T11:47:53Z</dcterms:modified>
</cp:coreProperties>
</file>