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76" r:id="rId4"/>
    <p:sldId id="277" r:id="rId5"/>
    <p:sldId id="279" r:id="rId6"/>
    <p:sldId id="283" r:id="rId7"/>
    <p:sldId id="282" r:id="rId8"/>
    <p:sldId id="284" r:id="rId9"/>
    <p:sldId id="285" r:id="rId10"/>
    <p:sldId id="28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9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553" y="339467"/>
            <a:ext cx="4178893" cy="947814"/>
          </a:xfrm>
          <a:prstGeom prst="rect">
            <a:avLst/>
          </a:prstGeom>
        </p:spPr>
      </p:pic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662984" y="1596787"/>
            <a:ext cx="8100392" cy="586855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«Основы проектирования металлургических 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предприятий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»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2838" y="4612944"/>
            <a:ext cx="8100392" cy="209145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Преподаватель: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Койшина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Гулзада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Мынгышкызы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Доктор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PhD,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кафедры «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Металлургия и обогащение полезных ископаемых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»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gulzada.koishina@mail.ru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62984" y="2505894"/>
            <a:ext cx="8100392" cy="19594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Лекция № 12</a:t>
            </a:r>
          </a:p>
          <a:p>
            <a:endParaRPr lang="kk-KZ" sz="3200" dirty="0" smtClean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r>
              <a:rPr lang="kk-KZ" sz="3200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Тема:</a:t>
            </a:r>
            <a:r>
              <a:rPr lang="ru-RU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Сушильное оборудование</a:t>
            </a:r>
            <a:endParaRPr lang="kk-KZ" sz="3200" i="1" dirty="0" smtClean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840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74293"/>
            <a:ext cx="4212600" cy="269786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30054" y="4260343"/>
            <a:ext cx="375249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Барабанная сушилка:</a:t>
            </a:r>
          </a:p>
          <a:p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барабан;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питатель;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бандажи;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зубчатое колесо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вентилятор;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циклон;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приемный бункер;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топка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12600" y="1174293"/>
            <a:ext cx="4758872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Барабанные сушилки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распространены благодаря высокой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производительности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простоте конструкции и возможности непрерывно сушить при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атмосферном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давлении мелкокусковые и сыпучие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материалы. Такая сушилка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собой установленный с небольшим наклоном к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горизонту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(угол до 4°) цилиндрический барабан с бандажами. Последние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вращении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барабана (с помощью зубчатого колеса от электропривода) с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частотой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катятся по опорным роликам; осевое смещение барабана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предотвращается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опорно-упорными роликами. Влажный материал через питатель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поступает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барабан и равномерно распределяется по его сечению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размещенными внутри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насадками. Тесно соприкасаясь при пересыпании с сушильным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аген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например, топочными газами (возможен также контактный подвод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теплоты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специальную трубчатую насадку), материал высушивается 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движется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разгрузочному отверстию в приемном бункере. Газы поступают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примыкающей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барабану топки и просасываются прямотоком через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него вентилятором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скоростью 0,5−4,5 м/с; для улавливания из газов пыли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барабаном и вентилятором установлен циклон. Напряжение рабочего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барабана по испаренной влаге достигает 200 кг/(м</a:t>
            </a:r>
            <a:r>
              <a:rPr lang="ru-RU" sz="1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·ч).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36823" y="354485"/>
            <a:ext cx="26804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Барабанные сушилки 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635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3656" y="1385197"/>
            <a:ext cx="80856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Сушилки </a:t>
            </a:r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периодического действия</a:t>
            </a: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Сушилки </a:t>
            </a:r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непрерывного действия.</a:t>
            </a:r>
          </a:p>
          <a:p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Распылительные сушилки.</a:t>
            </a:r>
          </a:p>
          <a:p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Специальные сушилки.</a:t>
            </a: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20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завершению урока Вы будете знать: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3399" y="1279942"/>
            <a:ext cx="81872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Классы </a:t>
            </a:r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сушилок </a:t>
            </a: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металлургии</a:t>
            </a:r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камерной сушилки.</a:t>
            </a:r>
          </a:p>
          <a:p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Принцип работы </a:t>
            </a: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сушилки </a:t>
            </a:r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непрерывного </a:t>
            </a: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действия.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07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6222" y="3862082"/>
            <a:ext cx="2106300" cy="2376267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404688" y="380365"/>
            <a:ext cx="48765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chemeClr val="bg1"/>
                </a:solidFill>
                <a:latin typeface="TimesNewRomanPS-BoldMT"/>
              </a:rPr>
              <a:t>Сушилки периодического действия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8760" y="6238349"/>
            <a:ext cx="24161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Вакуум-сушильный шкаф:</a:t>
            </a:r>
          </a:p>
          <a:p>
            <a:pPr algn="ctr"/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камера;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полые плиты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1796" y="1219404"/>
            <a:ext cx="331794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Вакуум-сушильные шкафы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простейшие контактные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сушилки периодического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действия. Такая сушилка представляет собой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цилиндрическую камеру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которой размещены полые плиты, обогреваемые водяным паром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горячей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водой. Материал слоем толщиной до 60 мм находится на противнях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установленных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плитах; напряжение их рабочей поверхности обычно не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превышает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0,5−3,5 кг/(м</a:t>
            </a:r>
            <a:r>
              <a:rPr lang="ru-RU" sz="14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·ч) влаги.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0551" y="1219404"/>
            <a:ext cx="4318501" cy="193252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842983" y="3158396"/>
            <a:ext cx="358858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Гребковая вакуум-сушилка:</a:t>
            </a:r>
          </a:p>
          <a:p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корпус;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рубашка;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вал с гребками;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трубы-скалки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869310" y="3903532"/>
            <a:ext cx="503315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Гребковые вакуум-сушилки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представляют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собой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горизонтальные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периодически действующие аппараты с цилиндрическим корпусом,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снабженным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паровой рубашкой. Дисперсный материал, заполняющий 20−30 %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объема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аппарата, хорошо перемешивается гребками, закрепленными на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валу мешалки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имеющей реверсивный привод, который автоматически изменяет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ее вращения с частотой 6−10 мин</a:t>
            </a:r>
            <a:r>
              <a:rPr lang="ru-RU" sz="14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−1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Между гребками свободно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перекатываются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трубы-скалки, способствующие разрушению комков и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дополнительному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перемешиванию материала. Разгрузка и выгрузка материала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механизированы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Напряжение поверхности сушилок по влаге составляет 6−8 кг/(м</a:t>
            </a:r>
            <a:r>
              <a:rPr lang="ru-RU" sz="14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·ч).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829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231" y="1184456"/>
            <a:ext cx="2525256" cy="266206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7533" y="3645146"/>
            <a:ext cx="2904507" cy="216905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063041" y="1226058"/>
            <a:ext cx="471864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Производительность 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полочных сушилок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ориентировочно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исходной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конечной влажностью материала и напряжением сушильной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камеры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влаге, составляющим для вакуумных сушилок 15−20 кг удаляемой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влаги на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квадратный метр поверхности нагрева в час, для атмосферных сушилок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− 1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−2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кг удаляемой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влаги на кубический метр объема камеры в час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Необходимый уровень вакуума находится в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пределах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10−3 до 100 мм рт. ст. в зависимости от продукта.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0204" y="3802935"/>
            <a:ext cx="246881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Полочная вакуумная сушилка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871195" y="6072137"/>
            <a:ext cx="28632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Коническая сушилка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перемешиванием и подогревом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40997" y="4556619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сушки порошков, кристаллов и чувствительных к перегреву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идеально подходит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коническая вращающаяся сушилка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модель 159 с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объемом от 0,1 до 30 м</a:t>
            </a:r>
            <a:r>
              <a:rPr lang="ru-RU" sz="1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028762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10962" y="397616"/>
            <a:ext cx="46650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chemeClr val="bg1"/>
                </a:solidFill>
                <a:latin typeface="TimesNewRomanPS-BoldMT"/>
              </a:rPr>
              <a:t>Сушилки непрерывного действия</a:t>
            </a:r>
            <a:endParaRPr lang="ru-RU" sz="2000" i="1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0650" y="1095293"/>
            <a:ext cx="1677900" cy="204263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50" y="3789156"/>
            <a:ext cx="4510150" cy="221546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315200" y="3075549"/>
            <a:ext cx="182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аппарата</a:t>
            </a:r>
          </a:p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стационарного кипящего слоя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2527" y="1105687"/>
            <a:ext cx="700465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Аппарат стационарного кипящего слоя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собой сушильную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камеру 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нижней части которой установлена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неподвижная газораспределительная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решетка 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Исходный продукт загружается внутрь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камеры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дозатора 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через патрубок 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поступает на решетку 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Горячий воздух через патрубок 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подается в </a:t>
            </a:r>
            <a:r>
              <a:rPr lang="ru-RU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подрешетчатое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пространство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далее проходит через отверстия в решетке и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слой находящегося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ней продукта, осуществляя при этом его сушку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Готовый продукт выгружается из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камеры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патрубок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отработанный воздух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отводится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патрубок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поступает на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очистку 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аспирационную систему.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создания слоя продукта на решетке,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регулирования время его контакта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теплоносителем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предусмотрена заслонка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шиберного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типа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3955" y="6173481"/>
            <a:ext cx="26589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Вибрационная конвективная сушилка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496550" y="3789156"/>
            <a:ext cx="4572000" cy="24622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Аппарат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виброкипящего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слоя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рабочий орган,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состоящий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желоба 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 котором размещены кронштейн 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патрубки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подвода воздуха 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патрубок выгрузки продукта 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крышка 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Крышка снабжена пат-</a:t>
            </a:r>
          </a:p>
          <a:p>
            <a:pPr algn="just"/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рубком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загрузки продукта 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патрубком отвода воздуха 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Внутри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рабочего органа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установлены перфорированный лист 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выполняющий функцию газо-</a:t>
            </a:r>
          </a:p>
          <a:p>
            <a:pPr algn="just"/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распределительной решетки, а также заслонка 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Рабочий орган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смонтирован на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раме 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пружины 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Для создания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вибровозмущения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рабочего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органа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кронштейне 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 привод 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299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1621" y="3484646"/>
            <a:ext cx="1749300" cy="23584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215" y="2689499"/>
            <a:ext cx="4319700" cy="35644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-439947" y="6253899"/>
            <a:ext cx="61937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работы сушильных камер:</a:t>
            </a:r>
          </a:p>
          <a:p>
            <a:pPr algn="ctr"/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параллельный ток;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противоток;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смешанный ток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736694" y="422922"/>
            <a:ext cx="37204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chemeClr val="bg1"/>
                </a:solidFill>
                <a:latin typeface="TimesNewRomanPS-BoldMT"/>
              </a:rPr>
              <a:t>Распылительные сушилки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8021" y="1122280"/>
            <a:ext cx="879031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Рабочий процесс 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распылительных сушилок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распыление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(диспергирование) потока высушиваемого материала (раствора,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суспензии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пасты) в среде горячего газа и сушку продуктов распыления (капель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частиц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гранул) в этом потоке. Распылительные сушилки классифицируют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двум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 признакам: направлению движения газа и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высушиваемого продукта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сушильной камере; способу распыления. По первому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признаку сушилки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классифицируют на аппараты, работающие при параллельном,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противоточном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смешанном потоках газа и высушиваемого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85804" y="6125873"/>
            <a:ext cx="14751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Распределительная</a:t>
            </a:r>
          </a:p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сушилка</a:t>
            </a:r>
          </a:p>
        </p:txBody>
      </p:sp>
    </p:spTree>
    <p:extLst>
      <p:ext uri="{BB962C8B-B14F-4D97-AF65-F5344CB8AC3E}">
        <p14:creationId xmlns:p14="http://schemas.microsoft.com/office/powerpoint/2010/main" val="1662412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334" y="1128955"/>
            <a:ext cx="880757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типоразмера сушилки производят по следующей методике.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Рассчитав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материальный и тепловой баланс процесса сушки, определяют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водительность сушилки по испаренной влаге; рабочий объем сушильной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камеры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</a:t>
            </a:r>
            <a:r>
              <a:rPr lang="ru-RU" sz="1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вычисляют по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формуле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1153" y="2082019"/>
            <a:ext cx="872993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производительность по испаренной влаге, кг/ч;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влагосъем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1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рабочего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объема камеры, кг/(м</a:t>
            </a:r>
            <a:r>
              <a:rPr lang="ru-RU" sz="1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·ч).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81153" y="5340120"/>
            <a:ext cx="87299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Схемы форсуночных сушильных камер:</a:t>
            </a:r>
          </a:p>
          <a:p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прямоточная с центральным закрученным подводом теплоносителя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с центральным закрученным подводом теплоносителя и раздельным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выводом газов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материала;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с равномерным распределением газа по сечению с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помощью газораспределительной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решетки;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с радиальным по периферии подводом газа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нейтральным отсосом;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работающая при параллельном 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противоточном движении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газов и теплоносителя;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противоточная с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центрально-периферийным подводом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теплоносителя и отводом газа по центру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9930" y="1867619"/>
            <a:ext cx="642600" cy="2144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3678" y="2477145"/>
            <a:ext cx="2924881" cy="3092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986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7500" y="1150054"/>
            <a:ext cx="5176500" cy="18492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927" y="3533092"/>
            <a:ext cx="2499000" cy="172413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477109" y="2898323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Туннельная сушилка:</a:t>
            </a:r>
          </a:p>
          <a:p>
            <a:pPr algn="ctr"/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камера (коридор);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вагонетки;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вентиляторы;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калориферы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89782" y="1244928"/>
            <a:ext cx="368282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Туннельные сушилки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камерные сушилки непрерывного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Представляют собой длинные (типа коридора) камеры, внутри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которых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рельсам перемещаются тележки (вагонетки) с лежащим на лотках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противнях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высушиваемым материалом. Нагретый воздух обтекает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лотки прямо-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противотоком; возможна рециркуляция воздуха.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9948" y="5257225"/>
            <a:ext cx="264698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Ленточная сушилка:</a:t>
            </a:r>
          </a:p>
          <a:p>
            <a:pPr algn="ctr"/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камера;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загрузочный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разгрузочный бункеры;</a:t>
            </a:r>
          </a:p>
          <a:p>
            <a:pPr algn="ctr"/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ленточный транспортер;</a:t>
            </a:r>
          </a:p>
          <a:p>
            <a:pPr algn="ctr"/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калорифер;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вентилятор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086927" y="3636987"/>
            <a:ext cx="596218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Ленточные сушилки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обычно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выполняют в виде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многоярусного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ленточного транспортера, по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которому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камере, действующей при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атмосферном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давлении, непрерывно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перемещается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материал, постепенно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пересыпаясь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верхней ленты на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нижележащие (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скорость каждой ленты 0,1−1 м/мин).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Сушильный агент может двигаться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 скоростью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1,5 м/с прямо-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противотоком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сквозь слой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перфорирированной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ленты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Эти сушилки компактнее,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 камерные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туннельные, 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отличаются большей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интенсивностью сушки,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также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сложны в обслуживании из-за необходимости ручного труда,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перекосов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растяжений лент. </a:t>
            </a: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применения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сушка зернистых,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гранулированных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крупнодисперсных и волокнистых материалов; непригодны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сушки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тонкодисперсных пылящих материалов. Для сушки последних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ленточные сушилки с формующими питателями, например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рифлеными вальцами (вальце-ленточные сушилки).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08363" y="389210"/>
            <a:ext cx="52000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Туннельные </a:t>
            </a:r>
            <a:r>
              <a:rPr lang="ru-RU" sz="2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сушилки. </a:t>
            </a:r>
            <a:r>
              <a:rPr lang="ru-RU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Ленточные </a:t>
            </a:r>
            <a:r>
              <a:rPr lang="ru-RU" sz="2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сушилки. 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4548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3365</TotalTime>
  <Words>1258</Words>
  <Application>Microsoft Office PowerPoint</Application>
  <PresentationFormat>Экран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 Unicode MS</vt:lpstr>
      <vt:lpstr>Arial</vt:lpstr>
      <vt:lpstr>Calibri</vt:lpstr>
      <vt:lpstr>Calibri Light</vt:lpstr>
      <vt:lpstr>Times New Roman</vt:lpstr>
      <vt:lpstr>TimesNewRomanPS-BoldMT</vt:lpstr>
      <vt:lpstr>Тема Office</vt:lpstr>
      <vt:lpstr>«Основы проектирования металлургических предприятий»</vt:lpstr>
      <vt:lpstr>Содержание</vt:lpstr>
      <vt:lpstr>По завершению урока Вы будете знать: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user</cp:lastModifiedBy>
  <cp:revision>354</cp:revision>
  <dcterms:created xsi:type="dcterms:W3CDTF">2017-10-09T05:58:02Z</dcterms:created>
  <dcterms:modified xsi:type="dcterms:W3CDTF">2022-10-31T11:16:13Z</dcterms:modified>
</cp:coreProperties>
</file>