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7" r:id="rId5"/>
    <p:sldId id="288" r:id="rId6"/>
    <p:sldId id="289" r:id="rId7"/>
    <p:sldId id="291" r:id="rId8"/>
    <p:sldId id="290" r:id="rId9"/>
    <p:sldId id="28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15" autoAdjust="0"/>
    <p:restoredTop sz="94660"/>
  </p:normalViewPr>
  <p:slideViewPr>
    <p:cSldViewPr>
      <p:cViewPr varScale="1">
        <p:scale>
          <a:sx n="109" d="100"/>
          <a:sy n="109" d="100"/>
        </p:scale>
        <p:origin x="21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Методические указания к выполнению </a:t>
            </a:r>
            <a:r>
              <a:rPr lang="ru-RU" dirty="0" smtClean="0"/>
              <a:t>СРС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96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052738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Самостоятельная работа </a:t>
            </a:r>
            <a:r>
              <a:rPr lang="ru-RU" b="1" dirty="0" smtClean="0"/>
              <a:t>студента </a:t>
            </a:r>
            <a:r>
              <a:rPr lang="ru-RU" b="1" dirty="0" smtClean="0"/>
              <a:t>(</a:t>
            </a:r>
            <a:r>
              <a:rPr lang="ru-RU" b="1" dirty="0" smtClean="0"/>
              <a:t>СРС):</a:t>
            </a:r>
            <a:endParaRPr lang="ru-RU" dirty="0"/>
          </a:p>
          <a:p>
            <a:r>
              <a:rPr lang="ru-RU" i="1" dirty="0"/>
              <a:t>Самостоятельная работа </a:t>
            </a:r>
            <a:r>
              <a:rPr lang="ru-RU" dirty="0" smtClean="0"/>
              <a:t>студента (семестровые </a:t>
            </a:r>
            <a:r>
              <a:rPr lang="ru-RU" dirty="0"/>
              <a:t>задания) предусматривает выполнение в течение семестра 2 заданий, охватывающих пройденный материал дисциплины. Задания должны быть выполнены в письменном виде и сданы по мере выполнения согласно срокам. На основании Ваших письменных работ будет выводиться средняя оценка. Будет учитываться своевременность выполнения и сдачи работ.</a:t>
            </a:r>
          </a:p>
          <a:p>
            <a:r>
              <a:rPr lang="ru-RU" dirty="0"/>
              <a:t>Общие требования и методические указания к выполнению:</a:t>
            </a:r>
          </a:p>
          <a:p>
            <a:r>
              <a:rPr lang="ru-RU" dirty="0"/>
              <a:t>а) к </a:t>
            </a:r>
            <a:r>
              <a:rPr lang="ru-RU" b="1" dirty="0" smtClean="0"/>
              <a:t>практикуму </a:t>
            </a:r>
            <a:r>
              <a:rPr lang="ru-RU" b="1" dirty="0"/>
              <a:t>по задачам термодинамики </a:t>
            </a:r>
            <a:r>
              <a:rPr lang="ru-RU" b="1" dirty="0" smtClean="0"/>
              <a:t>процессов</a:t>
            </a:r>
            <a:r>
              <a:rPr lang="ru-RU" dirty="0" smtClean="0"/>
              <a:t>: решение задач. </a:t>
            </a:r>
            <a:r>
              <a:rPr lang="ru-RU" dirty="0"/>
              <a:t>Выполнение</a:t>
            </a:r>
            <a:r>
              <a:rPr lang="ru-RU" dirty="0" smtClean="0"/>
              <a:t>, решение согласно методике расчетов, соблюдение правильности выбора формул для расчета;</a:t>
            </a:r>
            <a:endParaRPr lang="ru-RU" dirty="0"/>
          </a:p>
          <a:p>
            <a:r>
              <a:rPr lang="ru-RU" dirty="0"/>
              <a:t>б) к </a:t>
            </a:r>
            <a:r>
              <a:rPr lang="ru-RU" b="1" dirty="0" smtClean="0"/>
              <a:t>открытому тестированию </a:t>
            </a:r>
            <a:r>
              <a:rPr lang="ru-RU" b="1" dirty="0"/>
              <a:t>по механики жидкостей и </a:t>
            </a:r>
            <a:r>
              <a:rPr lang="ru-RU" b="1" dirty="0" smtClean="0"/>
              <a:t>газов</a:t>
            </a:r>
            <a:r>
              <a:rPr lang="en-US" b="1" dirty="0" smtClean="0"/>
              <a:t>:</a:t>
            </a:r>
            <a:endParaRPr lang="ru-RU" dirty="0"/>
          </a:p>
          <a:p>
            <a:r>
              <a:rPr lang="ru-RU" dirty="0" smtClean="0"/>
              <a:t>объем – </a:t>
            </a:r>
            <a:r>
              <a:rPr lang="ru-RU" dirty="0" smtClean="0"/>
              <a:t>не менее 500 слов</a:t>
            </a:r>
            <a:r>
              <a:rPr lang="ru-RU" dirty="0" smtClean="0"/>
              <a:t>. </a:t>
            </a:r>
            <a:r>
              <a:rPr lang="ru-RU" dirty="0"/>
              <a:t>Выполнение, согласно требуемым стандартам. </a:t>
            </a:r>
            <a:r>
              <a:rPr lang="ru-RU" dirty="0" smtClean="0"/>
              <a:t>Четкость изложения на конкретный вопрос, проблемно-тематическое раскрытие вопроса. Содержание </a:t>
            </a:r>
            <a:r>
              <a:rPr lang="ru-RU" dirty="0"/>
              <a:t>- по персональным рекомендациям преподавателя. Поиск литературы производится самостоятельно, с привлечением интернет-источников, научной журнальной литературы и классических учебников.</a:t>
            </a:r>
          </a:p>
        </p:txBody>
      </p:sp>
    </p:spTree>
    <p:extLst>
      <p:ext uri="{BB962C8B-B14F-4D97-AF65-F5344CB8AC3E}">
        <p14:creationId xmlns:p14="http://schemas.microsoft.com/office/powerpoint/2010/main" val="425356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ПРИМЕР </a:t>
            </a:r>
            <a:r>
              <a:rPr lang="ru-RU" b="1" dirty="0" smtClean="0"/>
              <a:t>СРС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(к </a:t>
            </a:r>
            <a:r>
              <a:rPr lang="ru-RU" b="1" dirty="0" smtClean="0"/>
              <a:t>практикуму </a:t>
            </a:r>
            <a:r>
              <a:rPr lang="ru-RU" b="1" dirty="0"/>
              <a:t>по задачам термодинамики процессов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80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/>
              <a:t>ЗАДАЧА</a:t>
            </a:r>
          </a:p>
          <a:p>
            <a:r>
              <a:rPr lang="ru-RU" b="1" dirty="0" smtClean="0"/>
              <a:t>1</a:t>
            </a:r>
            <a:r>
              <a:rPr lang="ru-RU" b="1" dirty="0"/>
              <a:t>. </a:t>
            </a:r>
            <a:r>
              <a:rPr lang="ru-RU" dirty="0"/>
              <a:t>При барометрическом давлении 760 мм рт. ст. манометр, установленный на баллоне с газом, показывает 0,2 кгс/см</a:t>
            </a:r>
            <a:r>
              <a:rPr lang="ru-RU" baseline="30000" dirty="0"/>
              <a:t>2</a:t>
            </a:r>
            <a:r>
              <a:rPr lang="ru-RU" dirty="0"/>
              <a:t>. Как изменится показание манометра, если барометрическое давление упадет до 730 мм рт. ст.?</a:t>
            </a:r>
          </a:p>
          <a:p>
            <a:r>
              <a:rPr lang="ru-RU" dirty="0"/>
              <a:t>Р е ш е н и е. При изменении барометрического (атмосферного) давления абсолютное давление в резервуаре не изменится, но избыточное давление, представляющее разность между абсолютным и барометрическим, увеличится на </a:t>
            </a:r>
          </a:p>
          <a:p>
            <a:r>
              <a:rPr lang="ru-RU" dirty="0"/>
              <a:t>                   </a:t>
            </a:r>
            <a:r>
              <a:rPr lang="ru-RU" dirty="0">
                <a:sym typeface="Symbol" panose="05050102010706020507" pitchFamily="18" charset="2"/>
              </a:rPr>
              <a:t></a:t>
            </a:r>
            <a:r>
              <a:rPr lang="ru-RU" dirty="0"/>
              <a:t>р = 760 - 730 = 30 мм рт. ст. = 4 кПа.</a:t>
            </a:r>
          </a:p>
          <a:p>
            <a:r>
              <a:rPr lang="ru-RU" dirty="0"/>
              <a:t>Следовательно,</a:t>
            </a:r>
          </a:p>
          <a:p>
            <a:r>
              <a:rPr lang="ru-RU" dirty="0"/>
              <a:t>                   р</a:t>
            </a:r>
            <a:r>
              <a:rPr lang="ru-RU" baseline="-25000" dirty="0"/>
              <a:t>м2</a:t>
            </a:r>
            <a:r>
              <a:rPr lang="ru-RU" dirty="0"/>
              <a:t> = р</a:t>
            </a:r>
            <a:r>
              <a:rPr lang="ru-RU" baseline="-25000" dirty="0"/>
              <a:t>м1</a:t>
            </a:r>
            <a:r>
              <a:rPr lang="ru-RU" dirty="0"/>
              <a:t> + </a:t>
            </a:r>
            <a:r>
              <a:rPr lang="ru-RU" dirty="0">
                <a:sym typeface="Symbol" panose="05050102010706020507" pitchFamily="18" charset="2"/>
              </a:rPr>
              <a:t></a:t>
            </a:r>
            <a:r>
              <a:rPr lang="ru-RU" dirty="0"/>
              <a:t>р = 20 + 4 = 24 кПа.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76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ПРИМЕР </a:t>
            </a:r>
            <a:r>
              <a:rPr lang="ru-RU" b="1" dirty="0" smtClean="0"/>
              <a:t>СРС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(к открытому тестированию по механики жидкостей и </a:t>
            </a:r>
            <a:r>
              <a:rPr lang="ru-RU" b="1" dirty="0" smtClean="0"/>
              <a:t>газов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36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88640"/>
            <a:ext cx="6120680" cy="653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6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1980" y="764704"/>
            <a:ext cx="4464496" cy="496855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/>
              <a:t>Турбулентным называется движение жидкости, при котором ее частицы совершают неустановившиеся и неупорядоченные движения по достаточно сложным траекториям, в результате этого происходит интенсивное перемешивание различных слоев </a:t>
            </a:r>
            <a:r>
              <a:rPr lang="ru-RU" dirty="0" smtClean="0"/>
              <a:t>жидкости.</a:t>
            </a:r>
          </a:p>
          <a:p>
            <a:pPr algn="just"/>
            <a:r>
              <a:rPr lang="ru-RU" dirty="0"/>
              <a:t>Турбулентное движение является неустановившимся движением.</a:t>
            </a:r>
          </a:p>
          <a:p>
            <a:pPr algn="just"/>
            <a:r>
              <a:rPr lang="ru-RU" dirty="0"/>
              <a:t>Турбулентный режим наблюдается при больших скоростях, когда средняя скорость V&gt;V</a:t>
            </a:r>
            <a:r>
              <a:rPr lang="ru-RU" baseline="-25000" dirty="0"/>
              <a:t>кр2</a:t>
            </a:r>
            <a:r>
              <a:rPr lang="ru-RU" dirty="0"/>
              <a:t>, при этом происходит интенсивное перемешивание частиц в потоке жидкости.</a:t>
            </a:r>
          </a:p>
          <a:p>
            <a:pPr algn="just"/>
            <a:r>
              <a:rPr lang="ru-RU" dirty="0"/>
              <a:t>Таким образом, ламинарное движение в трубе имеет место, когда V &lt; </a:t>
            </a:r>
            <a:r>
              <a:rPr lang="ru-RU" dirty="0" err="1"/>
              <a:t>V</a:t>
            </a:r>
            <a:r>
              <a:rPr lang="ru-RU" baseline="-25000" dirty="0" err="1"/>
              <a:t>кpl</a:t>
            </a:r>
            <a:r>
              <a:rPr lang="ru-RU" dirty="0"/>
              <a:t>, турбулентное - V&gt;V</a:t>
            </a:r>
            <a:r>
              <a:rPr lang="ru-RU" baseline="-25000" dirty="0"/>
              <a:t>кр2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В пределах V</a:t>
            </a:r>
            <a:r>
              <a:rPr lang="ru-RU" baseline="-25000" dirty="0"/>
              <a:t>кр2</a:t>
            </a:r>
            <a:r>
              <a:rPr lang="ru-RU" dirty="0"/>
              <a:t> &gt; V &gt; V</a:t>
            </a:r>
            <a:r>
              <a:rPr lang="ru-RU" baseline="-25000" dirty="0"/>
              <a:t>кр1</a:t>
            </a:r>
            <a:r>
              <a:rPr lang="ru-RU" dirty="0"/>
              <a:t> движение является неустойчивым ламинарным движением.</a:t>
            </a:r>
          </a:p>
          <a:p>
            <a:r>
              <a:rPr lang="ru-RU" dirty="0"/>
              <a:t>Малейшее возмущение потока приводит к переходу неустойчивого ламинарного режима в турбулентный. Возмущение может произойти в результате некоторого сотрясения трубы в виде толчка, наличия в потоке тела, находящегося в состоянии колебания, и т.д.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66" y="764704"/>
            <a:ext cx="4320480" cy="4430238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07477" cy="33265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20 Турбулентный режим течения жидкости </a:t>
            </a:r>
            <a:br>
              <a:rPr lang="ru-RU" sz="2800" b="1" dirty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5891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22" y="354968"/>
            <a:ext cx="8585354" cy="37444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35" y="4099384"/>
            <a:ext cx="8577941" cy="230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8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663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84" y="44624"/>
            <a:ext cx="4032448" cy="9217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17032" y="257460"/>
            <a:ext cx="5292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ГОРНО-МЕТАЛЛУРГИЧЕСКИЙ ИНСТИТУТ</a:t>
            </a:r>
            <a:endParaRPr lang="ru-RU" sz="22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019584"/>
            <a:ext cx="6857499" cy="465200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k-KZ" sz="2400" b="1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ИСПОЛЬЗОВАННАЯ ЛИТЕРАТУРА</a:t>
            </a:r>
            <a:endParaRPr lang="ru-RU" sz="2400" b="1" kern="1200" dirty="0"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504" y="1532144"/>
            <a:ext cx="5212792" cy="524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61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10314</TotalTime>
  <Words>404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Тема Office</vt:lpstr>
      <vt:lpstr>Методические указания к выполнению СРС</vt:lpstr>
      <vt:lpstr>Презентация PowerPoint</vt:lpstr>
      <vt:lpstr>ПРИМЕР СРС  (к практикуму по задачам термодинамики процессов)</vt:lpstr>
      <vt:lpstr>Презентация PowerPoint</vt:lpstr>
      <vt:lpstr>ПРИМЕР СРС  (к открытому тестированию по механики жидкостей и газов)</vt:lpstr>
      <vt:lpstr>Презентация PowerPoint</vt:lpstr>
      <vt:lpstr>20 Турбулентный режим течения жидкости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Ернур Оксукбаев</dc:creator>
  <cp:lastModifiedBy>Tatyana Chepushtanova</cp:lastModifiedBy>
  <cp:revision>64</cp:revision>
  <dcterms:created xsi:type="dcterms:W3CDTF">2020-09-28T16:42:48Z</dcterms:created>
  <dcterms:modified xsi:type="dcterms:W3CDTF">2021-09-06T11:26:48Z</dcterms:modified>
</cp:coreProperties>
</file>