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815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908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89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65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368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54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494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76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71D49EC-ECBB-AE45-B741-710161E2FC4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22EF2B-30CB-3541-B215-FEB3D15F1AB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115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AD3C37-F689-7DC0-1962-78589E313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брожения, используемые в пищевой промышленности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495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8DCA398B-8CB4-4C0C-89C6-A8AB6F78D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D9A5A-6D53-D53F-F0D8-C6BE60EB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91" y="36239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x-none"/>
              <a:t>брожение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C5F170-B926-FEEE-EE0C-DECD2378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1913503"/>
            <a:ext cx="5401661" cy="39877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YADSwGZbFSo 0"/>
              </a:rPr>
              <a:t>В пищевой промышленности микроорганизмы используются при получении ряда продуктов. Так, алкогольные напитки — вино, пиво, коньяк, спирт — и другие продукты получают при помощи дрожжей. В хлебопекарной промышленности используют дрожжи и бактерии, в молочной промышленности — молочнокислые бактерии ит. д.</a:t>
            </a:r>
          </a:p>
          <a:p>
            <a:pPr>
              <a:lnSpc>
                <a:spcPct val="90000"/>
              </a:lnSpc>
            </a:pP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YADSwGZbFSo 0"/>
              </a:rPr>
              <a:t>Среди многообразия вызываемых микроорганизмами процессов одним из существенных является </a:t>
            </a:r>
            <a:r>
              <a:rPr lang="ru-RU" sz="2200" b="1" i="1" u="none" strike="noStrike" dirty="0">
                <a:solidFill>
                  <a:srgbClr val="FFFFFF"/>
                </a:solidFill>
                <a:effectLst/>
                <a:latin typeface="YADSwGZbFSo 0"/>
              </a:rPr>
              <a:t>брожение.</a:t>
            </a:r>
            <a:endParaRPr lang="ru-RU" sz="2200" b="0" i="0" u="none" strike="noStrike" dirty="0">
              <a:solidFill>
                <a:srgbClr val="FFFFFF"/>
              </a:solidFill>
              <a:effectLst/>
              <a:latin typeface="YADSwGZbFSo 0"/>
            </a:endParaRPr>
          </a:p>
          <a:p>
            <a:pPr>
              <a:lnSpc>
                <a:spcPct val="90000"/>
              </a:lnSpc>
            </a:pPr>
            <a:endParaRPr lang="x-none" sz="1500" dirty="0">
              <a:solidFill>
                <a:srgbClr val="FFFFFF"/>
              </a:solidFill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9E8345C6-0280-4226-BD83-7333BA6C3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xmlns="" id="{99823778-D290-4538-B146-1F73C3755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ивоварение дикое брожение.">
            <a:extLst>
              <a:ext uri="{FF2B5EF4-FFF2-40B4-BE49-F238E27FC236}">
                <a16:creationId xmlns:a16="http://schemas.microsoft.com/office/drawing/2014/main" xmlns="" id="{D5EE0993-106A-6D63-5DAA-FA98F3A6D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26043" b="-2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08E44-20EE-56DA-F551-4F218269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x-none" dirty="0"/>
              <a:t>брожение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7CBABE-0CC8-E552-C99E-7BD3F09A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296562"/>
            <a:ext cx="4644427" cy="61783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0" i="0" u="none" strike="noStrike" dirty="0">
                <a:effectLst/>
                <a:latin typeface="YADSwGZbFSo 0"/>
              </a:rPr>
              <a:t>Под </a:t>
            </a:r>
            <a:r>
              <a:rPr lang="ru-RU" b="1" i="0" u="none" strike="noStrike" dirty="0">
                <a:effectLst/>
                <a:latin typeface="YADSwGZbFSo 0"/>
              </a:rPr>
              <a:t>брожением</a:t>
            </a:r>
            <a:r>
              <a:rPr lang="ru-RU" b="0" i="0" u="none" strike="noStrike" dirty="0">
                <a:effectLst/>
                <a:latin typeface="YADSwGZbFSo 0"/>
              </a:rPr>
              <a:t> понимают превращение углеводов и некоторых других органических соединений в новые вещества под воздействием ферментов, продуцируемых микроорганизмами.</a:t>
            </a: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effectLst/>
                <a:latin typeface="YADSwGZbFSo 0"/>
              </a:rPr>
              <a:t>Известны различные виды брожения. Обычно их называют по конечным продуктам, образующимся в процессе брожения, например, спиртовое, молочнокислое, уксуснокислое и др.</a:t>
            </a: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effectLst/>
              </a:rPr>
              <a:t>Многие виды брожения— спиртовое, молочнокислое, ацетонобутиловое, уксуснокислое, лимоннокислое и другие, вызываемые различными микроорганизмами, — используют в промышленности. Например, в производстве этилового спирта, хлеба, пива применяют дрожжи; в производстве лимонной кислоты — плесневые грибы; в производстве уксусной и молочной кислот, ацетона</a:t>
            </a:r>
            <a:r>
              <a:rPr lang="ru-RU" dirty="0"/>
              <a:t> </a:t>
            </a:r>
            <a:r>
              <a:rPr lang="ru-RU" b="0" i="0" u="none" strike="noStrike" dirty="0">
                <a:effectLst/>
              </a:rPr>
              <a:t>бактерии. Основная цель указанных производств превращение — субстрата (питательной среды) под действием ферментов микроорганизмов в необходимые продукты.</a:t>
            </a:r>
            <a:endParaRPr lang="x-none" dirty="0"/>
          </a:p>
        </p:txBody>
      </p:sp>
      <p:pic>
        <p:nvPicPr>
          <p:cNvPr id="2052" name="Picture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3D2FB07-7CD2-ECE8-0652-B30FE770A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r="10369" b="-3"/>
          <a:stretch/>
        </p:blipFill>
        <p:spPr bwMode="auto">
          <a:xfrm>
            <a:off x="5203583" y="2475145"/>
            <a:ext cx="2901385" cy="326488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зображение выглядит как овца, человек, овощ&#10;&#10;Автоматически созданное описание">
            <a:extLst>
              <a:ext uri="{FF2B5EF4-FFF2-40B4-BE49-F238E27FC236}">
                <a16:creationId xmlns:a16="http://schemas.microsoft.com/office/drawing/2014/main" xmlns="" id="{A1050D33-0E47-ECE4-7C08-CABFD63DA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r="16767" b="1"/>
          <a:stretch/>
        </p:blipFill>
        <p:spPr bwMode="auto">
          <a:xfrm>
            <a:off x="8265837" y="2475145"/>
            <a:ext cx="2966044" cy="326488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7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CA398B-8CB4-4C0C-89C6-A8AB6F78D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16DABB-431B-E112-32A3-1AB083B2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91" y="240631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x-none" dirty="0"/>
              <a:t>олочнокислое брожение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7764D9-9088-2A4B-2769-4878871E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4" y="1524174"/>
            <a:ext cx="5647038" cy="30425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i="0" u="none" strike="noStrike" dirty="0">
                <a:solidFill>
                  <a:srgbClr val="FFFFFF"/>
                </a:solidFill>
                <a:effectLst/>
              </a:rPr>
              <a:t>Молочнокислое брожение</a:t>
            </a: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 использует бактерии, продуцирующие молочную кислоту (в основном из рода </a:t>
            </a:r>
            <a:r>
              <a:rPr lang="en" b="0" i="0" u="none" strike="noStrike" dirty="0">
                <a:solidFill>
                  <a:srgbClr val="FFFFFF"/>
                </a:solidFill>
                <a:effectLst/>
              </a:rPr>
              <a:t>Lactobacillus), </a:t>
            </a: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а также некоторые дрожжи. Эти бактерии расщепляют сахара в пище с образованием молочной кислоты, а иногда и алкоголя или углекислого газа. Примерами продуктов, получаемых в результате молочнокислого брожения являются: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dirty="0">
                <a:solidFill>
                  <a:srgbClr val="FFFFFF"/>
                </a:solidFill>
              </a:rPr>
              <a:t>-Ферментированное молоко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-йогурты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-мясо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-хлеб на заквасках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-оливки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-квашеная капуста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 -кимчхи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FFFFFF"/>
                </a:solidFill>
                <a:effectLst/>
              </a:rPr>
              <a:t>-соленья </a:t>
            </a: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endParaRPr lang="x-none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8345C6-0280-4226-BD83-7333BA6C3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9823778-D290-4538-B146-1F73C3755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еда, тарелка, завтрак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84EDFF8B-B5DE-03B4-2880-560BF4435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2" r="39140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158422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64C25-7173-2F61-276A-4219E56C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68130"/>
            <a:ext cx="7729728" cy="1000032"/>
          </a:xfrm>
        </p:spPr>
        <p:txBody>
          <a:bodyPr>
            <a:normAutofit fontScale="90000"/>
          </a:bodyPr>
          <a:lstStyle/>
          <a:p>
            <a:r>
              <a:rPr lang="x-none" dirty="0"/>
              <a:t>Процесс молочнокислого брожения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0C94A-9829-5C4E-C807-94EF4482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52" y="1878227"/>
            <a:ext cx="9001156" cy="4311643"/>
          </a:xfrm>
        </p:spPr>
        <p:txBody>
          <a:bodyPr>
            <a:normAutofit/>
          </a:bodyPr>
          <a:lstStyle/>
          <a:p>
            <a:r>
              <a:rPr lang="ru-RU" sz="1600" b="0" i="0" u="none" strike="noStrike" dirty="0">
                <a:solidFill>
                  <a:schemeClr val="tx1"/>
                </a:solidFill>
                <a:effectLst/>
              </a:rPr>
              <a:t>Популяции молочнокислых бактерий встречаются по всей природе, в том числе у животных и человека. Те, которые содержатся в молоке и фруктах, зерновых, овощах и мясе, могут быть использованы для брожения. Кроме того, специальные культуры можно разводить и добавлять в пищу, чтобы начать процесс ферментации. С помощью этих бактерий можно сбраживать продукты, обеспечивая особый вкус или аромат, или улучшая качества и безопасность пищевых продуктов. Простейший метод молочнокислого брожения – погрузить пищу, которая содержит молочнокислые бактерии, такие как капуста или огурец, в рассол из воды и соли.</a:t>
            </a:r>
          </a:p>
          <a:p>
            <a:r>
              <a:rPr lang="ru-RU" sz="1600" b="0" i="0" u="none" strike="noStrike" dirty="0">
                <a:solidFill>
                  <a:schemeClr val="tx1"/>
                </a:solidFill>
                <a:effectLst/>
              </a:rPr>
              <a:t>Когда бактерии расщепляют сахар, образуются молочная кислота и углекислый газ, которые удаляют кислород и делают пищу более кислой. Это стимулирует рост еще большего количества молочнокислых бактерий и предотвращает рост других микроорганизмов . Время, необходимое для брожения, колеблется от нескольких дней до нескольких месяцев. После этого ферментированную пищу обычно хранят в прохладном месте, чтобы замедлить дальнейшую ферментацию и предотвратить порчу.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800" dirty="0"/>
              <a:t/>
            </a:r>
            <a:br>
              <a:rPr lang="ru-RU" sz="800" dirty="0"/>
            </a:br>
            <a:endParaRPr lang="x-none" sz="800" dirty="0"/>
          </a:p>
        </p:txBody>
      </p:sp>
    </p:spTree>
    <p:extLst>
      <p:ext uri="{BB962C8B-B14F-4D97-AF65-F5344CB8AC3E}">
        <p14:creationId xmlns:p14="http://schemas.microsoft.com/office/powerpoint/2010/main" val="15091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2E37C-B48A-E43A-50B0-72E82234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ru-RU" sz="2400"/>
              <a:t>У</a:t>
            </a:r>
            <a:r>
              <a:rPr lang="x-none" sz="2400"/>
              <a:t>ксусное брожение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834E02E-1E53-7A87-AD09-522AD8156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r="34462" b="-1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A48EBB-3503-33C2-3DC9-C8518E04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874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0" i="0" u="none" strike="noStrike" dirty="0">
                <a:effectLst/>
              </a:rPr>
              <a:t>Уксусное брожение - это сложный процесс, в котором участвуют два продукта, один из которых важнее другого. Этот продукт - уксусная кислота, также известная как </a:t>
            </a:r>
            <a:r>
              <a:rPr lang="ru-RU" b="0" i="0" u="none" strike="noStrike" dirty="0" err="1">
                <a:effectLst/>
              </a:rPr>
              <a:t>этановая</a:t>
            </a:r>
            <a:r>
              <a:rPr lang="ru-RU" b="0" i="0" u="none" strike="noStrike" dirty="0">
                <a:effectLst/>
              </a:rPr>
              <a:t> кислота. Другой продукт - вода.</a:t>
            </a: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effectLst/>
              </a:rPr>
              <a:t>Бактерии, осуществляющие процесс уксусной ферментации, относятся к роду </a:t>
            </a:r>
            <a:r>
              <a:rPr lang="ru-RU" b="0" i="1" u="none" strike="noStrike" dirty="0" err="1">
                <a:effectLst/>
              </a:rPr>
              <a:t>Ацетобактерии</a:t>
            </a:r>
            <a:r>
              <a:rPr lang="ru-RU" b="0" i="1" u="none" strike="noStrike" dirty="0">
                <a:effectLst/>
              </a:rPr>
              <a:t>(</a:t>
            </a:r>
            <a:r>
              <a:rPr lang="en" b="0" i="1" u="none" strike="noStrike" dirty="0">
                <a:effectLst/>
              </a:rPr>
              <a:t>Acetobacter </a:t>
            </a:r>
            <a:r>
              <a:rPr lang="en" b="0" i="1" u="none" strike="noStrike" dirty="0" err="1">
                <a:effectLst/>
              </a:rPr>
              <a:t>aceti</a:t>
            </a:r>
            <a:r>
              <a:rPr lang="ru-RU" b="0" i="1" u="none" strike="noStrike" dirty="0">
                <a:effectLst/>
              </a:rPr>
              <a:t>)</a:t>
            </a:r>
            <a:r>
              <a:rPr lang="en" b="0" i="0" u="none" strike="noStrike" dirty="0">
                <a:effectLst/>
              </a:rPr>
              <a:t>, </a:t>
            </a:r>
            <a:r>
              <a:rPr lang="ru-RU" b="0" i="0" u="none" strike="noStrike" dirty="0">
                <a:effectLst/>
              </a:rPr>
              <a:t>получивший свое название от свойства окислять этанол до уксусной </a:t>
            </a:r>
            <a:r>
              <a:rPr lang="ru-RU" b="0" i="0" u="none" strike="noStrike" dirty="0" err="1">
                <a:effectLst/>
              </a:rPr>
              <a:t>кислоты.Этот</a:t>
            </a:r>
            <a:r>
              <a:rPr lang="ru-RU" b="0" i="0" u="none" strike="noStrike" dirty="0">
                <a:effectLst/>
              </a:rPr>
              <a:t> род включает в себя множество видов, всего 17, из которых наиболее часто используются для производства уксусной кислоты.</a:t>
            </a:r>
            <a:r>
              <a:rPr lang="en" b="0" i="1" u="none" strike="noStrike" dirty="0">
                <a:effectLst/>
              </a:rPr>
              <a:t> </a:t>
            </a:r>
            <a:endParaRPr lang="ru-RU" b="0" i="1" u="none" strike="noStrike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effectLst/>
              </a:rPr>
              <a:t>Это грамотрицательная бактерия и принадлежит к группе бацилл, так как имеет палочковидную форму. Точно так же для его развития необходимы определенные условия, такие как присутствие кислорода, средняя температура 30 ° </a:t>
            </a:r>
            <a:r>
              <a:rPr lang="en" b="0" i="0" u="none" strike="noStrike" dirty="0">
                <a:effectLst/>
              </a:rPr>
              <a:t>C </a:t>
            </a:r>
            <a:r>
              <a:rPr lang="ru-RU" b="0" i="0" u="none" strike="noStrike" dirty="0">
                <a:effectLst/>
              </a:rPr>
              <a:t>и </a:t>
            </a:r>
            <a:r>
              <a:rPr lang="en" b="0" i="0" u="none" strike="noStrike" dirty="0">
                <a:effectLst/>
              </a:rPr>
              <a:t>pH 6,0.</a:t>
            </a:r>
          </a:p>
          <a:p>
            <a:pPr>
              <a:lnSpc>
                <a:spcPct val="90000"/>
              </a:lnSpc>
            </a:pPr>
            <a:endParaRPr lang="ru-RU" sz="1500" b="0" i="0" u="none" strike="noStrike" dirty="0">
              <a:effectLst/>
              <a:latin typeface="-apple-system"/>
            </a:endParaRPr>
          </a:p>
          <a:p>
            <a:pPr>
              <a:lnSpc>
                <a:spcPct val="90000"/>
              </a:lnSpc>
            </a:pPr>
            <a:endParaRPr lang="x-none" sz="1500" dirty="0"/>
          </a:p>
        </p:txBody>
      </p:sp>
    </p:spTree>
    <p:extLst>
      <p:ext uri="{BB962C8B-B14F-4D97-AF65-F5344CB8AC3E}">
        <p14:creationId xmlns:p14="http://schemas.microsoft.com/office/powerpoint/2010/main" val="361008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CA3AD-CFAC-AD3A-3E4E-FBE54A40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x-none" dirty="0">
                <a:solidFill>
                  <a:schemeClr val="bg1"/>
                </a:solidFill>
              </a:rPr>
              <a:t>ксусное брожение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CB0CA7-579D-5E2A-D5B0-4C5D08AA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8245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Широко известно использование уксусной кислоты в качестве уксуса в гастрономической сфере.</a:t>
            </a: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В первую очередь его используют как заправку для салатов и блюд на основе мяса, рыбы и морепродуктов. Точно так же он также используется в качестве консерванта и даже добавляется в майонез, чтобы подавить рост таких бактерий, как </a:t>
            </a:r>
            <a:r>
              <a:rPr lang="ru-RU" b="0" i="1" u="none" strike="noStrike" dirty="0">
                <a:solidFill>
                  <a:schemeClr val="bg1"/>
                </a:solidFill>
                <a:effectLst/>
              </a:rPr>
              <a:t>Сальмонелла</a:t>
            </a:r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Есть множество примеров уксусной ферментации. Это зависит от субстрата, используемого </a:t>
            </a:r>
            <a:r>
              <a:rPr lang="ru-RU" b="0" i="1" u="none" strike="noStrike" dirty="0" err="1">
                <a:solidFill>
                  <a:schemeClr val="bg1"/>
                </a:solidFill>
                <a:effectLst/>
              </a:rPr>
              <a:t>Ацетобактер</a:t>
            </a:r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. Все, что содержит сахара, которые можно превратить в этанол и затем подвергнуть ферментации для получения уксусной кислоты, составляет хороший субстрат. </a:t>
            </a:r>
          </a:p>
          <a:p>
            <a:pPr>
              <a:lnSpc>
                <a:spcPct val="90000"/>
              </a:lnSpc>
            </a:pPr>
            <a:r>
              <a:rPr lang="ru-RU" b="0" i="0" u="none" strike="noStrike" dirty="0">
                <a:solidFill>
                  <a:schemeClr val="bg1"/>
                </a:solidFill>
                <a:effectLst/>
              </a:rPr>
              <a:t>Так получается великолепный уксус из вина, круп (особенно риса), фруктов и меда.</a:t>
            </a:r>
          </a:p>
          <a:p>
            <a:pPr>
              <a:lnSpc>
                <a:spcPct val="90000"/>
              </a:lnSpc>
            </a:pPr>
            <a:endParaRPr lang="x-none" sz="1500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63B6BD9-DC1F-4DB3-8CCF-580DA2B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1614253"/>
            <a:ext cx="3428662" cy="3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1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8182A-E376-DC45-3DC7-9A49E6AB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x-none" dirty="0"/>
              <a:t>имоннокислое брожение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F77BB68-DEFF-8A96-DB56-DB958538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41664" cy="397282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+mj-lt"/>
              </a:rPr>
              <a:t>При лимоннокислом брожении сахар под воздействием грибов окисляется в лимонную кислоту. Эту кислоту раньше получали из сока цитрусовых - лимонов и апельсинов. В настоящее время ее производят в основном путем брожения. В качестве возбудителя лимоннокислого брожения применяется гриб </a:t>
            </a:r>
            <a:r>
              <a:rPr lang="ru-RU" sz="29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асспергиллус</a:t>
            </a: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+mj-lt"/>
              </a:rPr>
              <a:t> нигер.</a:t>
            </a:r>
          </a:p>
          <a:p>
            <a:pPr algn="l"/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+mj-lt"/>
              </a:rPr>
              <a:t>Сырьем для производства лимонной кислоты служит сахаросодержащий продукт - меласса. </a:t>
            </a:r>
            <a:r>
              <a:rPr lang="ru-RU" sz="29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Мелассный</a:t>
            </a: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+mj-lt"/>
              </a:rPr>
              <a:t> раствор, включающий около 15 % сахара и необходимые грибу питательные вещества, разливают в плоские открытые сосуды и засевают спорами гриба. Сосуды помещают в бродильные камеры, которые хорошо проветривают. Процесс брожения продолжается от 6 до 8 дней при температуре около 30 °С.</a:t>
            </a:r>
          </a:p>
          <a:p>
            <a:pPr algn="l"/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+mj-lt"/>
              </a:rPr>
              <a:t>В последнее время начинают применять новый метод получения лимонной кислоты. При этом гриб находится не на поверхности сбраживаемого субстрата, а внедряется своим мицелием в толщу субстрата, который энергично насыщают воздухом. Такой способ ускоряет процесс накопления лимонной кислоты в сбраживаемом субстрате.</a:t>
            </a:r>
          </a:p>
          <a:p>
            <a:pPr algn="l"/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+mj-lt"/>
              </a:rPr>
              <a:t>Лимонная кислота находит широкое практическое применение, она используется, например, при изготовлении кондитерских и кулинарных изделий, безалкогольных напитков.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6134234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{B9238A32-0602-0947-98F3-BB593D99E385}tf10001120</Template>
  <TotalTime>207</TotalTime>
  <Words>592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Corbel</vt:lpstr>
      <vt:lpstr>Gill Sans MT</vt:lpstr>
      <vt:lpstr>YADSwGZbFSo 0</vt:lpstr>
      <vt:lpstr>Посылка</vt:lpstr>
      <vt:lpstr>Виды брожения, используемые в пищевой промышленности</vt:lpstr>
      <vt:lpstr>брожение</vt:lpstr>
      <vt:lpstr>брожение</vt:lpstr>
      <vt:lpstr>Молочнокислое брожение</vt:lpstr>
      <vt:lpstr>Процесс молочнокислого брожения</vt:lpstr>
      <vt:lpstr>Уксусное брожение</vt:lpstr>
      <vt:lpstr>Уксусное брожение</vt:lpstr>
      <vt:lpstr>Лимоннокислое брожение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брожения, используемые в пищевой промышленности</dc:title>
  <dc:creator>Adel Krutenkova</dc:creator>
  <cp:lastModifiedBy>User</cp:lastModifiedBy>
  <cp:revision>2</cp:revision>
  <dcterms:created xsi:type="dcterms:W3CDTF">2022-10-05T12:40:58Z</dcterms:created>
  <dcterms:modified xsi:type="dcterms:W3CDTF">2022-11-10T09:17:22Z</dcterms:modified>
</cp:coreProperties>
</file>