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57" r:id="rId3"/>
    <p:sldId id="263" r:id="rId4"/>
    <p:sldId id="258" r:id="rId5"/>
    <p:sldId id="259" r:id="rId6"/>
    <p:sldId id="261" r:id="rId7"/>
    <p:sldId id="262" r:id="rId8"/>
    <p:sldId id="260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ED3BCA-7416-40DD-ADD0-3DCDDF6FC2D2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9F6B8C-3594-48D9-B4C2-CADD8481D8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584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F6B8C-3594-48D9-B4C2-CADD8481D84B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9526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194CAAB-B9B5-457A-91D9-7B9D920C4D59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089E039-FBA2-45E2-89DE-45C2B9C8840B}" type="slidenum">
              <a:rPr lang="ru-RU" smtClean="0"/>
              <a:t>‹#›</a:t>
            </a:fld>
            <a:endParaRPr lang="ru-RU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044969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4CAAB-B9B5-457A-91D9-7B9D920C4D59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9E039-FBA2-45E2-89DE-45C2B9C884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622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4CAAB-B9B5-457A-91D9-7B9D920C4D59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9E039-FBA2-45E2-89DE-45C2B9C884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727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4CAAB-B9B5-457A-91D9-7B9D920C4D59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9E039-FBA2-45E2-89DE-45C2B9C884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229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194CAAB-B9B5-457A-91D9-7B9D920C4D59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89E039-FBA2-45E2-89DE-45C2B9C8840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7634585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4CAAB-B9B5-457A-91D9-7B9D920C4D59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9E039-FBA2-45E2-89DE-45C2B9C884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7698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4CAAB-B9B5-457A-91D9-7B9D920C4D59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9E039-FBA2-45E2-89DE-45C2B9C884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146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4CAAB-B9B5-457A-91D9-7B9D920C4D59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9E039-FBA2-45E2-89DE-45C2B9C884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3708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4CAAB-B9B5-457A-91D9-7B9D920C4D59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9E039-FBA2-45E2-89DE-45C2B9C884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130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194CAAB-B9B5-457A-91D9-7B9D920C4D59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89E039-FBA2-45E2-89DE-45C2B9C8840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25134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194CAAB-B9B5-457A-91D9-7B9D920C4D59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89E039-FBA2-45E2-89DE-45C2B9C8840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01181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E194CAAB-B9B5-457A-91D9-7B9D920C4D59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0089E039-FBA2-45E2-89DE-45C2B9C8840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92089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edaprof.ru/ingredienty/fermenty/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daprof.ru/ingredienty/fermenty/ferment-alfa-amilaza-vysokotemperaturnaya/" TargetMode="External"/><Relationship Id="rId2" Type="http://schemas.openxmlformats.org/officeDocument/2006/relationships/hyperlink" Target="https://edaprof.ru/ingredienty/fermenty/ferment-protozim-proteaza-bakterialnaya-shelochnaya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edaprof.ru/ingredienty/fermenty/ferment-lipaza-lipase/" TargetMode="External"/><Relationship Id="rId5" Type="http://schemas.openxmlformats.org/officeDocument/2006/relationships/hyperlink" Target="https://edaprof.ru/ingredienty/fermenty/glyukozooksidaza-ferment/" TargetMode="External"/><Relationship Id="rId4" Type="http://schemas.openxmlformats.org/officeDocument/2006/relationships/hyperlink" Target="https://edaprof.ru/ingredienty/fermenty/ksilanaza-ferment-xylanase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tdbiopreparat.ru/alfa-amilaza-gribnaya.html" TargetMode="External"/><Relationship Id="rId2" Type="http://schemas.openxmlformats.org/officeDocument/2006/relationships/hyperlink" Target="https://tdbiopreparat.ru/alfa-amilaza-bakterialnaya-nizkotemperaturnaya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dbiopreparat.ru/tsellulaza.html" TargetMode="External"/><Relationship Id="rId5" Type="http://schemas.openxmlformats.org/officeDocument/2006/relationships/hyperlink" Target="https://tdbiopreparat.ru/proteaza-bakterialnaya-schelochnaya.html" TargetMode="External"/><Relationship Id="rId4" Type="http://schemas.openxmlformats.org/officeDocument/2006/relationships/hyperlink" Target="https://tdbiopreparat.ru/glukoamilaza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daprof.ru/ingredienty/fermenty/ferment-maksiren-1800-granulirovannyj/" TargetMode="External"/><Relationship Id="rId2" Type="http://schemas.openxmlformats.org/officeDocument/2006/relationships/hyperlink" Target="https://edaprof.ru/ingredienty/transglyutaminaza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daprof.ru/ingredienty/fermenty/ferment-fromaza-2200-tl-granulirovannyj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k-KZ" sz="6000" dirty="0" smtClean="0"/>
              <a:t>Ферменты пищевой промышленности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61389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37109"/>
            <a:ext cx="10515600" cy="1325563"/>
          </a:xfrm>
        </p:spPr>
        <p:txBody>
          <a:bodyPr/>
          <a:lstStyle/>
          <a:p>
            <a:r>
              <a:rPr lang="kk-KZ" dirty="0" smtClean="0"/>
              <a:t>Ферменты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48056" y="987743"/>
            <a:ext cx="7607808" cy="5189219"/>
          </a:xfrm>
        </p:spPr>
        <p:txBody>
          <a:bodyPr/>
          <a:lstStyle/>
          <a:p>
            <a:r>
              <a:rPr lang="ru-RU" dirty="0" smtClean="0"/>
              <a:t>Ферменты </a:t>
            </a:r>
            <a:r>
              <a:rPr lang="ru-RU" dirty="0"/>
              <a:t>– это специфические белки, выполняющие роль биологических катализаторов. </a:t>
            </a:r>
            <a:r>
              <a:rPr lang="ru-RU" dirty="0" smtClean="0"/>
              <a:t>применение </a:t>
            </a:r>
            <a:r>
              <a:rPr lang="ru-RU" dirty="0"/>
              <a:t>ферментов является перспективным в связи с тем, что они имеют ряд </a:t>
            </a:r>
            <a:r>
              <a:rPr lang="ru-RU" b="1" dirty="0"/>
              <a:t>преимуществ</a:t>
            </a:r>
            <a:r>
              <a:rPr lang="ru-RU" dirty="0"/>
              <a:t> перед химическими катализаторами: избирательность, </a:t>
            </a:r>
            <a:r>
              <a:rPr lang="ru-RU" dirty="0" err="1"/>
              <a:t>стереоспецифичность</a:t>
            </a:r>
            <a:r>
              <a:rPr lang="ru-RU" dirty="0"/>
              <a:t>, действие в «мягких условиях» (t=20-70оС; рН=4-9, нормальное давление), эффективность (высокая скорость протекания реакций при незначительных количествах катализатора), </a:t>
            </a:r>
            <a:r>
              <a:rPr lang="ru-RU" dirty="0" err="1"/>
              <a:t>нетоксичность</a:t>
            </a:r>
            <a:r>
              <a:rPr lang="ru-RU" dirty="0"/>
              <a:t>, отсутствие побочных реакций</a:t>
            </a:r>
            <a:r>
              <a:rPr lang="ru-RU" dirty="0" smtClean="0"/>
              <a:t>.</a:t>
            </a:r>
          </a:p>
          <a:p>
            <a:r>
              <a:rPr lang="ru-RU" dirty="0">
                <a:hlinkClick r:id="rId2"/>
              </a:rPr>
              <a:t>Ферменты</a:t>
            </a:r>
            <a:r>
              <a:rPr lang="ru-RU" dirty="0"/>
              <a:t> в пищевой промышленности повышают скорость технологических процессов, увеличивают выход готовой продукции, улучшают качество продуктов, позволяют сэкономить ценное сырье и снизить количество отходов.</a:t>
            </a:r>
          </a:p>
          <a:p>
            <a:endParaRPr lang="ru-RU" dirty="0"/>
          </a:p>
        </p:txBody>
      </p:sp>
      <p:pic>
        <p:nvPicPr>
          <p:cNvPr id="1026" name="Picture 2" descr="Амилаза — Википедия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4489" y="1115758"/>
            <a:ext cx="2665425" cy="3611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002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Технология получения ферментных препаратов из культур микроорганизмов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" y="0"/>
            <a:ext cx="5945461" cy="4453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Производственное культивирование продуцент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9861" y="2995919"/>
            <a:ext cx="5137067" cy="3862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0723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329184"/>
            <a:ext cx="5181600" cy="5847779"/>
          </a:xfrm>
        </p:spPr>
        <p:txBody>
          <a:bodyPr>
            <a:normAutofit fontScale="70000" lnSpcReduction="20000"/>
          </a:bodyPr>
          <a:lstStyle/>
          <a:p>
            <a:r>
              <a:rPr lang="ru-RU" sz="3400" dirty="0" smtClean="0"/>
              <a:t>Применение в хлебопекарни</a:t>
            </a:r>
            <a:endParaRPr lang="ru-RU" sz="3400" dirty="0"/>
          </a:p>
          <a:p>
            <a:r>
              <a:rPr lang="ru-RU" sz="2600" dirty="0"/>
              <a:t>Качество хлеба зависит от особенностей химического состава муки и активности ее ферментного комплекса. Получение хлеба высокого качества возможно в случае, когда при приготовлении тести гармонично сочетаются скорости микробиологических процессов и биохимических превращений. Для этого применяется ферментативный </a:t>
            </a:r>
            <a:r>
              <a:rPr lang="ru-RU" sz="2600" dirty="0" err="1"/>
              <a:t>гидоолиз</a:t>
            </a:r>
            <a:r>
              <a:rPr lang="ru-RU" sz="2600" dirty="0"/>
              <a:t> высокомолекулярных компонентов сырья (белков и углеводов), который способствует интенсификации этих превращений и оказывает положительное влияние на качество хлеба.</a:t>
            </a:r>
          </a:p>
          <a:p>
            <a:r>
              <a:rPr lang="ru-RU" sz="2600" dirty="0"/>
              <a:t>Эффективность применения ферментных препаратов в хлебопечении зависит от качества муки. Хлебопекарные свойства муки, например, качество клейковины и активность собственных ферментов, определяют требования к ферментным препаратам</a:t>
            </a:r>
            <a:r>
              <a:rPr lang="ru-RU" sz="2600" dirty="0" smtClean="0"/>
              <a:t>.</a:t>
            </a:r>
            <a:endParaRPr lang="ru-RU" sz="26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540387" y="932687"/>
            <a:ext cx="4447786" cy="3581401"/>
          </a:xfrm>
        </p:spPr>
        <p:txBody>
          <a:bodyPr>
            <a:noAutofit/>
          </a:bodyPr>
          <a:lstStyle/>
          <a:p>
            <a:r>
              <a:rPr lang="ru-RU" sz="1800" dirty="0"/>
              <a:t>В хлебопечении применяют следующие ферментные препараты:</a:t>
            </a:r>
          </a:p>
          <a:p>
            <a:r>
              <a:rPr lang="ru-RU" sz="1800" dirty="0">
                <a:hlinkClick r:id="rId2"/>
              </a:rPr>
              <a:t>Протеаза</a:t>
            </a:r>
            <a:r>
              <a:rPr lang="ru-RU" sz="1800" dirty="0"/>
              <a:t>, </a:t>
            </a:r>
            <a:r>
              <a:rPr lang="ru-RU" sz="1800" dirty="0" err="1"/>
              <a:t>Ксиланаза</a:t>
            </a:r>
            <a:r>
              <a:rPr lang="ru-RU" sz="1800" dirty="0"/>
              <a:t>, </a:t>
            </a:r>
            <a:r>
              <a:rPr lang="ru-RU" sz="1800" dirty="0" err="1"/>
              <a:t>Глюкозооксидаза</a:t>
            </a:r>
            <a:r>
              <a:rPr lang="ru-RU" sz="1800" dirty="0"/>
              <a:t>, Липаза для улучшения клейковинного каркаса.</a:t>
            </a:r>
          </a:p>
          <a:p>
            <a:r>
              <a:rPr lang="ru-RU" sz="1800" dirty="0">
                <a:hlinkClick r:id="rId3"/>
              </a:rPr>
              <a:t>Альфа-амилаза</a:t>
            </a:r>
            <a:r>
              <a:rPr lang="ru-RU" sz="1800" dirty="0"/>
              <a:t>, </a:t>
            </a:r>
            <a:r>
              <a:rPr lang="ru-RU" sz="1800" dirty="0" err="1">
                <a:hlinkClick r:id="rId4"/>
              </a:rPr>
              <a:t>Ксиланаза</a:t>
            </a:r>
            <a:r>
              <a:rPr lang="ru-RU" sz="1800" dirty="0"/>
              <a:t>, </a:t>
            </a:r>
            <a:r>
              <a:rPr lang="ru-RU" sz="1800" dirty="0" err="1">
                <a:hlinkClick r:id="rId5"/>
              </a:rPr>
              <a:t>Глюкозооксидаза</a:t>
            </a:r>
            <a:r>
              <a:rPr lang="ru-RU" sz="1800" dirty="0"/>
              <a:t>, </a:t>
            </a:r>
            <a:r>
              <a:rPr lang="ru-RU" sz="1800" dirty="0">
                <a:hlinkClick r:id="rId6"/>
              </a:rPr>
              <a:t>Липаза </a:t>
            </a:r>
            <a:r>
              <a:rPr lang="ru-RU" sz="1800" dirty="0"/>
              <a:t>– для увеличения </a:t>
            </a:r>
            <a:r>
              <a:rPr lang="ru-RU" sz="1800" dirty="0" err="1"/>
              <a:t>газоудерживающей</a:t>
            </a:r>
            <a:r>
              <a:rPr lang="ru-RU" sz="1800" dirty="0"/>
              <a:t> способности теста и объёма хлеба.</a:t>
            </a:r>
          </a:p>
          <a:p>
            <a:r>
              <a:rPr lang="ru-RU" sz="1800" dirty="0"/>
              <a:t>Альфа-амилаза, Липаза - для улучшения цвета, вкуса и аромата.</a:t>
            </a:r>
          </a:p>
          <a:p>
            <a:r>
              <a:rPr lang="ru-RU" sz="1800" dirty="0"/>
              <a:t>Альфа-амилаза, </a:t>
            </a:r>
            <a:r>
              <a:rPr lang="ru-RU" sz="1800" dirty="0" err="1"/>
              <a:t>Ксиланаза</a:t>
            </a:r>
            <a:r>
              <a:rPr lang="ru-RU" sz="1800" dirty="0"/>
              <a:t>, </a:t>
            </a:r>
            <a:r>
              <a:rPr lang="ru-RU" sz="1800" dirty="0" err="1"/>
              <a:t>Глюкозооксидаза</a:t>
            </a:r>
            <a:r>
              <a:rPr lang="ru-RU" sz="1800" dirty="0"/>
              <a:t>, Липаза - для улучшение структуры мякиша.</a:t>
            </a:r>
          </a:p>
          <a:p>
            <a:r>
              <a:rPr lang="ru-RU" sz="1800" dirty="0"/>
              <a:t>Альфа-амилаза – для увеличения срока хранения.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76481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89888" y="155447"/>
            <a:ext cx="9582912" cy="6227065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Описание основных технологии производства α-амилазы </a:t>
            </a:r>
            <a:endParaRPr lang="ru-RU" b="1" dirty="0" smtClean="0"/>
          </a:p>
          <a:p>
            <a:r>
              <a:rPr lang="ru-RU" dirty="0"/>
              <a:t>В настоящее время для промышленного получения α-амилазы применяют продуцентов </a:t>
            </a:r>
            <a:r>
              <a:rPr lang="ru-RU" dirty="0" err="1"/>
              <a:t>Bacillus</a:t>
            </a:r>
            <a:r>
              <a:rPr lang="ru-RU" dirty="0"/>
              <a:t> </a:t>
            </a:r>
            <a:r>
              <a:rPr lang="ru-RU" dirty="0" err="1"/>
              <a:t>amyloliquefaciens</a:t>
            </a:r>
            <a:r>
              <a:rPr lang="ru-RU" dirty="0"/>
              <a:t>, </a:t>
            </a:r>
            <a:r>
              <a:rPr lang="ru-RU" dirty="0" err="1"/>
              <a:t>Bacillus</a:t>
            </a:r>
            <a:r>
              <a:rPr lang="ru-RU" dirty="0"/>
              <a:t> </a:t>
            </a:r>
            <a:r>
              <a:rPr lang="ru-RU" dirty="0" err="1"/>
              <a:t>licheniformis</a:t>
            </a:r>
            <a:r>
              <a:rPr lang="ru-RU" dirty="0"/>
              <a:t>, </a:t>
            </a:r>
            <a:r>
              <a:rPr lang="ru-RU" dirty="0" err="1"/>
              <a:t>Bacillus</a:t>
            </a:r>
            <a:r>
              <a:rPr lang="ru-RU" dirty="0"/>
              <a:t> </a:t>
            </a:r>
            <a:r>
              <a:rPr lang="ru-RU" dirty="0" err="1"/>
              <a:t>subtilis</a:t>
            </a:r>
            <a:r>
              <a:rPr lang="ru-RU" dirty="0"/>
              <a:t>, </a:t>
            </a:r>
            <a:r>
              <a:rPr lang="ru-RU" dirty="0" err="1"/>
              <a:t>Bacillus</a:t>
            </a:r>
            <a:r>
              <a:rPr lang="ru-RU" dirty="0"/>
              <a:t> </a:t>
            </a:r>
            <a:r>
              <a:rPr lang="ru-RU" dirty="0" err="1"/>
              <a:t>stearothermophilus</a:t>
            </a:r>
            <a:r>
              <a:rPr lang="ru-RU" dirty="0"/>
              <a:t>, </a:t>
            </a:r>
            <a:r>
              <a:rPr lang="ru-RU" dirty="0" err="1"/>
              <a:t>Aspergillus</a:t>
            </a:r>
            <a:r>
              <a:rPr lang="ru-RU" dirty="0"/>
              <a:t> </a:t>
            </a:r>
            <a:r>
              <a:rPr lang="ru-RU" dirty="0" err="1"/>
              <a:t>oryzae</a:t>
            </a:r>
            <a:r>
              <a:rPr lang="ru-RU" dirty="0"/>
              <a:t>.</a:t>
            </a:r>
          </a:p>
          <a:p>
            <a:r>
              <a:rPr lang="ru-RU" dirty="0" smtClean="0"/>
              <a:t>Для </a:t>
            </a:r>
            <a:r>
              <a:rPr lang="ru-RU" dirty="0"/>
              <a:t>производства α-амилазы применяют как глубинный, так и поверхностный метод культивирования. Традиционно фермент получают глубинным способом ферментации, что связано с простотой получения ферментного препарата, лучшего контроля основных процессов культивирования. Для данного способа </a:t>
            </a:r>
            <a:r>
              <a:rPr lang="ru-RU" dirty="0" err="1"/>
              <a:t>ферментирования</a:t>
            </a:r>
            <a:r>
              <a:rPr lang="ru-RU" dirty="0"/>
              <a:t> с использованием бактериальных продуцентов применяют в основном синтетические питательные среды. Хотя в последнее время отмечается тенденция к замене дорогих компонентов среды (гидролизованный крахмал, пептон) более доступными </a:t>
            </a:r>
            <a:r>
              <a:rPr lang="ru-RU" dirty="0" err="1"/>
              <a:t>агроотходами</a:t>
            </a:r>
            <a:r>
              <a:rPr lang="ru-RU" dirty="0"/>
              <a:t>.</a:t>
            </a:r>
          </a:p>
          <a:p>
            <a:r>
              <a:rPr lang="ru-RU" dirty="0" smtClean="0"/>
              <a:t>Поверхностное </a:t>
            </a:r>
            <a:r>
              <a:rPr lang="ru-RU" dirty="0"/>
              <a:t>культивирование представляет альтернативу традиционному глубинному культивированию. Еще в начале 20 века были разработаны технологии по производству амилазы из пшеничных отрубей, используя поверхностное культивирование с использованием ротационно-барабанных </a:t>
            </a:r>
            <a:r>
              <a:rPr lang="ru-RU" dirty="0" err="1"/>
              <a:t>биореакторов</a:t>
            </a:r>
            <a:r>
              <a:rPr lang="ru-RU" dirty="0"/>
              <a:t>. Такие технологии применяются сейчас для производства традиционного японского напитка </a:t>
            </a:r>
            <a:r>
              <a:rPr lang="ru-RU" dirty="0" err="1"/>
              <a:t>коджи</a:t>
            </a:r>
            <a:r>
              <a:rPr lang="ru-RU" dirty="0"/>
              <a:t>. 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819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1143" y="237744"/>
            <a:ext cx="4323320" cy="5852160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ru-RU" dirty="0" smtClean="0"/>
              <a:t>Грибковая</a:t>
            </a:r>
            <a:r>
              <a:rPr lang="ru-RU" dirty="0"/>
              <a:t> α- амилаза продуцируется погруженной ферментацией </a:t>
            </a:r>
            <a:r>
              <a:rPr lang="ru-RU" i="1" dirty="0" err="1"/>
              <a:t>Aspergillus</a:t>
            </a:r>
            <a:r>
              <a:rPr lang="ru-RU" i="1" dirty="0"/>
              <a:t> </a:t>
            </a:r>
            <a:r>
              <a:rPr lang="ru-RU" i="1" dirty="0" err="1"/>
              <a:t>Oryzae</a:t>
            </a:r>
            <a:r>
              <a:rPr lang="ru-RU" i="1" dirty="0"/>
              <a:t> с</a:t>
            </a:r>
            <a:r>
              <a:rPr lang="ru-RU" dirty="0"/>
              <a:t> последующей очисткой и составлением. Продукт </a:t>
            </a:r>
            <a:r>
              <a:rPr lang="ru-RU" dirty="0" err="1"/>
              <a:t>деполимеризует</a:t>
            </a:r>
            <a:r>
              <a:rPr lang="ru-RU" dirty="0"/>
              <a:t> крахмал с образованием олигосахаридов и небольшого количества декстрина. Продукт хорошо зарекомендовал себя в мукомольной и хлебопекарной промышленности.</a:t>
            </a:r>
          </a:p>
          <a:p>
            <a:pPr marL="0" indent="0" fontAlgn="base">
              <a:buNone/>
            </a:pPr>
            <a:r>
              <a:rPr lang="kk-KZ" dirty="0"/>
              <a:t>    Механизм</a:t>
            </a:r>
            <a:endParaRPr lang="ru-RU" dirty="0"/>
          </a:p>
          <a:p>
            <a:pPr fontAlgn="base"/>
            <a:r>
              <a:rPr lang="ru-RU" dirty="0"/>
              <a:t>Грибковая альфа- амилаза представляет собой </a:t>
            </a:r>
            <a:r>
              <a:rPr lang="ru-RU" dirty="0" err="1"/>
              <a:t>эндотип</a:t>
            </a:r>
            <a:r>
              <a:rPr lang="ru-RU" dirty="0"/>
              <a:t> альфа- амилазы, который случайным образом </a:t>
            </a:r>
            <a:r>
              <a:rPr lang="ru-RU" dirty="0" err="1"/>
              <a:t>гидролизует</a:t>
            </a:r>
            <a:r>
              <a:rPr lang="ru-RU" dirty="0"/>
              <a:t> альфа -1,4-глюкозидные связи </a:t>
            </a:r>
            <a:r>
              <a:rPr lang="ru-RU" dirty="0" err="1"/>
              <a:t>желатинизированного</a:t>
            </a:r>
            <a:r>
              <a:rPr lang="ru-RU" dirty="0"/>
              <a:t> крахмала и растворимого декстрина, в результате чего образуются олигосахариды и небольшое количество декстрина, что полезно для коррекции муки, дрожжей рост и структура мякиша, а также объем выпечки.</a:t>
            </a:r>
          </a:p>
        </p:txBody>
      </p:sp>
      <p:pic>
        <p:nvPicPr>
          <p:cNvPr id="2050" name="Picture 2" descr="Примеры производственного культивирования продуцентов ферментов глубинным способом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9135" y="809244"/>
            <a:ext cx="6287066" cy="4709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3147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46304"/>
            <a:ext cx="9601200" cy="539496"/>
          </a:xfrm>
        </p:spPr>
        <p:txBody>
          <a:bodyPr>
            <a:normAutofit fontScale="90000"/>
          </a:bodyPr>
          <a:lstStyle/>
          <a:p>
            <a:r>
              <a:rPr lang="ru-RU" dirty="0"/>
              <a:t>Пивоварение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868680"/>
            <a:ext cx="9601200" cy="4998720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При производстве пива по обычной технологической схеме, необходимые ферменты (для подготовки зернового сырья и перевода экстрактивных веществ в растворимое состояние на стадии затирания) образуются в процессе </a:t>
            </a:r>
            <a:r>
              <a:rPr lang="ru-RU" dirty="0" err="1"/>
              <a:t>солодоращения</a:t>
            </a:r>
            <a:r>
              <a:rPr lang="ru-RU" dirty="0"/>
              <a:t>.</a:t>
            </a:r>
          </a:p>
          <a:p>
            <a:r>
              <a:rPr lang="ru-RU" dirty="0"/>
              <a:t>Основными ферментами, образующимися в процессе </a:t>
            </a:r>
            <a:r>
              <a:rPr lang="ru-RU" dirty="0" err="1"/>
              <a:t>солодоращения</a:t>
            </a:r>
            <a:r>
              <a:rPr lang="ru-RU" dirty="0"/>
              <a:t> и имеющими наиболее существенное значение в технологии пивоварения, являются:</a:t>
            </a:r>
            <a:br>
              <a:rPr lang="ru-RU" dirty="0"/>
            </a:br>
            <a:r>
              <a:rPr lang="ru-RU" dirty="0"/>
              <a:t>1. </a:t>
            </a:r>
            <a:r>
              <a:rPr lang="ru-RU" dirty="0" err="1"/>
              <a:t>Амилолитические</a:t>
            </a:r>
            <a:r>
              <a:rPr lang="ru-RU" dirty="0"/>
              <a:t> ферменты, разжижающие и </a:t>
            </a:r>
            <a:r>
              <a:rPr lang="ru-RU" dirty="0" err="1"/>
              <a:t>осахаривающие</a:t>
            </a:r>
            <a:r>
              <a:rPr lang="ru-RU" dirty="0"/>
              <a:t> крахмал (</a:t>
            </a:r>
            <a:r>
              <a:rPr lang="ru-RU" dirty="0">
                <a:hlinkClick r:id="rId2"/>
              </a:rPr>
              <a:t>Альфа-амилаза бактериальная</a:t>
            </a:r>
            <a:r>
              <a:rPr lang="ru-RU" dirty="0"/>
              <a:t>, </a:t>
            </a:r>
            <a:r>
              <a:rPr lang="ru-RU" dirty="0" err="1">
                <a:hlinkClick r:id="rId3"/>
              </a:rPr>
              <a:t>Амилоризин</a:t>
            </a:r>
            <a:r>
              <a:rPr lang="ru-RU" dirty="0"/>
              <a:t>, </a:t>
            </a:r>
            <a:r>
              <a:rPr lang="ru-RU" dirty="0" err="1">
                <a:hlinkClick r:id="rId4"/>
              </a:rPr>
              <a:t>Глюкоамилаза</a:t>
            </a:r>
            <a:r>
              <a:rPr lang="ru-RU" dirty="0"/>
              <a:t>).</a:t>
            </a:r>
            <a:br>
              <a:rPr lang="ru-RU" dirty="0"/>
            </a:br>
            <a:r>
              <a:rPr lang="ru-RU" dirty="0"/>
              <a:t>2. Протеолитические ферменты, расщепляющие белки ячменя до пептидов различной молекулярной массы и свободных аминокислот (</a:t>
            </a:r>
            <a:r>
              <a:rPr lang="ru-RU" dirty="0">
                <a:hlinkClick r:id="rId5"/>
              </a:rPr>
              <a:t>Протеаза</a:t>
            </a:r>
            <a:r>
              <a:rPr lang="ru-RU" dirty="0"/>
              <a:t>).</a:t>
            </a:r>
            <a:br>
              <a:rPr lang="ru-RU" dirty="0"/>
            </a:br>
            <a:r>
              <a:rPr lang="ru-RU" dirty="0"/>
              <a:t>3. </a:t>
            </a:r>
            <a:r>
              <a:rPr lang="ru-RU" dirty="0" err="1"/>
              <a:t>Цитолитические</a:t>
            </a:r>
            <a:r>
              <a:rPr lang="ru-RU" dirty="0"/>
              <a:t> ферменты, </a:t>
            </a:r>
            <a:r>
              <a:rPr lang="ru-RU" dirty="0" err="1"/>
              <a:t>гидролизующие</a:t>
            </a:r>
            <a:r>
              <a:rPr lang="ru-RU" dirty="0"/>
              <a:t> </a:t>
            </a:r>
            <a:r>
              <a:rPr lang="ru-RU" dirty="0" err="1"/>
              <a:t>некрахмальные</a:t>
            </a:r>
            <a:r>
              <a:rPr lang="ru-RU" dirty="0"/>
              <a:t> полисахариды, растворяющие клеточные стенки эндосперма зерна, благодаря чему облегчается доступ амилаз и протеаз к соответствующим субстратам (</a:t>
            </a:r>
            <a:r>
              <a:rPr lang="ru-RU" dirty="0" err="1">
                <a:hlinkClick r:id="rId6"/>
              </a:rPr>
              <a:t>Целлюлаза</a:t>
            </a:r>
            <a:r>
              <a:rPr lang="ru-RU" dirty="0"/>
              <a:t>).</a:t>
            </a:r>
          </a:p>
          <a:p>
            <a:r>
              <a:rPr lang="ru-RU" dirty="0"/>
              <a:t>Каждый из перечисленных процессов должен пройти с определенной глубиной, чтобы обеспечить нормальное протекание фильтрации затора, брожения сусла, осветление и фильтрацию пива, а также создание определенных физико-химических свойств (ценообразование, прозрачность, стойкость при хранении) и вкусовых качеств готового продукта.</a:t>
            </a:r>
          </a:p>
          <a:p>
            <a:r>
              <a:rPr lang="ru-RU" dirty="0"/>
              <a:t>Применение ферментных препаратов микробного происхождения (</a:t>
            </a:r>
            <a:r>
              <a:rPr lang="ru-RU" dirty="0" err="1">
                <a:hlinkClick r:id="rId3"/>
              </a:rPr>
              <a:t>амилоризин</a:t>
            </a:r>
            <a:r>
              <a:rPr lang="ru-RU" dirty="0"/>
              <a:t>, </a:t>
            </a:r>
            <a:r>
              <a:rPr lang="ru-RU" dirty="0" err="1"/>
              <a:t>амилосубтилин</a:t>
            </a:r>
            <a:r>
              <a:rPr lang="ru-RU" dirty="0"/>
              <a:t>, </a:t>
            </a:r>
            <a:r>
              <a:rPr lang="ru-RU" dirty="0" err="1">
                <a:hlinkClick r:id="rId5"/>
              </a:rPr>
              <a:t>проторизин</a:t>
            </a:r>
            <a:r>
              <a:rPr lang="ru-RU" dirty="0"/>
              <a:t>) с целью замены солода </a:t>
            </a:r>
            <a:r>
              <a:rPr lang="ru-RU" dirty="0" err="1"/>
              <a:t>несоложенным</a:t>
            </a:r>
            <a:r>
              <a:rPr lang="ru-RU" dirty="0"/>
              <a:t> ячменем позволяет интенсифицировать процесс, избежать потерь ценных компонентов сырья на дыхание и образование проростка, в целом повысить рентабельность пивоваренного производства.</a:t>
            </a:r>
          </a:p>
        </p:txBody>
      </p:sp>
    </p:spTree>
    <p:extLst>
      <p:ext uri="{BB962C8B-B14F-4D97-AF65-F5344CB8AC3E}">
        <p14:creationId xmlns:p14="http://schemas.microsoft.com/office/powerpoint/2010/main" val="1460301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7048" y="731520"/>
            <a:ext cx="9601200" cy="3575304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В молочной промышленности применяются ферменты для производства или улучшения качества молочных продуктов - при производстве сыров, йогуртов и другой молочной продукции, способствуют улучшению качества и вкуса.</a:t>
            </a:r>
            <a:br>
              <a:rPr lang="ru-RU" dirty="0"/>
            </a:br>
            <a:endParaRPr lang="ru-RU" dirty="0"/>
          </a:p>
          <a:p>
            <a:r>
              <a:rPr lang="ru-RU" dirty="0"/>
              <a:t>Виды ферментов, применяемых в молочной промышленности:</a:t>
            </a:r>
          </a:p>
          <a:p>
            <a:r>
              <a:rPr lang="ru-RU" dirty="0" err="1">
                <a:hlinkClick r:id="rId2"/>
              </a:rPr>
              <a:t>Трансглютаминаза</a:t>
            </a:r>
            <a:r>
              <a:rPr lang="ru-RU" b="1" dirty="0"/>
              <a:t> </a:t>
            </a:r>
            <a:r>
              <a:rPr lang="ru-RU" dirty="0"/>
              <a:t>продуктов. Улучшает структуру готовых продуктов, повышает их вязкость.</a:t>
            </a:r>
          </a:p>
          <a:p>
            <a:r>
              <a:rPr lang="ru-RU" dirty="0">
                <a:hlinkClick r:id="rId3"/>
              </a:rPr>
              <a:t>Фермент </a:t>
            </a:r>
            <a:r>
              <a:rPr lang="ru-RU" dirty="0" err="1">
                <a:hlinkClick r:id="rId3"/>
              </a:rPr>
              <a:t>Максирен</a:t>
            </a:r>
            <a:r>
              <a:rPr lang="ru-RU" dirty="0">
                <a:hlinkClick r:id="rId3"/>
              </a:rPr>
              <a:t> 1800 гранулированный</a:t>
            </a:r>
            <a:r>
              <a:rPr lang="ru-RU" dirty="0"/>
              <a:t> изготовленный путем ферментации, применяется для созревания сыров.</a:t>
            </a:r>
          </a:p>
          <a:p>
            <a:r>
              <a:rPr lang="ru-RU" dirty="0">
                <a:hlinkClick r:id="rId4"/>
              </a:rPr>
              <a:t>Фермент </a:t>
            </a:r>
            <a:r>
              <a:rPr lang="ru-RU" dirty="0" err="1">
                <a:hlinkClick r:id="rId4"/>
              </a:rPr>
              <a:t>Фромаза</a:t>
            </a:r>
            <a:r>
              <a:rPr lang="ru-RU" dirty="0">
                <a:hlinkClick r:id="rId4"/>
              </a:rPr>
              <a:t> 2200 TL гранулированный</a:t>
            </a:r>
            <a:r>
              <a:rPr lang="ru-RU" dirty="0"/>
              <a:t> для производства брынзы, используется для расщепления белков молока и преобразования его в казеин.</a:t>
            </a:r>
          </a:p>
        </p:txBody>
      </p:sp>
    </p:spTree>
    <p:extLst>
      <p:ext uri="{BB962C8B-B14F-4D97-AF65-F5344CB8AC3E}">
        <p14:creationId xmlns:p14="http://schemas.microsoft.com/office/powerpoint/2010/main" val="287494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66845" y="876038"/>
            <a:ext cx="786894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1,https</a:t>
            </a:r>
            <a:r>
              <a:rPr lang="ru-RU" dirty="0"/>
              <a:t>://</a:t>
            </a:r>
            <a:r>
              <a:rPr lang="ru-RU" dirty="0" smtClean="0"/>
              <a:t>rpf.kz</a:t>
            </a:r>
          </a:p>
          <a:p>
            <a:r>
              <a:rPr lang="kk-KZ" dirty="0" smtClean="0"/>
              <a:t>2,</a:t>
            </a:r>
            <a:r>
              <a:rPr lang="en-US" dirty="0" smtClean="0"/>
              <a:t>https</a:t>
            </a:r>
            <a:r>
              <a:rPr lang="en-US" dirty="0"/>
              <a:t>://</a:t>
            </a:r>
            <a:r>
              <a:rPr lang="en-US" dirty="0" smtClean="0"/>
              <a:t>promzn.ru/voprosy-otvety/fermenty-v-pishhevoj-promyshlennosti.html</a:t>
            </a:r>
            <a:endParaRPr lang="kk-KZ" dirty="0" smtClean="0"/>
          </a:p>
          <a:p>
            <a:r>
              <a:rPr lang="kk-KZ" dirty="0" smtClean="0"/>
              <a:t>3,</a:t>
            </a:r>
            <a:r>
              <a:rPr lang="en-US" dirty="0"/>
              <a:t> https://bpk-spb.com/tehnologu/biobake/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613348" y="247780"/>
            <a:ext cx="35006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 smtClean="0"/>
              <a:t>Список литературы;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159495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4A2318"/>
      </a:dk2>
      <a:lt2>
        <a:srgbClr val="EDECEB"/>
      </a:lt2>
      <a:accent1>
        <a:srgbClr val="F3C82E"/>
      </a:accent1>
      <a:accent2>
        <a:srgbClr val="A26176"/>
      </a:accent2>
      <a:accent3>
        <a:srgbClr val="74A94E"/>
      </a:accent3>
      <a:accent4>
        <a:srgbClr val="188E8D"/>
      </a:accent4>
      <a:accent5>
        <a:srgbClr val="EE913A"/>
      </a:accent5>
      <a:accent6>
        <a:srgbClr val="DF5D4A"/>
      </a:accent6>
      <a:hlink>
        <a:srgbClr val="188E8D"/>
      </a:hlink>
      <a:folHlink>
        <a:srgbClr val="A26176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D7AA1D6E-F3E9-4763-A3BC-84DF2E02F60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Уголки</Template>
  <TotalTime>186</TotalTime>
  <Words>286</Words>
  <Application>Microsoft Office PowerPoint</Application>
  <PresentationFormat>Широкоэкранный</PresentationFormat>
  <Paragraphs>36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Calibri</vt:lpstr>
      <vt:lpstr>Franklin Gothic Book</vt:lpstr>
      <vt:lpstr>Crop</vt:lpstr>
      <vt:lpstr>Ферменты пищевой промышленности</vt:lpstr>
      <vt:lpstr>Ферменты</vt:lpstr>
      <vt:lpstr>Презентация PowerPoint</vt:lpstr>
      <vt:lpstr>Презентация PowerPoint</vt:lpstr>
      <vt:lpstr>Презентация PowerPoint</vt:lpstr>
      <vt:lpstr>Презентация PowerPoint</vt:lpstr>
      <vt:lpstr>Пивоварение 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Akmaral</dc:creator>
  <cp:lastModifiedBy>User</cp:lastModifiedBy>
  <cp:revision>15</cp:revision>
  <dcterms:created xsi:type="dcterms:W3CDTF">2022-09-28T16:30:11Z</dcterms:created>
  <dcterms:modified xsi:type="dcterms:W3CDTF">2022-11-10T09:18:21Z</dcterms:modified>
</cp:coreProperties>
</file>