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1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08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5032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61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84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574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3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1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6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2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2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7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3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06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2C3853-F3C5-B1D4-535B-615A3273B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929" y="1427163"/>
            <a:ext cx="8791575" cy="2387600"/>
          </a:xfrm>
        </p:spPr>
        <p:txBody>
          <a:bodyPr/>
          <a:lstStyle/>
          <a:p>
            <a:r>
              <a:rPr lang="ru-RU" dirty="0"/>
              <a:t>Оборудование и аппаратура пищевых производств </a:t>
            </a:r>
          </a:p>
        </p:txBody>
      </p:sp>
    </p:spTree>
    <p:extLst>
      <p:ext uri="{BB962C8B-B14F-4D97-AF65-F5344CB8AC3E}">
        <p14:creationId xmlns:p14="http://schemas.microsoft.com/office/powerpoint/2010/main" val="81318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651E41-902E-0FA1-4B9E-88B71309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Несущая конструкция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6EEFFC4-944C-EF24-2DC5-A3B0A2C8F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5418414" cy="354171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Служит как опора для механизмов и других систем оборудования, защищает от шоков и динамических нагрузок во время работы и сохраняет месторасположение всех компонентов системы.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0AFF323-2F3A-934B-A161-3B9DBDB20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7961" y="2395330"/>
            <a:ext cx="32194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15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D78F18-9378-69A7-7EF5-84DE4E6C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зависимости от рабочего цикла, оборудование можно разделить 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7FEB2A-3FF2-49E3-AADB-15368C35C5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Оборудование с прерывистым действием</a:t>
            </a:r>
          </a:p>
          <a:p>
            <a:r>
              <a:rPr lang="ru-RU" dirty="0"/>
              <a:t>Характерным для этого класса машин является совпадение технологического цикла с рабочим циклом машины. В этих машинах, обработка следующей партии продукции возможна только после снятия предыдущей.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C905F2D-7DD1-9458-B674-42C105C23F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Оборудование с непрерывном действием</a:t>
            </a:r>
          </a:p>
          <a:p>
            <a:r>
              <a:rPr lang="ru-RU" dirty="0"/>
              <a:t>В данных машинах, свойства продукта сохраняются постоянными в любой точке рабочей камеры. Это позволяет загружать камеру сырьём до окончания обработки предыдущей порции продукта.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547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886FE5-FDA8-524E-7D8C-6CBAB9BD0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зависимости от уровня автоматизации, различаем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769FA1-1AE3-59E7-3D3D-42CA0D4CE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Механизированное оборудование. </a:t>
            </a:r>
            <a:r>
              <a:rPr lang="ru-RU" dirty="0"/>
              <a:t>Все операции выполняются вручную, механизмы машины только облегчают эту работы;</a:t>
            </a:r>
          </a:p>
          <a:p>
            <a:endParaRPr lang="ru-RU" dirty="0"/>
          </a:p>
          <a:p>
            <a:r>
              <a:rPr lang="ru-RU" b="1" dirty="0"/>
              <a:t>Полуавтоматическое оборудование. </a:t>
            </a:r>
            <a:r>
              <a:rPr lang="ru-RU" dirty="0"/>
              <a:t>Все основные операции происходят автоматически, вручную проводятся только дополнительные операций, такие как погрузка, разгрузка, установка и т.д.	</a:t>
            </a:r>
          </a:p>
          <a:p>
            <a:endParaRPr lang="ru-RU" dirty="0"/>
          </a:p>
          <a:p>
            <a:r>
              <a:rPr lang="ru-RU" b="1" dirty="0"/>
              <a:t>Автоматическое оборудование. </a:t>
            </a:r>
            <a:r>
              <a:rPr lang="ru-RU" dirty="0"/>
              <a:t>Все основные и дополнительные операции осуществляются автоматически, оператор только следит за процессом</a:t>
            </a:r>
          </a:p>
        </p:txBody>
      </p:sp>
    </p:spTree>
    <p:extLst>
      <p:ext uri="{BB962C8B-B14F-4D97-AF65-F5344CB8AC3E}">
        <p14:creationId xmlns:p14="http://schemas.microsoft.com/office/powerpoint/2010/main" val="206473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D4B3CBB4-5BC1-4401-5B54-0C26DBA52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549557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dirty="0"/>
              <a:t>Технологическое оборудование делится на две основные категории: машины и аппараты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474F9C-26B4-A176-BEFE-717EDE953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656" y="2275991"/>
            <a:ext cx="4596779" cy="3541714"/>
          </a:xfrm>
        </p:spPr>
        <p:txBody>
          <a:bodyPr/>
          <a:lstStyle/>
          <a:p>
            <a:r>
              <a:rPr lang="ru-RU" dirty="0"/>
              <a:t>Машина – установка в которой происходит механическая обработка сырья с целью изменения некоторых физико-механических свойств продукта.</a:t>
            </a:r>
          </a:p>
          <a:p>
            <a:endParaRPr lang="ru-RU" dirty="0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3F51DC6F-A6B5-FFF2-D6E4-313956A7D502}"/>
              </a:ext>
            </a:extLst>
          </p:cNvPr>
          <p:cNvCxnSpPr>
            <a:cxnSpLocks/>
          </p:cNvCxnSpPr>
          <p:nvPr/>
        </p:nvCxnSpPr>
        <p:spPr>
          <a:xfrm>
            <a:off x="5857461" y="2275991"/>
            <a:ext cx="0" cy="306463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A23B6C0-9CAC-70C8-2FB0-E62D2640893E}"/>
              </a:ext>
            </a:extLst>
          </p:cNvPr>
          <p:cNvSpPr txBox="1"/>
          <p:nvPr/>
        </p:nvSpPr>
        <p:spPr>
          <a:xfrm>
            <a:off x="6493566" y="2293638"/>
            <a:ext cx="33792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Аппарат – установка в которой помимо механической обработки,  сырьё подвергается термической или биохимической обработке</a:t>
            </a:r>
          </a:p>
        </p:txBody>
      </p:sp>
    </p:spTree>
    <p:extLst>
      <p:ext uri="{BB962C8B-B14F-4D97-AF65-F5344CB8AC3E}">
        <p14:creationId xmlns:p14="http://schemas.microsoft.com/office/powerpoint/2010/main" val="52188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F84E0F-98CE-4094-49E4-044C42DBF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зависимости от характера рабочего процесса, промышленное оборудование можно разделить на: энергетическое, транспортное и технологическое </a:t>
            </a:r>
            <a:br>
              <a:rPr lang="ru-RU" dirty="0"/>
            </a:b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70435732-3717-8B39-5922-B2DA2DF7E48F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27918" y="2329211"/>
            <a:ext cx="3208735" cy="3461988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Энергетическое оборудование предназначено для трансформирования энергии из одной формы в другую (двигатели и трансформаторы)</a:t>
            </a:r>
          </a:p>
          <a:p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DAD1D21C-4AED-E076-F81F-DC4E97E52CE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04213" y="2332383"/>
            <a:ext cx="3195830" cy="3461988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Транспортное оборудование превращает энергию двигателя в энергию передвижения массы: конвейеры, элеваторы, лифты, лебёдки, краны.</a:t>
            </a:r>
          </a:p>
          <a:p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567FCF32-A774-AD18-4621-E5E31B5E4BE4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52442" y="2332383"/>
            <a:ext cx="3194968" cy="3458816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Технологическое оборудование предназначено для обработки сырья с целью изменения размеров, формы, состояния, физико-механических и биохимических свойств </a:t>
            </a:r>
            <a:r>
              <a:rPr lang="ru-RU" sz="2400" dirty="0" err="1"/>
              <a:t>и.т.д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96FDF38E-D3C2-CEDE-767A-B5FC12CBE1C6}"/>
              </a:ext>
            </a:extLst>
          </p:cNvPr>
          <p:cNvCxnSpPr/>
          <p:nvPr/>
        </p:nvCxnSpPr>
        <p:spPr>
          <a:xfrm>
            <a:off x="4121426" y="2514600"/>
            <a:ext cx="0" cy="291879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AFC6DA6B-1332-A8E7-7506-DFDDB8F8D36C}"/>
              </a:ext>
            </a:extLst>
          </p:cNvPr>
          <p:cNvCxnSpPr/>
          <p:nvPr/>
        </p:nvCxnSpPr>
        <p:spPr>
          <a:xfrm>
            <a:off x="7566991" y="2461590"/>
            <a:ext cx="0" cy="30248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94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1B03E7-B1C4-E975-CBCE-43EB6F39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Независимо от типа и конструктивного варианта, оборудование содержит общие части или элементы, такие как: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4939A0-E287-05B4-9823-D943C5ED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источник энергии;</a:t>
            </a:r>
          </a:p>
          <a:p>
            <a:r>
              <a:rPr lang="ru-RU" dirty="0"/>
              <a:t> трансмиссия;</a:t>
            </a:r>
          </a:p>
          <a:p>
            <a:r>
              <a:rPr lang="ru-RU" dirty="0"/>
              <a:t> привод (приводной механизм);</a:t>
            </a:r>
          </a:p>
          <a:p>
            <a:r>
              <a:rPr lang="ru-RU" dirty="0"/>
              <a:t> система управления и контроля;</a:t>
            </a:r>
          </a:p>
          <a:p>
            <a:r>
              <a:rPr lang="ru-RU" dirty="0"/>
              <a:t> несущая конструкция;</a:t>
            </a:r>
          </a:p>
          <a:p>
            <a:r>
              <a:rPr lang="ru-RU" dirty="0"/>
              <a:t> система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41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A418CE-8D05-BD67-7104-1CD953B15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770917"/>
            <a:ext cx="9905998" cy="1478570"/>
          </a:xfrm>
        </p:spPr>
        <p:txBody>
          <a:bodyPr/>
          <a:lstStyle/>
          <a:p>
            <a:r>
              <a:rPr lang="ru-RU" dirty="0"/>
              <a:t>Источник энергии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8B19F7-301E-0FB0-6005-C8C078AEA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Представляет собой машину или группу двигателей и генераторов, которые вырабатывают энергию нужную для приведения в действие рабочих органов оборудования. </a:t>
            </a:r>
          </a:p>
          <a:p>
            <a:r>
              <a:rPr lang="ru-RU" dirty="0"/>
              <a:t>В зависимости от источника энергии, используются: </a:t>
            </a:r>
          </a:p>
          <a:p>
            <a:r>
              <a:rPr lang="ru-RU" dirty="0"/>
              <a:t>   — дизельные двигатели; </a:t>
            </a:r>
          </a:p>
          <a:p>
            <a:r>
              <a:rPr lang="ru-RU" dirty="0"/>
              <a:t>   — электрические двигатели; </a:t>
            </a:r>
          </a:p>
          <a:p>
            <a:r>
              <a:rPr lang="ru-RU" dirty="0"/>
              <a:t>   — гидравлические двигатели; </a:t>
            </a:r>
          </a:p>
          <a:p>
            <a:r>
              <a:rPr lang="ru-RU" dirty="0"/>
              <a:t>   — пневматические двигатели.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601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EAD238-D195-2225-2263-3F9845928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      Трансмиссия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D55D87F8-B5E5-196F-29D5-1E6D0B795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1815549"/>
            <a:ext cx="4878391" cy="397565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случае использования дизельных или электрических </a:t>
            </a:r>
          </a:p>
          <a:p>
            <a:r>
              <a:rPr lang="ru-RU" dirty="0"/>
              <a:t>представляет совокупность механизмов, которые превращают движение двигателя и передают её рабочим органам приводного механизма (валы, муфты, передачи, тросы, цепи или ремни).</a:t>
            </a:r>
          </a:p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C61F6785-3775-B206-B004-11B24FF01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15549"/>
            <a:ext cx="4875210" cy="471777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случае использования комбинированных </a:t>
            </a:r>
            <a:r>
              <a:rPr lang="ru-RU" dirty="0" err="1"/>
              <a:t>дизельно</a:t>
            </a:r>
            <a:r>
              <a:rPr lang="ru-RU" dirty="0"/>
              <a:t>-электрических, </a:t>
            </a:r>
            <a:r>
              <a:rPr lang="ru-RU" dirty="0" err="1"/>
              <a:t>дизельно</a:t>
            </a:r>
            <a:r>
              <a:rPr lang="ru-RU" dirty="0"/>
              <a:t>-гидравлических или электро-гидравлических двигателей</a:t>
            </a:r>
          </a:p>
          <a:p>
            <a:r>
              <a:rPr lang="ru-RU" dirty="0"/>
              <a:t>передача энергии от генератора (электрического или гидравлического) второстепенным двигателям (электрически или гидравлически), а от них – рабочим органам, используя разные трансмиссии.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83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61684B-1C0C-1BCE-9A0A-75F4E5B3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Приводной механизм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CA8A4E-FC4E-CC90-CEB7-B8CCD41C4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36034"/>
            <a:ext cx="6266553" cy="481053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Предназначен для непосредственного выполнения технологического процесса и определяет класс оборудования.</a:t>
            </a:r>
          </a:p>
          <a:p>
            <a:r>
              <a:rPr lang="ru-RU" dirty="0"/>
              <a:t>Конструктивное решение привода зависит от структуры рабочего цикла машины, типа и свойств продукта подвергаемого обработки, технологической операции, которую осуществляет. </a:t>
            </a:r>
          </a:p>
          <a:p>
            <a:r>
              <a:rPr lang="ru-RU" dirty="0"/>
              <a:t> В свою очередь, приводной механизм состоит из рабочей камеры, рабочих органов, вспомогательных механизмов (загрузочные, разгрузочные) и механизмов предназначенных для интенсификации технологического процесса.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F89BAA5-3EE6-D6FB-0184-51CF977FD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404" y="1905000"/>
            <a:ext cx="39433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79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A17286-E23C-2553-6B33-E226C92BB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Приводной механизм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0DA06C-26E2-E25F-2A83-2018394E2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1762539"/>
            <a:ext cx="4878391" cy="4476335"/>
          </a:xfrm>
        </p:spPr>
        <p:txBody>
          <a:bodyPr/>
          <a:lstStyle/>
          <a:p>
            <a:r>
              <a:rPr lang="ru-RU" dirty="0"/>
              <a:t> Рабочая камера предназначена для удержания продукта в нужном состоянии для воздействия на него и для создания нужного окружения в зависимости от технологического процесса.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3D8D514-7659-0121-AB0A-1698C0C8D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62539"/>
            <a:ext cx="4875210" cy="447633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Рабочие органы приводного механизма действуют непосредственно на продукт согласно технологическому процессу. Известны главные рабочие органы (лопасти, ножи, решётки) и вспомогательные (удерживающие плоскости, направляющие). </a:t>
            </a:r>
          </a:p>
        </p:txBody>
      </p:sp>
    </p:spTree>
    <p:extLst>
      <p:ext uri="{BB962C8B-B14F-4D97-AF65-F5344CB8AC3E}">
        <p14:creationId xmlns:p14="http://schemas.microsoft.com/office/powerpoint/2010/main" val="149367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8D3825-740B-89BD-8B4E-C2737EB9C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Система управления и контроля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740BDF-84BF-F6F0-1207-45EAEE9B1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64567"/>
            <a:ext cx="9905999" cy="444286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Представляют собой совокупность приборов и устройств с помощью которых осуществляется включение, настройка, контроль и остановка одного из механизмов или целой машины.</a:t>
            </a:r>
          </a:p>
          <a:p>
            <a:r>
              <a:rPr lang="ru-RU" dirty="0"/>
              <a:t>     Системы управления могут быть:</a:t>
            </a:r>
          </a:p>
          <a:p>
            <a:r>
              <a:rPr lang="ru-RU" dirty="0"/>
              <a:t>	 	- механические; </a:t>
            </a:r>
          </a:p>
          <a:p>
            <a:r>
              <a:rPr lang="ru-RU" dirty="0"/>
              <a:t>	 	- гидравлические; </a:t>
            </a:r>
          </a:p>
          <a:p>
            <a:r>
              <a:rPr lang="ru-RU" dirty="0"/>
              <a:t>	 	- электрические; </a:t>
            </a:r>
          </a:p>
          <a:p>
            <a:r>
              <a:rPr lang="ru-RU" dirty="0"/>
              <a:t>	 	- пневматические; </a:t>
            </a:r>
          </a:p>
          <a:p>
            <a:r>
              <a:rPr lang="ru-RU" dirty="0"/>
              <a:t>	 	- комбинированные.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452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199</TotalTime>
  <Words>601</Words>
  <Application>Microsoft Office PowerPoint</Application>
  <PresentationFormat>Широкоэкранный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Контур</vt:lpstr>
      <vt:lpstr>Оборудование и аппаратура пищевых производств </vt:lpstr>
      <vt:lpstr>Технологическое оборудование делится на две основные категории: машины и аппараты</vt:lpstr>
      <vt:lpstr>В зависимости от характера рабочего процесса, промышленное оборудование можно разделить на: энергетическое, транспортное и технологическое  </vt:lpstr>
      <vt:lpstr>Независимо от типа и конструктивного варианта, оборудование содержит общие части или элементы, такие как:  </vt:lpstr>
      <vt:lpstr>Источник энергии </vt:lpstr>
      <vt:lpstr>                          Трансмиссия </vt:lpstr>
      <vt:lpstr>                  Приводной механизм</vt:lpstr>
      <vt:lpstr>                  Приводной механизм </vt:lpstr>
      <vt:lpstr>           Система управления и контроля </vt:lpstr>
      <vt:lpstr>                   Несущая конструкция </vt:lpstr>
      <vt:lpstr>В зависимости от рабочего цикла, оборудование можно разделить на</vt:lpstr>
      <vt:lpstr>В зависимости от уровня автоматизации, различаем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Горицвет весенний</dc:title>
  <dc:creator>Alua Kasym</dc:creator>
  <cp:lastModifiedBy>User</cp:lastModifiedBy>
  <cp:revision>4</cp:revision>
  <dcterms:created xsi:type="dcterms:W3CDTF">2022-10-11T06:43:44Z</dcterms:created>
  <dcterms:modified xsi:type="dcterms:W3CDTF">2022-11-10T09:19:01Z</dcterms:modified>
</cp:coreProperties>
</file>