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11/10/2022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11/10/2022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11/10/2022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optoviki.kz/optom-pripravy/kazakhstan" TargetMode="External"/><Relationship Id="rId2" Type="http://schemas.openxmlformats.org/officeDocument/2006/relationships/hyperlink" Target="https://www.optoviki.kz/1497" TargetMode="External"/><Relationship Id="rId1" Type="http://schemas.openxmlformats.org/officeDocument/2006/relationships/slideLayout" Target="../slideLayouts/slideLayout2.xml"/><Relationship Id="rId4" Type="http://schemas.openxmlformats.org/officeDocument/2006/relationships/hyperlink" Target="https://flagma.kz/companies/pripravy-specii-sousy-kompanii/"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hyperlink" Target="https://www.optoviki.kz/s/action/go.php?id=1497&amp;target=sit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49CCF2B-39EE-4871-B795-4ED0FFDEE013}"/>
              </a:ext>
            </a:extLst>
          </p:cNvPr>
          <p:cNvSpPr>
            <a:spLocks noGrp="1"/>
          </p:cNvSpPr>
          <p:nvPr>
            <p:ph type="ctrTitle"/>
          </p:nvPr>
        </p:nvSpPr>
        <p:spPr>
          <a:xfrm>
            <a:off x="1196675" y="1984016"/>
            <a:ext cx="7766936" cy="1646302"/>
          </a:xfrm>
        </p:spPr>
        <p:txBody>
          <a:bodyPr/>
          <a:lstStyle/>
          <a:p>
            <a:r>
              <a:rPr lang="ru-RU" dirty="0"/>
              <a:t>Проектная работа</a:t>
            </a:r>
            <a:br>
              <a:rPr lang="ru-RU" dirty="0"/>
            </a:br>
            <a:r>
              <a:rPr lang="ru-RU" dirty="0"/>
              <a:t>тема: приправы</a:t>
            </a:r>
          </a:p>
        </p:txBody>
      </p:sp>
      <p:sp>
        <p:nvSpPr>
          <p:cNvPr id="4" name="Подзаголовок 3"/>
          <p:cNvSpPr>
            <a:spLocks noGrp="1"/>
          </p:cNvSpPr>
          <p:nvPr>
            <p:ph type="subTitle" idx="1"/>
          </p:nvPr>
        </p:nvSpPr>
        <p:spPr/>
        <p:txBody>
          <a:bodyPr/>
          <a:lstStyle/>
          <a:p>
            <a:endParaRPr lang="ru-RU"/>
          </a:p>
        </p:txBody>
      </p:sp>
    </p:spTree>
    <p:extLst>
      <p:ext uri="{BB962C8B-B14F-4D97-AF65-F5344CB8AC3E}">
        <p14:creationId xmlns:p14="http://schemas.microsoft.com/office/powerpoint/2010/main" val="3923666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a:extLst>
              <a:ext uri="{FF2B5EF4-FFF2-40B4-BE49-F238E27FC236}">
                <a16:creationId xmlns="" xmlns:a16="http://schemas.microsoft.com/office/drawing/2014/main" id="{0B8E2375-62E3-4C81-88BD-F03FD9BC6244}"/>
              </a:ext>
            </a:extLst>
          </p:cNvPr>
          <p:cNvSpPr>
            <a:spLocks noGrp="1"/>
          </p:cNvSpPr>
          <p:nvPr>
            <p:ph idx="1"/>
          </p:nvPr>
        </p:nvSpPr>
        <p:spPr>
          <a:xfrm>
            <a:off x="409415" y="524734"/>
            <a:ext cx="8596312" cy="5129446"/>
          </a:xfrm>
        </p:spPr>
        <p:txBody>
          <a:bodyPr>
            <a:normAutofit/>
          </a:bodyPr>
          <a:lstStyle/>
          <a:p>
            <a:pPr marL="0" indent="0">
              <a:buNone/>
            </a:pPr>
            <a:r>
              <a:rPr lang="ru-RU" b="1" dirty="0"/>
              <a:t>Определение массовой доли пыли</a:t>
            </a:r>
          </a:p>
          <a:p>
            <a:pPr marL="0" indent="0">
              <a:buNone/>
            </a:pPr>
            <a:endParaRPr lang="ru-RU" dirty="0"/>
          </a:p>
          <a:p>
            <a:pPr marL="0" indent="0">
              <a:buNone/>
            </a:pPr>
            <a:r>
              <a:rPr lang="ru-RU" dirty="0"/>
              <a:t>Мы брали 5 г пряностей и сначала осматривали на наличие крупных частиц, затем помещали в прибор рассев, который состоял из трех сит, отверстия которых были различны по размеру (диаметру). После включения прибор начинал очень быстро вращаться. Через 10 минут в каждом сите оказывались отделенные: крупное волокно, мелочь и пыль, которые мы взвешивали, и находили массовую долю.</a:t>
            </a:r>
          </a:p>
          <a:p>
            <a:pPr marL="0" indent="0">
              <a:buNone/>
            </a:pPr>
            <a:endParaRPr lang="ru-RU" dirty="0"/>
          </a:p>
          <a:p>
            <a:pPr marL="0" indent="0">
              <a:buNone/>
            </a:pPr>
            <a:r>
              <a:rPr lang="ru-RU" dirty="0"/>
              <a:t>За результат испытаний мы принимали среднеарифметическое значение двух параллельных определений, допустимое расхождение между числовыми значениями которых не должно превышать 0,5. Вычисления мы проводили с точностью до первого десятичного знака.</a:t>
            </a:r>
          </a:p>
        </p:txBody>
      </p:sp>
    </p:spTree>
    <p:extLst>
      <p:ext uri="{BB962C8B-B14F-4D97-AF65-F5344CB8AC3E}">
        <p14:creationId xmlns:p14="http://schemas.microsoft.com/office/powerpoint/2010/main" val="612955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4408A6AE-C588-428F-87D7-64E098BBEE8D}"/>
              </a:ext>
            </a:extLst>
          </p:cNvPr>
          <p:cNvSpPr>
            <a:spLocks noGrp="1"/>
          </p:cNvSpPr>
          <p:nvPr>
            <p:ph idx="1"/>
          </p:nvPr>
        </p:nvSpPr>
        <p:spPr>
          <a:xfrm>
            <a:off x="677334" y="360727"/>
            <a:ext cx="8596668" cy="5680635"/>
          </a:xfrm>
        </p:spPr>
        <p:txBody>
          <a:bodyPr>
            <a:normAutofit fontScale="77500" lnSpcReduction="20000"/>
          </a:bodyPr>
          <a:lstStyle/>
          <a:p>
            <a:pPr marL="0" indent="0">
              <a:buNone/>
            </a:pPr>
            <a:r>
              <a:rPr lang="ru-RU" b="1" dirty="0"/>
              <a:t>Определения золы</a:t>
            </a:r>
          </a:p>
          <a:p>
            <a:pPr marL="0" indent="0">
              <a:buNone/>
            </a:pPr>
            <a:endParaRPr lang="ru-RU" dirty="0"/>
          </a:p>
          <a:p>
            <a:pPr marL="0" indent="0">
              <a:buNone/>
            </a:pPr>
            <a:r>
              <a:rPr lang="ru-RU" dirty="0"/>
              <a:t>Метод основан на получении золы – остатка минеральных веществ, образующегося в результате полного сжигания органической части навески пряности и последующего гравиметрического определения массовой доли золы.</a:t>
            </a:r>
          </a:p>
          <a:p>
            <a:pPr marL="0" indent="0">
              <a:buNone/>
            </a:pPr>
            <a:endParaRPr lang="ru-RU" dirty="0"/>
          </a:p>
          <a:p>
            <a:pPr marL="0" indent="0">
              <a:buNone/>
            </a:pPr>
            <a:r>
              <a:rPr lang="ru-RU" dirty="0"/>
              <a:t>Из аналитической пробы пряности в стеклянный стакан помещали навеску массой 2,000-3,000 г. Массу навески определяли по разности масс стакана с навеской и без неё. Навеску количественно переносили в фарфоровый тигель, предварительно прокаленный до постоянной массы.</a:t>
            </a:r>
          </a:p>
          <a:p>
            <a:pPr marL="0" indent="0">
              <a:buNone/>
            </a:pPr>
            <a:endParaRPr lang="ru-RU" dirty="0"/>
          </a:p>
          <a:p>
            <a:pPr marL="0" indent="0">
              <a:buNone/>
            </a:pPr>
            <a:r>
              <a:rPr lang="ru-RU" dirty="0"/>
              <a:t>Навеску сначала обугливали на небольшом пламени газовой горелки, стараясь, чтобы пламя не касалось дна тигля. В процессе обугливания не допускают воспламенения, приводящего к потере пробы.</a:t>
            </a:r>
          </a:p>
          <a:p>
            <a:pPr marL="0" indent="0">
              <a:buNone/>
            </a:pPr>
            <a:endParaRPr lang="ru-RU" dirty="0"/>
          </a:p>
          <a:p>
            <a:pPr marL="0" indent="0">
              <a:buNone/>
            </a:pPr>
            <a:r>
              <a:rPr lang="ru-RU" dirty="0"/>
              <a:t>После полного обугливания тигель ставили в муфельную печь, нагретую до температуры 500-600 0С (красное каление). </a:t>
            </a:r>
            <a:r>
              <a:rPr lang="ru-RU" dirty="0" err="1"/>
              <a:t>Озоление</a:t>
            </a:r>
            <a:r>
              <a:rPr lang="ru-RU" dirty="0"/>
              <a:t> вели до полного исчезновения черных частиц, пока цвет золы не станет белым или слегка сероватым. Тигель с золой переносили в эксикатор с прокаленным хлористым кальцием, охлаждали 35-40 минут и взвешивали.</a:t>
            </a:r>
          </a:p>
          <a:p>
            <a:pPr marL="0" indent="0">
              <a:buNone/>
            </a:pPr>
            <a:endParaRPr lang="ru-RU" dirty="0"/>
          </a:p>
          <a:p>
            <a:pPr marL="0" indent="0">
              <a:buNone/>
            </a:pPr>
            <a:r>
              <a:rPr lang="ru-RU" dirty="0"/>
              <a:t>Прокаливание повторяли, выдерживая тигель с золой в муфельной печи при температуре 500-600 0С в течении 1 часа. После охлаждения в эксикаторе тигель снова взвешивали. Прокаливание повторяли до тех пор, пока разность между двумя последовательными взвешиваниями составит не более 0,001 г.</a:t>
            </a:r>
          </a:p>
        </p:txBody>
      </p:sp>
    </p:spTree>
    <p:extLst>
      <p:ext uri="{BB962C8B-B14F-4D97-AF65-F5344CB8AC3E}">
        <p14:creationId xmlns:p14="http://schemas.microsoft.com/office/powerpoint/2010/main" val="212476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a:extLst>
              <a:ext uri="{FF2B5EF4-FFF2-40B4-BE49-F238E27FC236}">
                <a16:creationId xmlns="" xmlns:a16="http://schemas.microsoft.com/office/drawing/2014/main" id="{DF2FF8AF-741A-4ADD-9A9B-119921F21BC7}"/>
              </a:ext>
            </a:extLst>
          </p:cNvPr>
          <p:cNvGraphicFramePr>
            <a:graphicFrameLocks noGrp="1"/>
          </p:cNvGraphicFramePr>
          <p:nvPr>
            <p:ph idx="1"/>
            <p:extLst>
              <p:ext uri="{D42A27DB-BD31-4B8C-83A1-F6EECF244321}">
                <p14:modId xmlns:p14="http://schemas.microsoft.com/office/powerpoint/2010/main" val="181208410"/>
              </p:ext>
            </p:extLst>
          </p:nvPr>
        </p:nvGraphicFramePr>
        <p:xfrm>
          <a:off x="637563" y="485774"/>
          <a:ext cx="8867165" cy="5573349"/>
        </p:xfrm>
        <a:graphic>
          <a:graphicData uri="http://schemas.openxmlformats.org/drawingml/2006/table">
            <a:tbl>
              <a:tblPr firstRow="1" bandRow="1">
                <a:tableStyleId>{5C22544A-7EE6-4342-B048-85BDC9FD1C3A}</a:tableStyleId>
              </a:tblPr>
              <a:tblGrid>
                <a:gridCol w="2030136">
                  <a:extLst>
                    <a:ext uri="{9D8B030D-6E8A-4147-A177-3AD203B41FA5}">
                      <a16:colId xmlns="" xmlns:a16="http://schemas.microsoft.com/office/drawing/2014/main" val="3620949770"/>
                    </a:ext>
                  </a:extLst>
                </a:gridCol>
                <a:gridCol w="1540910">
                  <a:extLst>
                    <a:ext uri="{9D8B030D-6E8A-4147-A177-3AD203B41FA5}">
                      <a16:colId xmlns="" xmlns:a16="http://schemas.microsoft.com/office/drawing/2014/main" val="451673339"/>
                    </a:ext>
                  </a:extLst>
                </a:gridCol>
                <a:gridCol w="1765373">
                  <a:extLst>
                    <a:ext uri="{9D8B030D-6E8A-4147-A177-3AD203B41FA5}">
                      <a16:colId xmlns="" xmlns:a16="http://schemas.microsoft.com/office/drawing/2014/main" val="3768617910"/>
                    </a:ext>
                  </a:extLst>
                </a:gridCol>
                <a:gridCol w="1765373">
                  <a:extLst>
                    <a:ext uri="{9D8B030D-6E8A-4147-A177-3AD203B41FA5}">
                      <a16:colId xmlns="" xmlns:a16="http://schemas.microsoft.com/office/drawing/2014/main" val="2564142546"/>
                    </a:ext>
                  </a:extLst>
                </a:gridCol>
                <a:gridCol w="1765373">
                  <a:extLst>
                    <a:ext uri="{9D8B030D-6E8A-4147-A177-3AD203B41FA5}">
                      <a16:colId xmlns="" xmlns:a16="http://schemas.microsoft.com/office/drawing/2014/main" val="1839772665"/>
                    </a:ext>
                  </a:extLst>
                </a:gridCol>
              </a:tblGrid>
              <a:tr h="1401749">
                <a:tc>
                  <a:txBody>
                    <a:bodyPr/>
                    <a:lstStyle/>
                    <a:p>
                      <a:r>
                        <a:rPr lang="ru-RU" sz="1400" dirty="0"/>
                        <a:t>Название пряностей</a:t>
                      </a:r>
                    </a:p>
                  </a:txBody>
                  <a:tcPr/>
                </a:tc>
                <a:tc>
                  <a:txBody>
                    <a:bodyPr/>
                    <a:lstStyle/>
                    <a:p>
                      <a:r>
                        <a:rPr lang="ru-RU" sz="1400" dirty="0"/>
                        <a:t>Массовая доля золы, %</a:t>
                      </a:r>
                    </a:p>
                  </a:txBody>
                  <a:tcPr/>
                </a:tc>
                <a:tc>
                  <a:txBody>
                    <a:bodyPr/>
                    <a:lstStyle/>
                    <a:p>
                      <a:r>
                        <a:rPr lang="ru-RU" sz="1400" dirty="0"/>
                        <a:t>Массовая доля пыли, %</a:t>
                      </a:r>
                    </a:p>
                  </a:txBody>
                  <a:tcPr/>
                </a:tc>
                <a:tc>
                  <a:txBody>
                    <a:bodyPr/>
                    <a:lstStyle/>
                    <a:p>
                      <a:r>
                        <a:rPr lang="ru-RU" sz="1400" dirty="0"/>
                        <a:t>Массовая доля металлических примесей, %</a:t>
                      </a:r>
                    </a:p>
                  </a:txBody>
                  <a:tcPr/>
                </a:tc>
                <a:tc>
                  <a:txBody>
                    <a:bodyPr/>
                    <a:lstStyle/>
                    <a:p>
                      <a:r>
                        <a:rPr lang="ru-RU" sz="1400" dirty="0"/>
                        <a:t>Массовая доли влаги, %</a:t>
                      </a:r>
                    </a:p>
                  </a:txBody>
                  <a:tcPr/>
                </a:tc>
                <a:extLst>
                  <a:ext uri="{0D108BD9-81ED-4DB2-BD59-A6C34878D82A}">
                    <a16:rowId xmlns="" xmlns:a16="http://schemas.microsoft.com/office/drawing/2014/main" val="137003303"/>
                  </a:ext>
                </a:extLst>
              </a:tr>
              <a:tr h="422560">
                <a:tc>
                  <a:txBody>
                    <a:bodyPr/>
                    <a:lstStyle/>
                    <a:p>
                      <a:r>
                        <a:rPr lang="ru-RU" sz="1400" i="1" dirty="0"/>
                        <a:t>Норматив по ГОСТ</a:t>
                      </a:r>
                    </a:p>
                  </a:txBody>
                  <a:tcPr/>
                </a:tc>
                <a:tc>
                  <a:txBody>
                    <a:bodyPr/>
                    <a:lstStyle/>
                    <a:p>
                      <a:r>
                        <a:rPr lang="ru-RU" sz="1400" i="1" dirty="0"/>
                        <a:t>8</a:t>
                      </a:r>
                    </a:p>
                  </a:txBody>
                  <a:tcPr/>
                </a:tc>
                <a:tc>
                  <a:txBody>
                    <a:bodyPr/>
                    <a:lstStyle/>
                    <a:p>
                      <a:r>
                        <a:rPr lang="ru-RU" sz="1400" i="1" dirty="0"/>
                        <a:t>-</a:t>
                      </a:r>
                    </a:p>
                  </a:txBody>
                  <a:tcPr/>
                </a:tc>
                <a:tc>
                  <a:txBody>
                    <a:bodyPr/>
                    <a:lstStyle/>
                    <a:p>
                      <a:r>
                        <a:rPr lang="ru-RU" sz="1400" i="1" dirty="0"/>
                        <a:t>1*10</a:t>
                      </a:r>
                      <a:r>
                        <a:rPr lang="en-US" sz="1400" i="1" dirty="0"/>
                        <a:t>^</a:t>
                      </a:r>
                      <a:r>
                        <a:rPr lang="ru-RU" sz="1400" i="1" dirty="0"/>
                        <a:t>-3</a:t>
                      </a:r>
                    </a:p>
                  </a:txBody>
                  <a:tcPr/>
                </a:tc>
                <a:tc>
                  <a:txBody>
                    <a:bodyPr/>
                    <a:lstStyle/>
                    <a:p>
                      <a:r>
                        <a:rPr lang="ru-RU" sz="1400" i="1" dirty="0"/>
                        <a:t>12</a:t>
                      </a:r>
                    </a:p>
                  </a:txBody>
                  <a:tcPr/>
                </a:tc>
                <a:extLst>
                  <a:ext uri="{0D108BD9-81ED-4DB2-BD59-A6C34878D82A}">
                    <a16:rowId xmlns="" xmlns:a16="http://schemas.microsoft.com/office/drawing/2014/main" val="1921750764"/>
                  </a:ext>
                </a:extLst>
              </a:tr>
              <a:tr h="422560">
                <a:tc>
                  <a:txBody>
                    <a:bodyPr/>
                    <a:lstStyle/>
                    <a:p>
                      <a:r>
                        <a:rPr lang="ru-RU" sz="1400" dirty="0"/>
                        <a:t>Имбирь молотый. </a:t>
                      </a:r>
                    </a:p>
                    <a:p>
                      <a:r>
                        <a:rPr lang="ru-RU" sz="1400" dirty="0"/>
                        <a:t>ООО «</a:t>
                      </a:r>
                      <a:r>
                        <a:rPr lang="ru-RU" sz="1400" dirty="0" err="1"/>
                        <a:t>Сантус</a:t>
                      </a:r>
                      <a:r>
                        <a:rPr lang="ru-RU" sz="1400" dirty="0"/>
                        <a:t> ЛТД»</a:t>
                      </a:r>
                    </a:p>
                  </a:txBody>
                  <a:tcPr/>
                </a:tc>
                <a:tc>
                  <a:txBody>
                    <a:bodyPr/>
                    <a:lstStyle/>
                    <a:p>
                      <a:r>
                        <a:rPr lang="en-US" sz="1400" dirty="0"/>
                        <a:t>5</a:t>
                      </a:r>
                      <a:endParaRPr lang="ru-RU" sz="1400" dirty="0"/>
                    </a:p>
                  </a:txBody>
                  <a:tcPr/>
                </a:tc>
                <a:tc>
                  <a:txBody>
                    <a:bodyPr/>
                    <a:lstStyle/>
                    <a:p>
                      <a:r>
                        <a:rPr lang="ru-RU" sz="1400" dirty="0"/>
                        <a:t>Не выявлено</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sz="1400" dirty="0"/>
                        <a:t>Не выявлено</a:t>
                      </a:r>
                    </a:p>
                    <a:p>
                      <a:endParaRPr lang="ru-RU" sz="1400" dirty="0"/>
                    </a:p>
                  </a:txBody>
                  <a:tcPr/>
                </a:tc>
                <a:tc>
                  <a:txBody>
                    <a:bodyPr/>
                    <a:lstStyle/>
                    <a:p>
                      <a:r>
                        <a:rPr lang="ru-RU" sz="1400" dirty="0"/>
                        <a:t>10</a:t>
                      </a:r>
                    </a:p>
                  </a:txBody>
                  <a:tcPr/>
                </a:tc>
                <a:extLst>
                  <a:ext uri="{0D108BD9-81ED-4DB2-BD59-A6C34878D82A}">
                    <a16:rowId xmlns="" xmlns:a16="http://schemas.microsoft.com/office/drawing/2014/main" val="3339637453"/>
                  </a:ext>
                </a:extLst>
              </a:tr>
              <a:tr h="422560">
                <a:tc>
                  <a:txBody>
                    <a:bodyPr/>
                    <a:lstStyle/>
                    <a:p>
                      <a:r>
                        <a:rPr lang="ru-RU" sz="1400" dirty="0"/>
                        <a:t>Приправа для плова.</a:t>
                      </a:r>
                    </a:p>
                    <a:p>
                      <a:r>
                        <a:rPr lang="ru-RU" sz="1400" dirty="0"/>
                        <a:t>ООО «</a:t>
                      </a:r>
                      <a:r>
                        <a:rPr lang="ru-RU" sz="1400" dirty="0" err="1"/>
                        <a:t>ПрофАгроТехника</a:t>
                      </a:r>
                      <a:r>
                        <a:rPr lang="ru-RU" sz="1400" dirty="0"/>
                        <a:t>»</a:t>
                      </a:r>
                    </a:p>
                  </a:txBody>
                  <a:tcPr/>
                </a:tc>
                <a:tc>
                  <a:txBody>
                    <a:bodyPr/>
                    <a:lstStyle/>
                    <a:p>
                      <a:r>
                        <a:rPr lang="en-US" sz="1400" dirty="0"/>
                        <a:t>5</a:t>
                      </a:r>
                      <a:endParaRPr lang="ru-RU"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sz="1400" dirty="0"/>
                        <a:t>Не выявлено</a:t>
                      </a:r>
                    </a:p>
                    <a:p>
                      <a:endParaRPr lang="ru-RU"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sz="1400" dirty="0"/>
                        <a:t>Не выявлено</a:t>
                      </a:r>
                    </a:p>
                    <a:p>
                      <a:endParaRPr lang="ru-RU" sz="1400" dirty="0"/>
                    </a:p>
                  </a:txBody>
                  <a:tcPr/>
                </a:tc>
                <a:tc>
                  <a:txBody>
                    <a:bodyPr/>
                    <a:lstStyle/>
                    <a:p>
                      <a:r>
                        <a:rPr lang="ru-RU" sz="1400" dirty="0"/>
                        <a:t>9</a:t>
                      </a:r>
                    </a:p>
                  </a:txBody>
                  <a:tcPr/>
                </a:tc>
                <a:extLst>
                  <a:ext uri="{0D108BD9-81ED-4DB2-BD59-A6C34878D82A}">
                    <a16:rowId xmlns="" xmlns:a16="http://schemas.microsoft.com/office/drawing/2014/main" val="2850301607"/>
                  </a:ext>
                </a:extLst>
              </a:tr>
              <a:tr h="422560">
                <a:tc>
                  <a:txBody>
                    <a:bodyPr/>
                    <a:lstStyle/>
                    <a:p>
                      <a:r>
                        <a:rPr lang="ru-RU" sz="1400" dirty="0"/>
                        <a:t>Приправа универсальная.</a:t>
                      </a:r>
                    </a:p>
                    <a:p>
                      <a:r>
                        <a:rPr lang="ru-RU" sz="1400" dirty="0"/>
                        <a:t>ООО «ТД Холдинг»</a:t>
                      </a:r>
                    </a:p>
                  </a:txBody>
                  <a:tcPr/>
                </a:tc>
                <a:tc>
                  <a:txBody>
                    <a:bodyPr/>
                    <a:lstStyle/>
                    <a:p>
                      <a:r>
                        <a:rPr lang="en-US" sz="1400" dirty="0"/>
                        <a:t>6</a:t>
                      </a:r>
                      <a:endParaRPr lang="ru-RU"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sz="1400" dirty="0"/>
                        <a:t>Не выявлено</a:t>
                      </a:r>
                    </a:p>
                    <a:p>
                      <a:endParaRPr lang="ru-RU"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sz="1400" dirty="0"/>
                        <a:t>Не выявлено</a:t>
                      </a:r>
                    </a:p>
                    <a:p>
                      <a:endParaRPr lang="ru-RU" sz="1400" dirty="0"/>
                    </a:p>
                  </a:txBody>
                  <a:tcPr/>
                </a:tc>
                <a:tc>
                  <a:txBody>
                    <a:bodyPr/>
                    <a:lstStyle/>
                    <a:p>
                      <a:r>
                        <a:rPr lang="ru-RU" sz="1400" dirty="0"/>
                        <a:t>9</a:t>
                      </a:r>
                    </a:p>
                  </a:txBody>
                  <a:tcPr/>
                </a:tc>
                <a:extLst>
                  <a:ext uri="{0D108BD9-81ED-4DB2-BD59-A6C34878D82A}">
                    <a16:rowId xmlns="" xmlns:a16="http://schemas.microsoft.com/office/drawing/2014/main" val="2032610746"/>
                  </a:ext>
                </a:extLst>
              </a:tr>
              <a:tr h="422560">
                <a:tc>
                  <a:txBody>
                    <a:bodyPr/>
                    <a:lstStyle/>
                    <a:p>
                      <a:r>
                        <a:rPr lang="ru-RU" sz="1400" dirty="0"/>
                        <a:t>Куркума.</a:t>
                      </a:r>
                    </a:p>
                    <a:p>
                      <a:r>
                        <a:rPr lang="ru-RU" sz="1400" dirty="0"/>
                        <a:t>«</a:t>
                      </a:r>
                      <a:r>
                        <a:rPr lang="en-US" sz="1400" dirty="0" err="1"/>
                        <a:t>Galeo.Kamis</a:t>
                      </a:r>
                      <a:r>
                        <a:rPr lang="ru-RU" sz="1400" dirty="0"/>
                        <a:t>»</a:t>
                      </a:r>
                    </a:p>
                  </a:txBody>
                  <a:tcPr/>
                </a:tc>
                <a:tc>
                  <a:txBody>
                    <a:bodyPr/>
                    <a:lstStyle/>
                    <a:p>
                      <a:r>
                        <a:rPr lang="en-US" sz="1400" dirty="0"/>
                        <a:t>6</a:t>
                      </a:r>
                      <a:endParaRPr lang="ru-RU"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sz="1400" dirty="0"/>
                        <a:t>Не выявлено</a:t>
                      </a:r>
                    </a:p>
                    <a:p>
                      <a:endParaRPr lang="ru-RU"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sz="1400" dirty="0"/>
                        <a:t>Не выявлено</a:t>
                      </a:r>
                    </a:p>
                    <a:p>
                      <a:endParaRPr lang="ru-RU" sz="1400" dirty="0"/>
                    </a:p>
                  </a:txBody>
                  <a:tcPr/>
                </a:tc>
                <a:tc>
                  <a:txBody>
                    <a:bodyPr/>
                    <a:lstStyle/>
                    <a:p>
                      <a:r>
                        <a:rPr lang="ru-RU" sz="1400" dirty="0"/>
                        <a:t>9</a:t>
                      </a:r>
                    </a:p>
                  </a:txBody>
                  <a:tcPr/>
                </a:tc>
                <a:extLst>
                  <a:ext uri="{0D108BD9-81ED-4DB2-BD59-A6C34878D82A}">
                    <a16:rowId xmlns="" xmlns:a16="http://schemas.microsoft.com/office/drawing/2014/main" val="632364678"/>
                  </a:ext>
                </a:extLst>
              </a:tr>
              <a:tr h="422560">
                <a:tc>
                  <a:txBody>
                    <a:bodyPr/>
                    <a:lstStyle/>
                    <a:p>
                      <a:r>
                        <a:rPr lang="ru-RU" sz="1400" dirty="0"/>
                        <a:t>Корица молотая.</a:t>
                      </a:r>
                    </a:p>
                    <a:p>
                      <a:r>
                        <a:rPr lang="ru-RU" sz="1400" dirty="0"/>
                        <a:t>ООО «</a:t>
                      </a:r>
                      <a:r>
                        <a:rPr lang="ru-RU" sz="1400" dirty="0" err="1"/>
                        <a:t>ПрофАгроТехника</a:t>
                      </a:r>
                      <a:r>
                        <a:rPr lang="ru-RU" sz="1400" dirty="0"/>
                        <a:t>»</a:t>
                      </a:r>
                    </a:p>
                  </a:txBody>
                  <a:tcPr/>
                </a:tc>
                <a:tc>
                  <a:txBody>
                    <a:bodyPr/>
                    <a:lstStyle/>
                    <a:p>
                      <a:r>
                        <a:rPr lang="en-US" sz="1400" dirty="0"/>
                        <a:t>7</a:t>
                      </a:r>
                      <a:endParaRPr lang="ru-RU"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sz="1400" dirty="0"/>
                        <a:t>Не выявлено</a:t>
                      </a:r>
                    </a:p>
                    <a:p>
                      <a:endParaRPr lang="ru-RU"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sz="1400" dirty="0"/>
                        <a:t>Не выявлено</a:t>
                      </a:r>
                    </a:p>
                    <a:p>
                      <a:endParaRPr lang="ru-RU" sz="1400" dirty="0"/>
                    </a:p>
                  </a:txBody>
                  <a:tcPr/>
                </a:tc>
                <a:tc>
                  <a:txBody>
                    <a:bodyPr/>
                    <a:lstStyle/>
                    <a:p>
                      <a:r>
                        <a:rPr lang="ru-RU" sz="1400" dirty="0"/>
                        <a:t>11</a:t>
                      </a:r>
                    </a:p>
                  </a:txBody>
                  <a:tcPr/>
                </a:tc>
                <a:extLst>
                  <a:ext uri="{0D108BD9-81ED-4DB2-BD59-A6C34878D82A}">
                    <a16:rowId xmlns="" xmlns:a16="http://schemas.microsoft.com/office/drawing/2014/main" val="3849793473"/>
                  </a:ext>
                </a:extLst>
              </a:tr>
              <a:tr h="422560">
                <a:tc>
                  <a:txBody>
                    <a:bodyPr/>
                    <a:lstStyle/>
                    <a:p>
                      <a:r>
                        <a:rPr lang="ru-RU" sz="1400" dirty="0"/>
                        <a:t>Приправа для гриля</a:t>
                      </a:r>
                    </a:p>
                    <a:p>
                      <a:r>
                        <a:rPr lang="en-US" sz="1400" dirty="0"/>
                        <a:t>CYKORIA S.A.</a:t>
                      </a:r>
                      <a:endParaRPr lang="ru-RU" sz="1400" dirty="0"/>
                    </a:p>
                  </a:txBody>
                  <a:tcPr/>
                </a:tc>
                <a:tc>
                  <a:txBody>
                    <a:bodyPr/>
                    <a:lstStyle/>
                    <a:p>
                      <a:r>
                        <a:rPr lang="en-US" sz="1400" dirty="0"/>
                        <a:t>7</a:t>
                      </a:r>
                      <a:endParaRPr lang="ru-RU"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sz="1400" dirty="0"/>
                        <a:t>Не выявлено</a:t>
                      </a:r>
                    </a:p>
                    <a:p>
                      <a:endParaRPr lang="ru-RU"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sz="1400" dirty="0"/>
                        <a:t>Не выявлено</a:t>
                      </a:r>
                    </a:p>
                    <a:p>
                      <a:endParaRPr lang="ru-RU" sz="1400" dirty="0"/>
                    </a:p>
                  </a:txBody>
                  <a:tcPr/>
                </a:tc>
                <a:tc>
                  <a:txBody>
                    <a:bodyPr/>
                    <a:lstStyle/>
                    <a:p>
                      <a:r>
                        <a:rPr lang="ru-RU" sz="1400" dirty="0"/>
                        <a:t>12</a:t>
                      </a:r>
                    </a:p>
                  </a:txBody>
                  <a:tcPr/>
                </a:tc>
                <a:extLst>
                  <a:ext uri="{0D108BD9-81ED-4DB2-BD59-A6C34878D82A}">
                    <a16:rowId xmlns="" xmlns:a16="http://schemas.microsoft.com/office/drawing/2014/main" val="2956718274"/>
                  </a:ext>
                </a:extLst>
              </a:tr>
            </a:tbl>
          </a:graphicData>
        </a:graphic>
      </p:graphicFrame>
    </p:spTree>
    <p:extLst>
      <p:ext uri="{BB962C8B-B14F-4D97-AF65-F5344CB8AC3E}">
        <p14:creationId xmlns:p14="http://schemas.microsoft.com/office/powerpoint/2010/main" val="2594774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Ссылки: </a:t>
            </a:r>
            <a:endParaRPr lang="ru-RU" dirty="0"/>
          </a:p>
        </p:txBody>
      </p:sp>
      <p:sp>
        <p:nvSpPr>
          <p:cNvPr id="3" name="Объект 2"/>
          <p:cNvSpPr>
            <a:spLocks noGrp="1"/>
          </p:cNvSpPr>
          <p:nvPr>
            <p:ph idx="1"/>
          </p:nvPr>
        </p:nvSpPr>
        <p:spPr/>
        <p:txBody>
          <a:bodyPr/>
          <a:lstStyle/>
          <a:p>
            <a:r>
              <a:rPr lang="en-US" dirty="0">
                <a:hlinkClick r:id="rId2"/>
              </a:rPr>
              <a:t>https://</a:t>
            </a:r>
            <a:r>
              <a:rPr lang="en-US" dirty="0" smtClean="0">
                <a:hlinkClick r:id="rId2"/>
              </a:rPr>
              <a:t>www.optoviki.kz/1497</a:t>
            </a:r>
            <a:endParaRPr lang="ru-RU" dirty="0" smtClean="0"/>
          </a:p>
          <a:p>
            <a:r>
              <a:rPr lang="en-US" dirty="0">
                <a:hlinkClick r:id="rId3"/>
              </a:rPr>
              <a:t>https://</a:t>
            </a:r>
            <a:r>
              <a:rPr lang="en-US" dirty="0" smtClean="0">
                <a:hlinkClick r:id="rId3"/>
              </a:rPr>
              <a:t>www.optoviki.kz/optom-pripravy/kazakhstan</a:t>
            </a:r>
            <a:endParaRPr lang="ru-RU" dirty="0" smtClean="0"/>
          </a:p>
          <a:p>
            <a:r>
              <a:rPr lang="en-US" dirty="0">
                <a:hlinkClick r:id="rId4"/>
              </a:rPr>
              <a:t>https://flagma.kz/companies/pripravy-specii-sousy-kompanii</a:t>
            </a:r>
            <a:r>
              <a:rPr lang="en-US" dirty="0" smtClean="0">
                <a:hlinkClick r:id="rId4"/>
              </a:rPr>
              <a:t>/</a:t>
            </a:r>
            <a:endParaRPr lang="ru-RU" smtClean="0"/>
          </a:p>
          <a:p>
            <a:endParaRPr lang="ru-RU" dirty="0"/>
          </a:p>
        </p:txBody>
      </p:sp>
    </p:spTree>
    <p:extLst>
      <p:ext uri="{BB962C8B-B14F-4D97-AF65-F5344CB8AC3E}">
        <p14:creationId xmlns:p14="http://schemas.microsoft.com/office/powerpoint/2010/main" val="2077758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854B4CB-8FB0-4105-A6A6-3D8E8EB2018B}"/>
              </a:ext>
            </a:extLst>
          </p:cNvPr>
          <p:cNvSpPr>
            <a:spLocks noGrp="1"/>
          </p:cNvSpPr>
          <p:nvPr>
            <p:ph type="title"/>
          </p:nvPr>
        </p:nvSpPr>
        <p:spPr/>
        <p:txBody>
          <a:bodyPr/>
          <a:lstStyle/>
          <a:p>
            <a:r>
              <a:rPr lang="ru-RU" dirty="0"/>
              <a:t>План работы</a:t>
            </a:r>
          </a:p>
        </p:txBody>
      </p:sp>
      <p:sp>
        <p:nvSpPr>
          <p:cNvPr id="3" name="Объект 2">
            <a:extLst>
              <a:ext uri="{FF2B5EF4-FFF2-40B4-BE49-F238E27FC236}">
                <a16:creationId xmlns="" xmlns:a16="http://schemas.microsoft.com/office/drawing/2014/main" id="{F3A393D4-0813-4DCC-91F7-55BC35530D05}"/>
              </a:ext>
            </a:extLst>
          </p:cNvPr>
          <p:cNvSpPr>
            <a:spLocks noGrp="1"/>
          </p:cNvSpPr>
          <p:nvPr>
            <p:ph idx="1"/>
          </p:nvPr>
        </p:nvSpPr>
        <p:spPr>
          <a:xfrm>
            <a:off x="677334" y="1606915"/>
            <a:ext cx="8596668" cy="3880773"/>
          </a:xfrm>
        </p:spPr>
        <p:txBody>
          <a:bodyPr/>
          <a:lstStyle/>
          <a:p>
            <a:pPr>
              <a:buFont typeface="+mj-lt"/>
              <a:buAutoNum type="arabicPeriod"/>
            </a:pPr>
            <a:r>
              <a:rPr lang="ru-RU" dirty="0"/>
              <a:t>Технология производства приправ</a:t>
            </a:r>
          </a:p>
          <a:p>
            <a:pPr>
              <a:buFont typeface="+mj-lt"/>
              <a:buAutoNum type="arabicPeriod"/>
            </a:pPr>
            <a:r>
              <a:rPr lang="ru-RU" dirty="0"/>
              <a:t>Ассортимент продукции</a:t>
            </a:r>
          </a:p>
          <a:p>
            <a:pPr>
              <a:buFont typeface="+mj-lt"/>
              <a:buAutoNum type="arabicPeriod"/>
            </a:pPr>
            <a:r>
              <a:rPr lang="ru-RU" dirty="0"/>
              <a:t>Компании производителя</a:t>
            </a:r>
          </a:p>
          <a:p>
            <a:pPr>
              <a:buFont typeface="+mj-lt"/>
              <a:buAutoNum type="arabicPeriod"/>
            </a:pPr>
            <a:r>
              <a:rPr lang="ru-RU" dirty="0"/>
              <a:t>Анализ рынка</a:t>
            </a:r>
          </a:p>
          <a:p>
            <a:pPr>
              <a:buFont typeface="+mj-lt"/>
              <a:buAutoNum type="arabicPeriod"/>
            </a:pPr>
            <a:r>
              <a:rPr lang="ru-RU" dirty="0"/>
              <a:t>Физико-химический анализ качества </a:t>
            </a:r>
          </a:p>
        </p:txBody>
      </p:sp>
    </p:spTree>
    <p:extLst>
      <p:ext uri="{BB962C8B-B14F-4D97-AF65-F5344CB8AC3E}">
        <p14:creationId xmlns:p14="http://schemas.microsoft.com/office/powerpoint/2010/main" val="1060239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F048507-CAE1-4DB3-AD81-83307408F13E}"/>
              </a:ext>
            </a:extLst>
          </p:cNvPr>
          <p:cNvSpPr>
            <a:spLocks noGrp="1"/>
          </p:cNvSpPr>
          <p:nvPr>
            <p:ph type="title"/>
          </p:nvPr>
        </p:nvSpPr>
        <p:spPr>
          <a:xfrm>
            <a:off x="184558" y="79695"/>
            <a:ext cx="7300596" cy="747552"/>
          </a:xfrm>
        </p:spPr>
        <p:txBody>
          <a:bodyPr/>
          <a:lstStyle/>
          <a:p>
            <a:r>
              <a:rPr lang="ru-RU" dirty="0"/>
              <a:t>Технология производства</a:t>
            </a:r>
          </a:p>
        </p:txBody>
      </p:sp>
      <p:sp>
        <p:nvSpPr>
          <p:cNvPr id="3" name="Объект 2">
            <a:extLst>
              <a:ext uri="{FF2B5EF4-FFF2-40B4-BE49-F238E27FC236}">
                <a16:creationId xmlns="" xmlns:a16="http://schemas.microsoft.com/office/drawing/2014/main" id="{8161F083-B218-443F-A650-013771D4661A}"/>
              </a:ext>
            </a:extLst>
          </p:cNvPr>
          <p:cNvSpPr>
            <a:spLocks noGrp="1"/>
          </p:cNvSpPr>
          <p:nvPr>
            <p:ph idx="1"/>
          </p:nvPr>
        </p:nvSpPr>
        <p:spPr>
          <a:xfrm>
            <a:off x="184558" y="755010"/>
            <a:ext cx="9089444" cy="6006518"/>
          </a:xfrm>
        </p:spPr>
        <p:txBody>
          <a:bodyPr>
            <a:normAutofit fontScale="70000" lnSpcReduction="20000"/>
          </a:bodyPr>
          <a:lstStyle/>
          <a:p>
            <a:pPr marL="0" indent="0">
              <a:buNone/>
            </a:pPr>
            <a:r>
              <a:rPr lang="ru-RU" dirty="0"/>
              <a:t>В общем виде технология производства пряностей состоит из следующих этапов: сбор, сушка, сортировка, размалывание, упаковка и маркировка. В зависимости от вида пряностей размалывание может отсутствовать. Каждая из пряностей имеет свои особенности в сроках сбора, и технологии сбора, сушки, упаковки. Рассмотрим технологию производства некоторых пряностей. Сбор урожая гвоздики начинают с шестилетних растений. Зрелые бутоны (слегка розовой окраски) убирают вручную. Цветоносы удаляют, бутоны сушат. Урожайность с одного дерева достигает 8 кг в год. Если при погружении в воду бутоны находятся в вертикальном положении, то качество их хорошее. При горизонтальном расположении бутонов на поверхности воды аромат у них низкий. Плоды ванили собирают вручную в фазе неполной зрелости, когда они содержат до 80% воды и начинают желтеть. Свежесобранные плоды не имеют запаха. Он появляется после специальной кратковременной термической обработки недозрелых плодов с последующей их ферментацией в темноте при 60°С в течение недели до появления аромата и коричневой окраски. Сушат стручки ванили на открытом воздухе несколько месяцев, пока на поверхности стручков не появится белый налет ванилина (С8Н8О3) в виде игольчатых кристаллов. После сортировки по качеству (на 8 сортов) ваниль упаковывают в железные ящики массой нетто 3— 4 кг пучками по 50 стручков. Сбор корневищ имбиря производится после засыхания листьев и стеблей или сразу после цветения, причем выкапывают корневища вручную. В зависимости от способа обработки различают несколько видов имбиря. Черный, неочищенный — «барбадосский», и белый, очищенный — «бенгальский». Для придания пряности лучшего товарного вида очищенное корневище перед сушкой отбеливают хлором или раствором извести. Шафран — очень трудоемкая культура (чтобы получить 100 г шафрана, надо сорвать 5—8 тыс. цветов, а затем выщипать из них рыльца), этим объясняется высокая цена пряности на мировом рынке. В каждом цветке есть только три шафрановые жилки. Для получения 1 г этой пряности требуется 50 цветков. Жилки извлекают вручную, причем до работы допускают только юных девушек с нежными пальцами. Для получения черного перца собирают недозрелые, красноватые плоды: их сушат на солнце 7—10 дней, но иногда для ускорения сушки опускают на короткое время в горячую воду. В процессе сушки плоды чернеют. Белый перец получают из зрелых плодов, когда их окраска становится желто-красной или красной и они легко опадают. Плоды сушат и очищают от внешней оболочки. Душистый перец получают высушиванием в тени плодов тропического дерева </a:t>
            </a:r>
            <a:r>
              <a:rPr lang="ru-RU" dirty="0" err="1"/>
              <a:t>Pimenta</a:t>
            </a:r>
            <a:r>
              <a:rPr lang="ru-RU" dirty="0"/>
              <a:t> </a:t>
            </a:r>
            <a:r>
              <a:rPr lang="ru-RU" dirty="0" err="1"/>
              <a:t>officinalis</a:t>
            </a:r>
            <a:r>
              <a:rPr lang="ru-RU" dirty="0"/>
              <a:t> L. семейства миртовых, собранных незадолго до полного созревания. Плоды собирают еще до созревания семян, когда они сине-зеленого цвета. После сушки плоды приобретают коричневый цвет. По размеру они немного больше, чем зерна черного перца. Корицу получают из </a:t>
            </a:r>
            <a:r>
              <a:rPr lang="ru-RU" dirty="0" err="1"/>
              <a:t>внут¬ренних</a:t>
            </a:r>
            <a:r>
              <a:rPr lang="ru-RU" dirty="0"/>
              <a:t> слоев </a:t>
            </a:r>
            <a:r>
              <a:rPr lang="ru-RU" dirty="0" err="1"/>
              <a:t>коры</a:t>
            </a:r>
            <a:r>
              <a:rPr lang="ru-RU" dirty="0"/>
              <a:t> вечнозеленого дерева, произрастающего в </a:t>
            </a:r>
            <a:r>
              <a:rPr lang="ru-RU" dirty="0" err="1"/>
              <a:t>За¬падной</a:t>
            </a:r>
            <a:r>
              <a:rPr lang="ru-RU" dirty="0"/>
              <a:t> Индии и Китае. Коричное дерево хорошо растет на высоте 1000 м над уровнем моря. Первый урожай собирают через два года после подрезки. Уборку проводят в период, когда </a:t>
            </a:r>
            <a:r>
              <a:rPr lang="ru-RU" dirty="0" err="1"/>
              <a:t>кора</a:t>
            </a:r>
            <a:r>
              <a:rPr lang="ru-RU" dirty="0"/>
              <a:t> легко отделяется. Срезают побеги длиной 1—1,5 м и толщиной 1,2— 1,3 см с </a:t>
            </a:r>
            <a:r>
              <a:rPr lang="ru-RU" dirty="0" err="1"/>
              <a:t>темнокоричневой</a:t>
            </a:r>
            <a:r>
              <a:rPr lang="ru-RU" dirty="0"/>
              <a:t> корой. Вначале с них удаляют грубый наружный слой, затем снимают нежную внутреннюю </a:t>
            </a:r>
            <a:r>
              <a:rPr lang="ru-RU" dirty="0" err="1"/>
              <a:t>кору</a:t>
            </a:r>
            <a:r>
              <a:rPr lang="ru-RU" dirty="0"/>
              <a:t>, которую сушат и сортируют. Лавровый лист заготавливают с декабря по июнь, так как именно в это время в лавре накапливается </a:t>
            </a:r>
            <a:r>
              <a:rPr lang="ru-RU" dirty="0" err="1"/>
              <a:t>макси¬мальное</a:t>
            </a:r>
            <a:r>
              <a:rPr lang="ru-RU" dirty="0"/>
              <a:t> количество душистых веществ. Листья собирают с 3—4-летних растений. Уборка продолжается с ноября по февраль. Ветви с листьями срезают и 7—10 дней сушат в тени. Затем листья отделяют, сортируют, укладывают в мешки и хранят в сухих помещениях.</a:t>
            </a:r>
          </a:p>
        </p:txBody>
      </p:sp>
    </p:spTree>
    <p:extLst>
      <p:ext uri="{BB962C8B-B14F-4D97-AF65-F5344CB8AC3E}">
        <p14:creationId xmlns:p14="http://schemas.microsoft.com/office/powerpoint/2010/main" val="1939851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EEE7F76-BB93-44EA-93F5-3D4B6B7863A9}"/>
              </a:ext>
            </a:extLst>
          </p:cNvPr>
          <p:cNvSpPr>
            <a:spLocks noGrp="1"/>
          </p:cNvSpPr>
          <p:nvPr>
            <p:ph type="title"/>
          </p:nvPr>
        </p:nvSpPr>
        <p:spPr>
          <a:xfrm>
            <a:off x="136271" y="134333"/>
            <a:ext cx="8055605" cy="682305"/>
          </a:xfrm>
        </p:spPr>
        <p:txBody>
          <a:bodyPr/>
          <a:lstStyle/>
          <a:p>
            <a:r>
              <a:rPr lang="ru-RU" dirty="0"/>
              <a:t>Технология производства горчицы</a:t>
            </a:r>
          </a:p>
        </p:txBody>
      </p:sp>
      <p:sp>
        <p:nvSpPr>
          <p:cNvPr id="3" name="Объект 2">
            <a:extLst>
              <a:ext uri="{FF2B5EF4-FFF2-40B4-BE49-F238E27FC236}">
                <a16:creationId xmlns="" xmlns:a16="http://schemas.microsoft.com/office/drawing/2014/main" id="{A9093CCC-F632-4745-A927-5BCA0915F421}"/>
              </a:ext>
            </a:extLst>
          </p:cNvPr>
          <p:cNvSpPr>
            <a:spLocks noGrp="1"/>
          </p:cNvSpPr>
          <p:nvPr>
            <p:ph idx="1"/>
          </p:nvPr>
        </p:nvSpPr>
        <p:spPr>
          <a:xfrm>
            <a:off x="299829" y="1002908"/>
            <a:ext cx="8600890" cy="5498560"/>
          </a:xfrm>
        </p:spPr>
        <p:txBody>
          <a:bodyPr>
            <a:normAutofit fontScale="92500" lnSpcReduction="20000"/>
          </a:bodyPr>
          <a:lstStyle/>
          <a:p>
            <a:pPr marL="0" indent="0">
              <a:buNone/>
            </a:pPr>
            <a:r>
              <a:rPr lang="ru-RU" dirty="0"/>
              <a:t> Из порошка горчичного горчицу вырабатывают путем смешивания с уксусом, водой, сахаром, солью, растительным маслом, орехами. Получают горчичный порошок. В зависимости от используемых добавок получают различные виды горчицы: «Русская», Столовая; «Ароматная», «С хреном» различной остроты вкуса. Предназначается горчица как для употребления в пищу как приправа, так и для использования в пищевой промышленности, общественном питании.</a:t>
            </a:r>
          </a:p>
          <a:p>
            <a:pPr marL="0" indent="0">
              <a:buNone/>
            </a:pPr>
            <a:endParaRPr lang="ru-RU" dirty="0"/>
          </a:p>
          <a:p>
            <a:pPr marL="0" indent="0">
              <a:buNone/>
            </a:pPr>
            <a:r>
              <a:rPr lang="ru-RU" dirty="0"/>
              <a:t>Технология производства пряностей включает определенные сроки сбора сырья, специальные методы сушки, упаковки. При нарушении процесса качество готовой продукции может сильно меняться. Качеству сырья обычно уделяется особое внимание. Если местное сырье соответствует производственным стандартам и нормативам, допускается его применение. Следует учитывать количество производимого в регионе сырья. В качестве альтернативы местным пряностям, как правило, более дорогой, выступают импортируемый и продаваемый в России товар из азиатских и американских стран.</a:t>
            </a:r>
          </a:p>
          <a:p>
            <a:pPr marL="0" indent="0">
              <a:buNone/>
            </a:pPr>
            <a:endParaRPr lang="ru-RU" dirty="0"/>
          </a:p>
          <a:p>
            <a:pPr marL="0" indent="0">
              <a:buNone/>
            </a:pPr>
            <a:endParaRPr lang="ru-RU" dirty="0"/>
          </a:p>
          <a:p>
            <a:pPr marL="0" indent="0">
              <a:buNone/>
            </a:pPr>
            <a:r>
              <a:rPr lang="ru-RU" dirty="0"/>
              <a:t>Во многих случаях сырье должно проходить дополнительную санитарную обработку, ферментацию, сушку, так как традиционные азиатские поставщики не всегда соблюдают санитарные нормы при производстве пряностей. Так, в этой связи страны ЕЭС приняли решение проводить стерилизацию таких пряностей. Товар в течение короткого времени подвергают воздействию высокой (140° С) температуры.</a:t>
            </a:r>
          </a:p>
        </p:txBody>
      </p:sp>
    </p:spTree>
    <p:extLst>
      <p:ext uri="{BB962C8B-B14F-4D97-AF65-F5344CB8AC3E}">
        <p14:creationId xmlns:p14="http://schemas.microsoft.com/office/powerpoint/2010/main" val="2430490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59C9221-6205-497B-A268-2BF21430595B}"/>
              </a:ext>
            </a:extLst>
          </p:cNvPr>
          <p:cNvSpPr>
            <a:spLocks noGrp="1"/>
          </p:cNvSpPr>
          <p:nvPr>
            <p:ph type="title"/>
          </p:nvPr>
        </p:nvSpPr>
        <p:spPr>
          <a:xfrm>
            <a:off x="106882" y="159500"/>
            <a:ext cx="8307275" cy="657138"/>
          </a:xfrm>
        </p:spPr>
        <p:txBody>
          <a:bodyPr>
            <a:normAutofit fontScale="90000"/>
          </a:bodyPr>
          <a:lstStyle/>
          <a:p>
            <a:r>
              <a:rPr lang="ru-RU" dirty="0"/>
              <a:t>Технология производства сахара песка</a:t>
            </a:r>
          </a:p>
        </p:txBody>
      </p:sp>
      <p:sp>
        <p:nvSpPr>
          <p:cNvPr id="3" name="Объект 2">
            <a:extLst>
              <a:ext uri="{FF2B5EF4-FFF2-40B4-BE49-F238E27FC236}">
                <a16:creationId xmlns="" xmlns:a16="http://schemas.microsoft.com/office/drawing/2014/main" id="{E774529B-7727-4D5A-A737-CA83DB9720E5}"/>
              </a:ext>
            </a:extLst>
          </p:cNvPr>
          <p:cNvSpPr>
            <a:spLocks noGrp="1"/>
          </p:cNvSpPr>
          <p:nvPr>
            <p:ph idx="1"/>
          </p:nvPr>
        </p:nvSpPr>
        <p:spPr>
          <a:xfrm>
            <a:off x="310393" y="981512"/>
            <a:ext cx="9089444" cy="5353465"/>
          </a:xfrm>
        </p:spPr>
        <p:txBody>
          <a:bodyPr>
            <a:normAutofit lnSpcReduction="10000"/>
          </a:bodyPr>
          <a:lstStyle/>
          <a:p>
            <a:pPr marL="0" indent="0">
              <a:buNone/>
            </a:pPr>
            <a:r>
              <a:rPr lang="ru-RU" sz="1200" dirty="0"/>
              <a:t>Производство сахара-песка из сахарной свеклы состоит из следующих технологических стадий: сахар-</a:t>
            </a:r>
            <a:r>
              <a:rPr lang="ru-RU" sz="1200" dirty="0" err="1"/>
              <a:t>песокосвобождение</a:t>
            </a:r>
            <a:r>
              <a:rPr lang="ru-RU" sz="1200" dirty="0"/>
              <a:t> корнеплодов свеклы от посторонних примесей, мойка, взвешивание, получение свекловичной стружки, получение диффузионного сока, очистка сока, сгущение сока выпариванием (получение сиропа), уваривание сиропа и оттека до </a:t>
            </a:r>
            <a:r>
              <a:rPr lang="ru-RU" sz="1200" dirty="0" err="1"/>
              <a:t>утфелей</a:t>
            </a:r>
            <a:r>
              <a:rPr lang="ru-RU" sz="1200" dirty="0"/>
              <a:t>, центрифугирование </a:t>
            </a:r>
            <a:r>
              <a:rPr lang="ru-RU" sz="1200" dirty="0" err="1"/>
              <a:t>утфеля</a:t>
            </a:r>
            <a:r>
              <a:rPr lang="ru-RU" sz="1200" dirty="0"/>
              <a:t>, пробелка и сушка сахара-песка, </a:t>
            </a:r>
            <a:r>
              <a:rPr lang="ru-RU" sz="1200" dirty="0" err="1"/>
              <a:t>фасование</a:t>
            </a:r>
            <a:r>
              <a:rPr lang="ru-RU" sz="1200" dirty="0"/>
              <a:t>, упаковывание и хранение.</a:t>
            </a:r>
          </a:p>
          <a:p>
            <a:pPr marL="0" indent="0">
              <a:buNone/>
            </a:pPr>
            <a:r>
              <a:rPr lang="ru-RU" sz="1200" dirty="0"/>
              <a:t>Для получения сахара-песка сахарную свеклу (содержание сахарозы 16-18%), предварительно очищенную от посторонних примесей, моют, в дисковом водоотделителе освобождают от транспортно-моечной воды, обломков свеклы, песка и мелких камней.</a:t>
            </a:r>
          </a:p>
          <a:p>
            <a:pPr marL="0" indent="0">
              <a:buNone/>
            </a:pPr>
            <a:r>
              <a:rPr lang="ru-RU" sz="1200" dirty="0"/>
              <a:t>Мойка свеклы осуществляется в барабанной свекломойке и затем направляется на второй водоотделитель, в котором с помощью форсунки одновременно опрыскивается хлорированной водой. Вымытая свекла элеватором загружается на транспортер с электромагнитным сепаратором для улавливания </a:t>
            </a:r>
            <a:r>
              <a:rPr lang="ru-RU" sz="1200" dirty="0" err="1"/>
              <a:t>ферропримесей</a:t>
            </a:r>
            <a:r>
              <a:rPr lang="ru-RU" sz="1200" dirty="0"/>
              <a:t>.</a:t>
            </a:r>
          </a:p>
          <a:p>
            <a:pPr marL="0" indent="0">
              <a:buNone/>
            </a:pPr>
            <a:r>
              <a:rPr lang="ru-RU" sz="1200" dirty="0"/>
              <a:t>Чистая свекла взвешивается, загружается в бункер накопитель, из которого подается на свеклорезку. Свеклу измельчают в тонкую стружку для разрушения клеточных стенок и освобождения клеточного сока, в котором растворена сахароза.</a:t>
            </a:r>
          </a:p>
          <a:p>
            <a:pPr marL="0" indent="0">
              <a:buNone/>
            </a:pPr>
            <a:r>
              <a:rPr lang="ru-RU" sz="1200" dirty="0"/>
              <a:t>Для получения стружки применяют центробежные, дисковые и барабанные свеклорезки. Свекловичная стружка представляет собой полоски желобчатого (</a:t>
            </a:r>
            <a:r>
              <a:rPr lang="ru-RU" sz="1200" dirty="0" err="1"/>
              <a:t>кровлеобразного</a:t>
            </a:r>
            <a:r>
              <a:rPr lang="ru-RU" sz="1200" dirty="0"/>
              <a:t>) или прямоугольного сечения толщиной от 0,5 до 1,5 мм и шириной 3-5 мм.</a:t>
            </a:r>
          </a:p>
          <a:p>
            <a:pPr marL="0" indent="0">
              <a:buNone/>
            </a:pPr>
            <a:r>
              <a:rPr lang="ru-RU" sz="1200" dirty="0"/>
              <a:t>Свекловичная стружка поступает на взвешивание. Стружку обрабатывают в шнековом наклонном диффузионном аппарате с противотоком горячей воды (температура +80...90 °С), где она обессахаривается. Жом удаляется из аппарата.</a:t>
            </a:r>
          </a:p>
          <a:p>
            <a:pPr marL="0" indent="0">
              <a:buNone/>
            </a:pPr>
            <a:r>
              <a:rPr lang="ru-RU" sz="1200" dirty="0"/>
              <a:t>Процесс извлечения сахара основан на диффузии клеточного сока водой из разрушенных клеток. Одновременно с сахарозой в диффузионный сок переходят и другие вещества (белки, аминокислоты, пектиновые вещества, органические кислоты, пигменты, сапонины и др.), окрашивающие его в темный цвет, а также кусочки мезги. В диффузионном соке содержится 15% сахара (по отношению к массе свеклы) и до 2% нерастворимых </a:t>
            </a:r>
            <a:r>
              <a:rPr lang="ru-RU" sz="1200" dirty="0" err="1"/>
              <a:t>несахаров</a:t>
            </a:r>
            <a:r>
              <a:rPr lang="ru-RU" sz="1200" dirty="0"/>
              <a:t>, мезги 1,5-3 г/л. Полученный диффузионный сок быстро темнеет.</a:t>
            </a:r>
          </a:p>
          <a:p>
            <a:pPr marL="0" indent="0">
              <a:buNone/>
            </a:pPr>
            <a:r>
              <a:rPr lang="ru-RU" sz="1200" dirty="0"/>
              <a:t>В первую очередь сок очищают в </a:t>
            </a:r>
            <a:r>
              <a:rPr lang="ru-RU" sz="1200" dirty="0" err="1"/>
              <a:t>мезголовушках</a:t>
            </a:r>
            <a:r>
              <a:rPr lang="ru-RU" sz="1200" dirty="0"/>
              <a:t> непрерывного действия от содержащейся мезги, т.е. мелких кусочков свекловичной стружки. Эта операция необходима, так как мезга, содержащая протопектин, переходящий в щелочной среде в раствор, может на станции очистки с известью перейти в желатиновый раствор и затруднит фильтрацию. </a:t>
            </a:r>
          </a:p>
        </p:txBody>
      </p:sp>
    </p:spTree>
    <p:extLst>
      <p:ext uri="{BB962C8B-B14F-4D97-AF65-F5344CB8AC3E}">
        <p14:creationId xmlns:p14="http://schemas.microsoft.com/office/powerpoint/2010/main" val="668351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7C79FE2-1701-456F-813F-F5EA83DA38B1}"/>
              </a:ext>
            </a:extLst>
          </p:cNvPr>
          <p:cNvSpPr>
            <a:spLocks noGrp="1"/>
          </p:cNvSpPr>
          <p:nvPr>
            <p:ph type="title"/>
          </p:nvPr>
        </p:nvSpPr>
        <p:spPr>
          <a:xfrm>
            <a:off x="358552" y="570561"/>
            <a:ext cx="8533778" cy="782972"/>
          </a:xfrm>
        </p:spPr>
        <p:txBody>
          <a:bodyPr>
            <a:normAutofit fontScale="90000"/>
          </a:bodyPr>
          <a:lstStyle/>
          <a:p>
            <a:r>
              <a:rPr lang="ru-RU" b="1" dirty="0"/>
              <a:t>Ассортимент продукции и производители</a:t>
            </a:r>
          </a:p>
        </p:txBody>
      </p:sp>
      <p:sp>
        <p:nvSpPr>
          <p:cNvPr id="3" name="Объект 2">
            <a:extLst>
              <a:ext uri="{FF2B5EF4-FFF2-40B4-BE49-F238E27FC236}">
                <a16:creationId xmlns="" xmlns:a16="http://schemas.microsoft.com/office/drawing/2014/main" id="{7ECB932D-508A-4125-8354-7137DB8A46F0}"/>
              </a:ext>
            </a:extLst>
          </p:cNvPr>
          <p:cNvSpPr>
            <a:spLocks noGrp="1"/>
          </p:cNvSpPr>
          <p:nvPr>
            <p:ph idx="1"/>
          </p:nvPr>
        </p:nvSpPr>
        <p:spPr>
          <a:xfrm>
            <a:off x="484387" y="1689895"/>
            <a:ext cx="8533778" cy="2788916"/>
          </a:xfrm>
        </p:spPr>
        <p:txBody>
          <a:bodyPr/>
          <a:lstStyle/>
          <a:p>
            <a:pPr marL="0" indent="0">
              <a:buNone/>
            </a:pPr>
            <a:r>
              <a:rPr lang="ru-RU" dirty="0"/>
              <a:t>Производители и оптовые поставщики, реализующие оптом приправы на всей территории Казахстана. Вашему вниманию компании представляют условия сотрудничества, оплаты, доставки, а также загрузили свои товары, фото, прайс-листы и другую информацию для более детального ознакомления.</a:t>
            </a:r>
          </a:p>
        </p:txBody>
      </p:sp>
      <p:pic>
        <p:nvPicPr>
          <p:cNvPr id="1028" name="Picture 4" descr="MAGGI® Универсальная приправа - Продукты из коллекции Мaggi, Приправы">
            <a:extLst>
              <a:ext uri="{FF2B5EF4-FFF2-40B4-BE49-F238E27FC236}">
                <a16:creationId xmlns="" xmlns:a16="http://schemas.microsoft.com/office/drawing/2014/main" id="{3A2AC4C2-C462-4D37-B26C-72FD024AC1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552" y="3084353"/>
            <a:ext cx="2130402" cy="298228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Приправа для гриля 20 гр, Royal Food (id 61931242)">
            <a:extLst>
              <a:ext uri="{FF2B5EF4-FFF2-40B4-BE49-F238E27FC236}">
                <a16:creationId xmlns="" xmlns:a16="http://schemas.microsoft.com/office/drawing/2014/main" id="{A4B404BC-391B-44F5-805C-5D64820ABF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3043" y="3084353"/>
            <a:ext cx="2388205" cy="2982286"/>
          </a:xfrm>
          <a:prstGeom prst="rect">
            <a:avLst/>
          </a:prstGeom>
          <a:noFill/>
          <a:extLst>
            <a:ext uri="{909E8E84-426E-40DD-AFC4-6F175D3DCCD1}">
              <a14:hiddenFill xmlns:a14="http://schemas.microsoft.com/office/drawing/2010/main">
                <a:solidFill>
                  <a:srgbClr val="FFFFFF"/>
                </a:solidFill>
              </a14:hiddenFill>
            </a:ext>
          </a:extLst>
        </p:spPr>
      </p:pic>
      <p:pic>
        <p:nvPicPr>
          <p:cNvPr id="6" name="Рисунок 5">
            <a:extLst>
              <a:ext uri="{FF2B5EF4-FFF2-40B4-BE49-F238E27FC236}">
                <a16:creationId xmlns="" xmlns:a16="http://schemas.microsoft.com/office/drawing/2014/main" id="{70DF3C3B-EF62-470D-95F0-0DD2E4CEB84C}"/>
              </a:ext>
            </a:extLst>
          </p:cNvPr>
          <p:cNvPicPr>
            <a:picLocks noChangeAspect="1"/>
          </p:cNvPicPr>
          <p:nvPr/>
        </p:nvPicPr>
        <p:blipFill>
          <a:blip r:embed="rId4"/>
          <a:stretch>
            <a:fillRect/>
          </a:stretch>
        </p:blipFill>
        <p:spPr>
          <a:xfrm>
            <a:off x="5445337" y="3084353"/>
            <a:ext cx="2157638" cy="2982285"/>
          </a:xfrm>
          <a:prstGeom prst="rect">
            <a:avLst/>
          </a:prstGeom>
        </p:spPr>
      </p:pic>
      <p:pic>
        <p:nvPicPr>
          <p:cNvPr id="1032" name="Picture 8" descr="Приправа для плова 20 гр, Royal Food (id 61931258)">
            <a:extLst>
              <a:ext uri="{FF2B5EF4-FFF2-40B4-BE49-F238E27FC236}">
                <a16:creationId xmlns="" xmlns:a16="http://schemas.microsoft.com/office/drawing/2014/main" id="{261FE015-DA1C-4172-A746-A912517F1B2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49897" y="3081382"/>
            <a:ext cx="2388205" cy="2985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2756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92C5A533-ED13-4420-A25D-7E52B6F2EC0C}"/>
              </a:ext>
            </a:extLst>
          </p:cNvPr>
          <p:cNvSpPr>
            <a:spLocks noGrp="1"/>
          </p:cNvSpPr>
          <p:nvPr>
            <p:ph idx="1"/>
          </p:nvPr>
        </p:nvSpPr>
        <p:spPr>
          <a:xfrm>
            <a:off x="520117" y="486561"/>
            <a:ext cx="8753885" cy="5554801"/>
          </a:xfrm>
        </p:spPr>
        <p:txBody>
          <a:bodyPr>
            <a:normAutofit fontScale="92500"/>
          </a:bodyPr>
          <a:lstStyle/>
          <a:p>
            <a:pPr marL="0" indent="0">
              <a:buNone/>
            </a:pPr>
            <a:r>
              <a:rPr lang="ru-RU" b="1" dirty="0"/>
              <a:t>ИП </a:t>
            </a:r>
            <a:r>
              <a:rPr lang="ru-RU" b="1" dirty="0" err="1"/>
              <a:t>Манликова</a:t>
            </a:r>
            <a:endParaRPr lang="ru-RU" b="1" dirty="0"/>
          </a:p>
          <a:p>
            <a:pPr marL="0" indent="0">
              <a:buNone/>
            </a:pPr>
            <a:r>
              <a:rPr lang="ru-RU" dirty="0"/>
              <a:t>(</a:t>
            </a:r>
            <a:r>
              <a:rPr lang="ru-RU" dirty="0" err="1"/>
              <a:t>Kомпания</a:t>
            </a:r>
            <a:r>
              <a:rPr lang="ru-RU" dirty="0"/>
              <a:t> является единственным производителем новых универсальных соусов-приправ "</a:t>
            </a:r>
            <a:r>
              <a:rPr lang="ru-RU" dirty="0" err="1"/>
              <a:t>Ладжан</a:t>
            </a:r>
            <a:r>
              <a:rPr lang="ru-RU" dirty="0"/>
              <a:t>" (в ассортименте). Мы ищем дистрибьютеров и оптовиков, во всех городах Казахстана и ближнего зарубежья. С нашей продукцией можно ознакомиться на </a:t>
            </a:r>
            <a:r>
              <a:rPr lang="ru-RU" dirty="0" smtClean="0"/>
              <a:t>сайте.) </a:t>
            </a:r>
            <a:r>
              <a:rPr lang="en-US" dirty="0">
                <a:hlinkClick r:id="rId2" tooltip="Перейти на сайт компании"/>
              </a:rPr>
              <a:t>www.ladgan.kz</a:t>
            </a:r>
            <a:r>
              <a:rPr lang="ru-RU" dirty="0" smtClean="0"/>
              <a:t> </a:t>
            </a:r>
            <a:endParaRPr lang="ru-RU" dirty="0"/>
          </a:p>
          <a:p>
            <a:pPr marL="0" indent="0">
              <a:buNone/>
            </a:pPr>
            <a:endParaRPr lang="ru-RU" dirty="0"/>
          </a:p>
          <a:p>
            <a:pPr marL="0" indent="0">
              <a:buNone/>
            </a:pPr>
            <a:r>
              <a:rPr lang="ru-RU" b="1" dirty="0"/>
              <a:t>ТОО "</a:t>
            </a:r>
            <a:r>
              <a:rPr lang="ru-RU" b="1" dirty="0" err="1"/>
              <a:t>Галанга</a:t>
            </a:r>
            <a:r>
              <a:rPr lang="ru-RU" b="1" dirty="0"/>
              <a:t>"</a:t>
            </a:r>
          </a:p>
          <a:p>
            <a:pPr marL="0" indent="0">
              <a:buNone/>
            </a:pPr>
            <a:r>
              <a:rPr lang="ru-RU" dirty="0"/>
              <a:t>(ТОО "</a:t>
            </a:r>
            <a:r>
              <a:rPr lang="ru-RU" dirty="0" err="1"/>
              <a:t>Галанга</a:t>
            </a:r>
            <a:r>
              <a:rPr lang="ru-RU" dirty="0"/>
              <a:t>" занимается производством кулинарных добавок, специй, приправ, супов, киселей.) Категории товаров:  (Приправы / Специи, </a:t>
            </a:r>
            <a:r>
              <a:rPr lang="ru-RU" dirty="0" err="1"/>
              <a:t>прянности</a:t>
            </a:r>
            <a:r>
              <a:rPr lang="ru-RU" dirty="0"/>
              <a:t>) </a:t>
            </a:r>
          </a:p>
          <a:p>
            <a:pPr marL="0" indent="0">
              <a:buNone/>
            </a:pPr>
            <a:endParaRPr lang="ru-RU" dirty="0"/>
          </a:p>
          <a:p>
            <a:pPr marL="0" indent="0">
              <a:buNone/>
            </a:pPr>
            <a:endParaRPr lang="ru-RU" dirty="0"/>
          </a:p>
          <a:p>
            <a:pPr marL="0" indent="0">
              <a:buNone/>
            </a:pPr>
            <a:r>
              <a:rPr lang="ru-RU" dirty="0" err="1"/>
              <a:t>Арома</a:t>
            </a:r>
            <a:r>
              <a:rPr lang="ru-RU" dirty="0"/>
              <a:t>(Горчица (приправа), Упаковка из пластика, классифицированная по материалам, Продукты питания, Уксус, приправы и соусы - торговые поставки, Майонез, Уксус, маринады, приправы и соусы, Упаковка из пластика водонепроницаемая, Упаковка из пластика кислотостойкая, Упаковка из пластика влагонепроницаемая, Упаковка из пластика устойчивая к низким температурам, Упаковка из пластика </a:t>
            </a:r>
            <a:r>
              <a:rPr lang="ru-RU" dirty="0" err="1"/>
              <a:t>кислородостойкая</a:t>
            </a:r>
            <a:r>
              <a:rPr lang="ru-RU" dirty="0"/>
              <a:t>, Упаковка из пластика маслостойкая)</a:t>
            </a:r>
          </a:p>
          <a:p>
            <a:pPr marL="0" indent="0">
              <a:buNone/>
            </a:pPr>
            <a:endParaRPr lang="ru-RU" dirty="0"/>
          </a:p>
        </p:txBody>
      </p:sp>
    </p:spTree>
    <p:extLst>
      <p:ext uri="{BB962C8B-B14F-4D97-AF65-F5344CB8AC3E}">
        <p14:creationId xmlns:p14="http://schemas.microsoft.com/office/powerpoint/2010/main" val="3869828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478A9CEB-BBAE-42D8-8463-24636DCABD0E}"/>
              </a:ext>
            </a:extLst>
          </p:cNvPr>
          <p:cNvSpPr>
            <a:spLocks noGrp="1"/>
          </p:cNvSpPr>
          <p:nvPr>
            <p:ph type="title"/>
          </p:nvPr>
        </p:nvSpPr>
        <p:spPr>
          <a:xfrm>
            <a:off x="677334" y="609600"/>
            <a:ext cx="8596668" cy="766194"/>
          </a:xfrm>
        </p:spPr>
        <p:txBody>
          <a:bodyPr>
            <a:normAutofit fontScale="90000"/>
          </a:bodyPr>
          <a:lstStyle/>
          <a:p>
            <a:r>
              <a:rPr lang="ru-RU" b="1" dirty="0"/>
              <a:t>Физико-химический анализ приправы</a:t>
            </a:r>
          </a:p>
        </p:txBody>
      </p:sp>
      <p:sp>
        <p:nvSpPr>
          <p:cNvPr id="3" name="Объект 2">
            <a:extLst>
              <a:ext uri="{FF2B5EF4-FFF2-40B4-BE49-F238E27FC236}">
                <a16:creationId xmlns="" xmlns:a16="http://schemas.microsoft.com/office/drawing/2014/main" id="{E8BB0BF7-85A7-42CB-A393-D7369B8C8F5C}"/>
              </a:ext>
            </a:extLst>
          </p:cNvPr>
          <p:cNvSpPr>
            <a:spLocks noGrp="1"/>
          </p:cNvSpPr>
          <p:nvPr>
            <p:ph idx="1"/>
          </p:nvPr>
        </p:nvSpPr>
        <p:spPr>
          <a:xfrm>
            <a:off x="677334" y="1493241"/>
            <a:ext cx="8596668" cy="4548122"/>
          </a:xfrm>
        </p:spPr>
        <p:txBody>
          <a:bodyPr>
            <a:normAutofit fontScale="85000" lnSpcReduction="20000"/>
          </a:bodyPr>
          <a:lstStyle/>
          <a:p>
            <a:pPr marL="0" indent="0">
              <a:buNone/>
            </a:pPr>
            <a:r>
              <a:rPr lang="ru-RU" dirty="0"/>
              <a:t>Нами были проведены исследования по изучению различных показателей качества пряностей с применением методологических приемов, отработанных сотрудниками кафедры микробиологии, вирусологии, эпизоотологии и ВСЭ ФГБОУ ВО Ульяновская ГСХА [1-13].</a:t>
            </a:r>
          </a:p>
          <a:p>
            <a:pPr marL="0" indent="0">
              <a:buNone/>
            </a:pPr>
            <a:endParaRPr lang="ru-RU" dirty="0"/>
          </a:p>
          <a:p>
            <a:pPr marL="0" indent="0">
              <a:buNone/>
            </a:pPr>
            <a:r>
              <a:rPr lang="ru-RU" dirty="0"/>
              <a:t>Метод определения влаги в пряностях методом высушивания до постоянной массы основан на способности исследуемого продукта, помещенного в сушильный шкаф, отдавать гигроскопическую влагу при температуре 100-105 0С.</a:t>
            </a:r>
          </a:p>
          <a:p>
            <a:pPr marL="0" indent="0">
              <a:buNone/>
            </a:pPr>
            <a:endParaRPr lang="ru-RU" dirty="0"/>
          </a:p>
          <a:p>
            <a:pPr marL="0" indent="0">
              <a:buNone/>
            </a:pPr>
            <a:r>
              <a:rPr lang="ru-RU" dirty="0"/>
              <a:t>Бюксу с помещенными в нее заранее стеклянной палочкой и 10 г прокаленного песка сушили вместе с крышкой в открытом виде при температуре 100-105 0С в сушильном шкафу (рисунок 8) до постоянной массы.</a:t>
            </a:r>
          </a:p>
          <a:p>
            <a:pPr marL="0" indent="0">
              <a:buNone/>
            </a:pPr>
            <a:endParaRPr lang="ru-RU" dirty="0"/>
          </a:p>
          <a:p>
            <a:pPr marL="0" indent="0">
              <a:buNone/>
            </a:pPr>
            <a:r>
              <a:rPr lang="ru-RU" dirty="0"/>
              <a:t>Из объединенной пробы пряностей (рисунок 7) брали навеску массой 5 г, осторожно перемешивали с песком и помещали в открытом виде вместе с крышкой в сушильный шкаф с температурой 100-105 0С на 4 ч. По прошествии времени бюксу вынимали из сушильного шкафа с помощью тигельных щипцов, закрывали крышкой и охлаждали в эксикаторе 30 мин и затем взвешивали. При дальнейшем высушивании навески взвешивали через каждый час, перед взвешиванием содержимое бюксы осторожно перемешивали стеклянной палочкой. Навеску высушивали до тех пор, пока разница между двумя последующими взвешиваниями стала превышать 0,004 г</a:t>
            </a:r>
          </a:p>
        </p:txBody>
      </p:sp>
    </p:spTree>
    <p:extLst>
      <p:ext uri="{BB962C8B-B14F-4D97-AF65-F5344CB8AC3E}">
        <p14:creationId xmlns:p14="http://schemas.microsoft.com/office/powerpoint/2010/main" val="3743848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5EC68BA6-D329-40C7-B11D-AD9DC9475FFC}"/>
              </a:ext>
            </a:extLst>
          </p:cNvPr>
          <p:cNvSpPr>
            <a:spLocks noGrp="1"/>
          </p:cNvSpPr>
          <p:nvPr>
            <p:ph idx="1"/>
          </p:nvPr>
        </p:nvSpPr>
        <p:spPr>
          <a:xfrm>
            <a:off x="677334" y="377505"/>
            <a:ext cx="8596668" cy="5663857"/>
          </a:xfrm>
        </p:spPr>
        <p:txBody>
          <a:bodyPr>
            <a:normAutofit fontScale="85000" lnSpcReduction="10000"/>
          </a:bodyPr>
          <a:lstStyle/>
          <a:p>
            <a:pPr marL="0" indent="0">
              <a:buNone/>
            </a:pPr>
            <a:r>
              <a:rPr lang="ru-RU" b="1" dirty="0"/>
              <a:t>Определение металлических примесе</a:t>
            </a:r>
            <a:r>
              <a:rPr lang="ru-RU" dirty="0"/>
              <a:t>й</a:t>
            </a:r>
          </a:p>
          <a:p>
            <a:pPr marL="0" indent="0">
              <a:buNone/>
            </a:pPr>
            <a:endParaRPr lang="ru-RU" dirty="0"/>
          </a:p>
          <a:p>
            <a:pPr marL="0" indent="0">
              <a:buNone/>
            </a:pPr>
            <a:r>
              <a:rPr lang="ru-RU" dirty="0"/>
              <a:t>Метод основан на выделении металломагнитных примесей с помощью подковообразного магнита и металлических немагнитных примесей путем механического разбора. Объединенную пробу пряностей массой 0,25 кг переносили на лист чистой белой бумаги и укладывали слоем в один ряд. Металломагнитные примеси извлекали подковообразным магнитом, на полюсы которого надевали плотно прилегающие колпачки из папиросной бумаги для облегчения съема примесей с магнита. Медленно проводили магнитом параллельные бороздки в продольном и поперечном направлениях так, чтобы вся поверхность исследуемой пробы была пройдена магнитом.</a:t>
            </a:r>
          </a:p>
          <a:p>
            <a:pPr marL="0" indent="0">
              <a:buNone/>
            </a:pPr>
            <a:endParaRPr lang="ru-RU" dirty="0"/>
          </a:p>
          <a:p>
            <a:pPr marL="0" indent="0">
              <a:buNone/>
            </a:pPr>
            <a:r>
              <a:rPr lang="ru-RU" dirty="0"/>
              <a:t>Притянутые магнитом металлические примеси осторожно должны сниматься и переноситься на предварительно взвешенное часовое стекло. Извлечение металломагнитных примесей из проб пряностей повторяли 5 раз. Перед каждым извлечением примесей образец пряностей смешивали и разравнивали тонким слоем, как указано выше. Испытание заканчивали, когда к магниту переставали притягиваться частицы металломагнитных примесей. После извлечения металломагнитных примесей пробу тщательно просматривали под лупой для обнаружения частиц металла, не притягиваемых магнитом. Металлические немагнитные примеси удаляли пинцетом и присоединяли к примесям, извлеченным магнитом.</a:t>
            </a:r>
          </a:p>
          <a:p>
            <a:pPr marL="0" indent="0">
              <a:buNone/>
            </a:pPr>
            <a:endParaRPr lang="ru-RU" dirty="0"/>
          </a:p>
          <a:p>
            <a:pPr marL="0" indent="0">
              <a:buNone/>
            </a:pPr>
            <a:r>
              <a:rPr lang="ru-RU" dirty="0"/>
              <a:t>Собранные на часовое стекло металлические примеси должны взвешиваться на лабораторных весах с погрешностью не более 1 г.</a:t>
            </a:r>
          </a:p>
        </p:txBody>
      </p:sp>
    </p:spTree>
    <p:extLst>
      <p:ext uri="{BB962C8B-B14F-4D97-AF65-F5344CB8AC3E}">
        <p14:creationId xmlns:p14="http://schemas.microsoft.com/office/powerpoint/2010/main" val="1000873640"/>
      </p:ext>
    </p:extLst>
  </p:cSld>
  <p:clrMapOvr>
    <a:masterClrMapping/>
  </p:clrMapOvr>
</p:sld>
</file>

<file path=ppt/theme/theme1.xml><?xml version="1.0" encoding="utf-8"?>
<a:theme xmlns:a="http://schemas.openxmlformats.org/drawingml/2006/main" name="Аспект">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56</TotalTime>
  <Words>2196</Words>
  <Application>Microsoft Office PowerPoint</Application>
  <PresentationFormat>Широкоэкранный</PresentationFormat>
  <Paragraphs>116</Paragraphs>
  <Slides>13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13</vt:i4>
      </vt:variant>
    </vt:vector>
  </HeadingPairs>
  <TitlesOfParts>
    <vt:vector size="17" baseType="lpstr">
      <vt:lpstr>Arial</vt:lpstr>
      <vt:lpstr>Trebuchet MS</vt:lpstr>
      <vt:lpstr>Wingdings 3</vt:lpstr>
      <vt:lpstr>Аспект</vt:lpstr>
      <vt:lpstr>Проектная работа тема: приправы</vt:lpstr>
      <vt:lpstr>План работы</vt:lpstr>
      <vt:lpstr>Технология производства</vt:lpstr>
      <vt:lpstr>Технология производства горчицы</vt:lpstr>
      <vt:lpstr>Технология производства сахара песка</vt:lpstr>
      <vt:lpstr>Ассортимент продукции и производители</vt:lpstr>
      <vt:lpstr>Презентация PowerPoint</vt:lpstr>
      <vt:lpstr>Физико-химический анализ приправы</vt:lpstr>
      <vt:lpstr>Презентация PowerPoint</vt:lpstr>
      <vt:lpstr>Презентация PowerPoint</vt:lpstr>
      <vt:lpstr>Презентация PowerPoint</vt:lpstr>
      <vt:lpstr>Презентация PowerPoint</vt:lpstr>
      <vt:lpstr>Ссылки: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Проектная работа тема: приправы</dc:title>
  <dc:creator>Madina Mussalimova</dc:creator>
  <cp:lastModifiedBy>User</cp:lastModifiedBy>
  <cp:revision>8</cp:revision>
  <dcterms:created xsi:type="dcterms:W3CDTF">2022-10-27T05:45:04Z</dcterms:created>
  <dcterms:modified xsi:type="dcterms:W3CDTF">2022-11-10T09:20:27Z</dcterms:modified>
</cp:coreProperties>
</file>