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C5AF"/>
    <a:srgbClr val="A7E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C355-84D7-49CC-99F7-887CF97276E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7FE2-352F-477D-A5B5-5B203F9E6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306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C355-84D7-49CC-99F7-887CF97276E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7FE2-352F-477D-A5B5-5B203F9E6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22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C355-84D7-49CC-99F7-887CF97276E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7FE2-352F-477D-A5B5-5B203F9E6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76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C355-84D7-49CC-99F7-887CF97276E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7FE2-352F-477D-A5B5-5B203F9E6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82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C355-84D7-49CC-99F7-887CF97276E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7FE2-352F-477D-A5B5-5B203F9E6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08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C355-84D7-49CC-99F7-887CF97276E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7FE2-352F-477D-A5B5-5B203F9E6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6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C355-84D7-49CC-99F7-887CF97276E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7FE2-352F-477D-A5B5-5B203F9E6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8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C355-84D7-49CC-99F7-887CF97276E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7FE2-352F-477D-A5B5-5B203F9E6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39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C355-84D7-49CC-99F7-887CF97276E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7FE2-352F-477D-A5B5-5B203F9E6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71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C355-84D7-49CC-99F7-887CF97276E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7FE2-352F-477D-A5B5-5B203F9E6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7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C355-84D7-49CC-99F7-887CF97276E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7FE2-352F-477D-A5B5-5B203F9E6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68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2BC5AF"/>
            </a:gs>
            <a:gs pos="2000">
              <a:srgbClr val="00B0F0"/>
            </a:gs>
            <a:gs pos="85000">
              <a:schemeClr val="accent5">
                <a:lumMod val="100000"/>
              </a:schemeClr>
            </a:gs>
            <a:gs pos="60000">
              <a:srgbClr val="7093D2"/>
            </a:gs>
            <a:gs pos="99000">
              <a:schemeClr val="accent5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4C355-84D7-49CC-99F7-887CF97276E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97FE2-352F-477D-A5B5-5B203F9E6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77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325509" cy="2017926"/>
          </a:xfrm>
        </p:spPr>
        <p:txBody>
          <a:bodyPr>
            <a:normAutofit/>
          </a:bodyPr>
          <a:lstStyle/>
          <a:p>
            <a:r>
              <a:rPr lang="ru-RU" dirty="0">
                <a:latin typeface="Bahnschrift Light SemiCondensed" panose="020B0502040204020203" pitchFamily="34" charset="0"/>
              </a:rPr>
              <a:t>Тема: «Производство уксусной кислоты биотехнологическим методом»</a:t>
            </a:r>
          </a:p>
          <a:p>
            <a:endParaRPr lang="ru-RU" dirty="0">
              <a:latin typeface="Bahnschrift Light SemiCondensed" panose="020B0502040204020203" pitchFamily="34" charset="0"/>
            </a:endParaRPr>
          </a:p>
          <a:p>
            <a:pPr algn="r"/>
            <a:endParaRPr lang="ru-RU" dirty="0">
              <a:latin typeface="Bahnschrift Light SemiCondensed" panose="020B0502040204020203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0" y="308891"/>
            <a:ext cx="9325509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Ligh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Казахский национальный исследовательский технический университет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Light Semi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Ligh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имени К.И.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ahnschrift Ligh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Сатпаева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Light Semi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543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0271" y="235974"/>
            <a:ext cx="10783529" cy="5940989"/>
          </a:xfrm>
        </p:spPr>
        <p:txBody>
          <a:bodyPr/>
          <a:lstStyle/>
          <a:p>
            <a:pPr marL="0" indent="0" algn="just">
              <a:buNone/>
            </a:pPr>
            <a:endParaRPr lang="ru-RU" dirty="0">
              <a:latin typeface="Bahnschrift Light SemiCondensed" panose="020B0502040204020203" pitchFamily="34" charset="0"/>
            </a:endParaRPr>
          </a:p>
          <a:p>
            <a:pPr marL="0" indent="0" algn="just">
              <a:buNone/>
            </a:pPr>
            <a:r>
              <a:rPr lang="ru-RU" dirty="0">
                <a:latin typeface="Bahnschrift Light SemiCondensed" panose="020B0502040204020203" pitchFamily="34" charset="0"/>
              </a:rPr>
              <a:t>Уксусная кислота – это органическая, карбоновая, предельная одноосновная кислота. Бесцветная жидкость с острым уксусным запахом и кислым вкусом. Уксусная кислота хорошо растворяется в воде. Она в любых соотношениях смешивается со спиртом, эфиром, и бензолом.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3" name="Рисунок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30661" y="2942579"/>
            <a:ext cx="2613753" cy="1796569"/>
          </a:xfrm>
          <a:prstGeom prst="rect">
            <a:avLst/>
          </a:prstGeom>
        </p:spPr>
      </p:pic>
      <p:pic>
        <p:nvPicPr>
          <p:cNvPr id="15" name="Рисунок 14" descr="Купить Уксусная кислота 70% 160 гр. в магазине Instashop в Алматы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326" y="2651944"/>
            <a:ext cx="1511300" cy="3028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3335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855663" y="550863"/>
            <a:ext cx="10498137" cy="56261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Bahnschrift Light SemiCondensed" panose="020B0502040204020203" pitchFamily="34" charset="0"/>
              </a:rPr>
              <a:t>В пищевой промышленности используют уксуснокислые бактерии, которые способны окислять спирт до уксусной кислоты. Продуцентом уксусной кислоты являются бактерии рода </a:t>
            </a:r>
            <a:r>
              <a:rPr lang="en-US" i="1" dirty="0" err="1">
                <a:latin typeface="Bahnschrift Light SemiCondensed" panose="020B0502040204020203" pitchFamily="34" charset="0"/>
              </a:rPr>
              <a:t>acerobacter</a:t>
            </a:r>
            <a:r>
              <a:rPr lang="kk-KZ" i="1" dirty="0">
                <a:latin typeface="Bahnschrift Light SemiCondensed" panose="020B0502040204020203" pitchFamily="34" charset="0"/>
              </a:rPr>
              <a:t>.</a:t>
            </a:r>
            <a:endParaRPr lang="ru-RU" dirty="0">
              <a:latin typeface="Bahnschrift Light SemiCondensed" panose="020B0502040204020203" pitchFamily="34" charset="0"/>
            </a:endParaRPr>
          </a:p>
          <a:p>
            <a:pPr marL="0" indent="0" algn="just">
              <a:buNone/>
            </a:pPr>
            <a:r>
              <a:rPr lang="kk-KZ" i="1" dirty="0">
                <a:latin typeface="Bahnschrift Light SemiCondensed" panose="020B0502040204020203" pitchFamily="34" charset="0"/>
              </a:rPr>
              <a:t> </a:t>
            </a:r>
            <a:r>
              <a:rPr lang="ru-RU" dirty="0">
                <a:latin typeface="Bahnschrift Light SemiCondensed" panose="020B0502040204020203" pitchFamily="34" charset="0"/>
              </a:rPr>
              <a:t>Реакцию образования уксусной кислоты катализирует окислительный фермент </a:t>
            </a:r>
            <a:r>
              <a:rPr lang="ru-RU" dirty="0" err="1">
                <a:latin typeface="Bahnschrift Light SemiCondensed" panose="020B0502040204020203" pitchFamily="34" charset="0"/>
              </a:rPr>
              <a:t>алкогольоксидаза</a:t>
            </a:r>
            <a:r>
              <a:rPr lang="ru-RU" dirty="0">
                <a:latin typeface="Bahnschrift Light SemiCondensed" panose="020B0502040204020203" pitchFamily="34" charset="0"/>
              </a:rPr>
              <a:t>. Этот процесс выражается суммарным уравнением:</a:t>
            </a:r>
          </a:p>
          <a:p>
            <a:pPr marL="0" indent="0" algn="just">
              <a:buNone/>
            </a:pPr>
            <a:r>
              <a:rPr lang="ru-RU" dirty="0">
                <a:latin typeface="Bahnschrift Light SemiCondensed" panose="020B0502040204020203" pitchFamily="34" charset="0"/>
              </a:rPr>
              <a:t> </a:t>
            </a:r>
          </a:p>
          <a:p>
            <a:pPr marL="0" indent="0">
              <a:buNone/>
            </a:pPr>
            <a:r>
              <a:rPr lang="ru-RU" dirty="0"/>
              <a:t>СН</a:t>
            </a:r>
            <a:r>
              <a:rPr lang="ru-RU" baseline="-25000" dirty="0"/>
              <a:t>3</a:t>
            </a:r>
            <a:r>
              <a:rPr lang="ru-RU" dirty="0"/>
              <a:t>СН</a:t>
            </a:r>
            <a:r>
              <a:rPr lang="ru-RU" baseline="-25000" dirty="0"/>
              <a:t>2</a:t>
            </a:r>
            <a:r>
              <a:rPr lang="ru-RU" dirty="0"/>
              <a:t>ОН + О</a:t>
            </a:r>
            <a:r>
              <a:rPr lang="ru-RU" baseline="-25000" dirty="0"/>
              <a:t>2 </a:t>
            </a:r>
            <a:r>
              <a:rPr lang="ru-RU" dirty="0"/>
              <a:t>= СН</a:t>
            </a:r>
            <a:r>
              <a:rPr lang="ru-RU" baseline="-25000" dirty="0"/>
              <a:t>3</a:t>
            </a:r>
            <a:r>
              <a:rPr lang="ru-RU" dirty="0"/>
              <a:t>СООН + Н</a:t>
            </a:r>
            <a:r>
              <a:rPr lang="ru-RU" baseline="-25000" dirty="0"/>
              <a:t>2</a:t>
            </a:r>
            <a:r>
              <a:rPr lang="ru-RU" dirty="0"/>
              <a:t>О + 490 кДж.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sz="1600" dirty="0"/>
              <a:t>этиловый спирт                                 уксусная кислота</a:t>
            </a: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097" y="2851048"/>
            <a:ext cx="3810000" cy="25717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78097" y="570271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Acetobacteraceae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86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/>
          <a:srcRect l="39374" t="19039" r="12769" b="17307"/>
          <a:stretch/>
        </p:blipFill>
        <p:spPr bwMode="auto">
          <a:xfrm>
            <a:off x="2566218" y="930183"/>
            <a:ext cx="7197213" cy="52346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6149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5574" y="117986"/>
            <a:ext cx="481780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/>
          </a:p>
          <a:p>
            <a:r>
              <a:rPr lang="ru-RU" sz="2800" dirty="0"/>
              <a:t>Структурная схема производства столового уксуса из спирта</a:t>
            </a:r>
            <a:r>
              <a:rPr lang="ru-RU" dirty="0"/>
              <a:t> 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17986"/>
            <a:ext cx="6764594" cy="6646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459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688975" y="285750"/>
            <a:ext cx="10664825" cy="589121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1. Подготовка сырья и сусла</a:t>
            </a:r>
          </a:p>
          <a:p>
            <a:pPr marL="0" indent="0">
              <a:buNone/>
            </a:pPr>
            <a:r>
              <a:rPr lang="ru-RU" dirty="0"/>
              <a:t>В нагнетательной емкости чистый спирт разводят производственной водой до крепости не более 15% и смешивают с уксусом-сырцом, содержащим бактерии уксусной кислоты.</a:t>
            </a:r>
          </a:p>
          <a:p>
            <a:pPr marL="0" indent="0">
              <a:buNone/>
            </a:pPr>
            <a:r>
              <a:rPr lang="ru-RU" dirty="0"/>
              <a:t>2. Ферментация</a:t>
            </a:r>
          </a:p>
          <a:p>
            <a:pPr marL="0" indent="0">
              <a:buNone/>
            </a:pPr>
            <a:r>
              <a:rPr lang="ru-RU" dirty="0"/>
              <a:t>Ферментация происходит </a:t>
            </a:r>
            <a:r>
              <a:rPr lang="ru-RU" dirty="0" err="1"/>
              <a:t>полунепрерывно</a:t>
            </a:r>
            <a:r>
              <a:rPr lang="ru-RU" dirty="0"/>
              <a:t>. </a:t>
            </a:r>
          </a:p>
          <a:p>
            <a:pPr marL="0" indent="0">
              <a:buNone/>
            </a:pPr>
            <a:r>
              <a:rPr lang="ru-RU" dirty="0"/>
              <a:t>Спиртовое сусло подвергается аэрации в баке ферментации с использованием аэрационной системы.</a:t>
            </a:r>
          </a:p>
        </p:txBody>
      </p:sp>
      <p:pic>
        <p:nvPicPr>
          <p:cNvPr id="5" name="Рисунок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" t="61937" r="44415" b="2384"/>
          <a:stretch/>
        </p:blipFill>
        <p:spPr bwMode="auto">
          <a:xfrm>
            <a:off x="2205804" y="3992101"/>
            <a:ext cx="5689497" cy="25365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98981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5742" y="216310"/>
            <a:ext cx="10518058" cy="5960653"/>
          </a:xfrm>
        </p:spPr>
        <p:txBody>
          <a:bodyPr/>
          <a:lstStyle/>
          <a:p>
            <a:pPr marL="0" indent="0">
              <a:buNone/>
            </a:pPr>
            <a:endParaRPr lang="ru-RU"/>
          </a:p>
          <a:p>
            <a:pPr marL="0" indent="0">
              <a:buNone/>
            </a:pPr>
            <a:r>
              <a:rPr lang="ru-RU"/>
              <a:t>3</a:t>
            </a:r>
            <a:r>
              <a:rPr lang="ru-RU" dirty="0"/>
              <a:t>. Созревание</a:t>
            </a:r>
          </a:p>
          <a:p>
            <a:pPr marL="0" indent="0" algn="just">
              <a:buNone/>
            </a:pPr>
            <a:r>
              <a:rPr lang="ru-RU" dirty="0"/>
              <a:t>Свежему (сырому) уксусу, сброшенному из ферментера, дают дозреть несколько недель в </a:t>
            </a:r>
            <a:r>
              <a:rPr lang="ru-RU" dirty="0" err="1"/>
              <a:t>эжекторных</a:t>
            </a:r>
            <a:r>
              <a:rPr lang="ru-RU" dirty="0"/>
              <a:t> емкостях. </a:t>
            </a:r>
          </a:p>
          <a:p>
            <a:pPr marL="0" indent="0" algn="just">
              <a:buNone/>
            </a:pPr>
            <a:r>
              <a:rPr lang="ru-RU" dirty="0"/>
              <a:t>4. Осветление и фильтрация</a:t>
            </a:r>
          </a:p>
          <a:p>
            <a:pPr marL="0" indent="0" algn="just">
              <a:buNone/>
            </a:pPr>
            <a:r>
              <a:rPr lang="ru-RU" dirty="0"/>
              <a:t>В ходе дозревания вызывающие мутность примеси (такие как бактерии, свернувшийся белок, осевшие соли) осядут на дне емкостей.</a:t>
            </a:r>
          </a:p>
          <a:p>
            <a:pPr marL="0" indent="0" algn="just">
              <a:buNone/>
            </a:pPr>
            <a:r>
              <a:rPr lang="ru-RU" dirty="0"/>
              <a:t>Если необходимо, то осветление уксуса можно ускорить с помощью добавок в специально оборудованных емкостях для осветления.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468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358" y="708843"/>
            <a:ext cx="7802213" cy="51020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12490" y="236895"/>
            <a:ext cx="8996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Принципиальная технологическая схема получения уксусной кислоты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52051" y="5810864"/>
            <a:ext cx="10117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1 – колба, 2 – лабораторный ферментатор (30 л.), 3 – батарея: 3.1 – напорный бак для исходной питательной среды, 3.2 – бак напорный для этанола, 3.3 , 3.4, 3.5, 3.6 – ферментаторы, 4 – сборник готового уксуса.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4112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281</Words>
  <Application>Microsoft Office PowerPoint</Application>
  <PresentationFormat>Широкоэкранный</PresentationFormat>
  <Paragraphs>27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Bahnschrift Light SemiCondensed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СРС №1 </dc:title>
  <dc:creator>dom tec</dc:creator>
  <cp:lastModifiedBy>User</cp:lastModifiedBy>
  <cp:revision>9</cp:revision>
  <dcterms:created xsi:type="dcterms:W3CDTF">2022-09-28T16:16:50Z</dcterms:created>
  <dcterms:modified xsi:type="dcterms:W3CDTF">2022-11-10T09:21:20Z</dcterms:modified>
</cp:coreProperties>
</file>