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61af6e20c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61af6e20c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410567b94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410567b94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410567b94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410567b94c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66fbd45f6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66fbd45f6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66fbd45f6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66fbd45f6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66fbd45f6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66fbd45f6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66fbd45f6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66fbd45f6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66fbd45f6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66fbd45f6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55175" y="-169900"/>
            <a:ext cx="4673400" cy="3035100"/>
          </a:xfrm>
          <a:prstGeom prst="horizont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1571250" y="1047500"/>
            <a:ext cx="4149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Пищевые токсины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2275" y="201400"/>
            <a:ext cx="2949876" cy="294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025" y="2663750"/>
            <a:ext cx="5154825" cy="21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0125" y="3236551"/>
            <a:ext cx="1614454" cy="168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486275" y="512175"/>
            <a:ext cx="446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Пищевые токсины- это</a:t>
            </a:r>
            <a:r>
              <a:rPr lang="ru" dirty="0"/>
              <a:t>….</a:t>
            </a:r>
            <a:endParaRPr dirty="0"/>
          </a:p>
        </p:txBody>
      </p:sp>
      <p:sp>
        <p:nvSpPr>
          <p:cNvPr id="64" name="Google Shape;64;p14"/>
          <p:cNvSpPr/>
          <p:nvPr/>
        </p:nvSpPr>
        <p:spPr>
          <a:xfrm>
            <a:off x="3250175" y="322118"/>
            <a:ext cx="6155100" cy="482145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3896590" y="405245"/>
            <a:ext cx="5382492" cy="401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 b="1" dirty="0">
              <a:solidFill>
                <a:srgbClr val="3C42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600" dirty="0">
                <a:latin typeface="Times New Roman"/>
                <a:ea typeface="Times New Roman"/>
                <a:cs typeface="Times New Roman"/>
                <a:sym typeface="Times New Roman"/>
              </a:rPr>
              <a:t>Пищевая токсикоинфекция (ПТИ) – это заболевание, причиной которого является заражение не собственно бактериями, а токсинами, которые образуются в результате жизнедеятельности бактерий вне организма человека – в основном в продуктах питания. Существует большое количество бактерий, способных продуцировать токсины. Многие токсины способны длительно сохраняться в зараженных продуктах, а некоторые выдерживают различные виды обработки, в том числе кипячение в течение нескольких минут. Характерным признаком пищевых токсикоинфекций являются вспышки заболеваемости, когда за короткий промежуток времени заболевает большое количество людей. 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188000" y="53725"/>
            <a:ext cx="91440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1111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" sz="2500">
                <a:solidFill>
                  <a:srgbClr val="11111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722" b="1">
                <a:solidFill>
                  <a:srgbClr val="11111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Основные возбудители пищевой токсикоинфекции</a:t>
            </a:r>
            <a:endParaRPr sz="4322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78900" y="1168375"/>
            <a:ext cx="2338500" cy="1740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1844963" y="3255700"/>
            <a:ext cx="2033700" cy="1661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3070700" y="1168375"/>
            <a:ext cx="1961100" cy="1740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5226800" y="1462150"/>
            <a:ext cx="3881100" cy="3547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550600" y="1463825"/>
            <a:ext cx="107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382700" y="1289225"/>
            <a:ext cx="1571100" cy="17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2200"/>
              </a:spcAft>
              <a:buNone/>
            </a:pPr>
            <a:r>
              <a:rPr lang="ru" sz="1708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Staphylococcus aureus – золотистый стафилококк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2009075" y="3659275"/>
            <a:ext cx="1705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Токсин Bacillus cereus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3265700" y="1491700"/>
            <a:ext cx="1571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latin typeface="Times New Roman"/>
                <a:ea typeface="Times New Roman"/>
                <a:cs typeface="Times New Roman"/>
                <a:sym typeface="Times New Roman"/>
              </a:rPr>
              <a:t>Clostridium perfringens 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5685100" y="1678700"/>
            <a:ext cx="28965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Важно отметить, что заболевание вызывают не сами бактерии, а токсины, которые они вырабатывают и накапливают внутри продукта. Некоторые токсины могут долгое время сохраняться в продуктах, а часть из них прекрасно переносит агрессивные способы обработки — даже кипячение.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1168350" y="517150"/>
            <a:ext cx="510300" cy="631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2506700" y="517150"/>
            <a:ext cx="564000" cy="2718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3634575" y="517149"/>
            <a:ext cx="443100" cy="6512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28780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Times New Roman"/>
                <a:ea typeface="Times New Roman"/>
                <a:cs typeface="Times New Roman"/>
                <a:sym typeface="Times New Roman"/>
              </a:rPr>
              <a:t>Золотистый стафилококк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311700" y="779318"/>
            <a:ext cx="4012500" cy="4073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Staphylococcus aureus – золотистый стафилококк - способен вырабатывать токсин, поражающий кишечник. Золотистый стафилококк широко распространен в окружающей среде и отлично сохраняется и размножается в пищевых продуктах, которые являются для него питательной средой. Если блюда после приготовления оставляют при комнатной температуре (особенно салаты с майонезом, кремовые торты и т.д.), то в них создаются как нельзя более благоприятные условия для размножения стафилококков и выработки токсина. </a:t>
            </a:r>
            <a:endParaRPr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4600" y="445025"/>
            <a:ext cx="3193216" cy="212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4600" y="2737575"/>
            <a:ext cx="3193225" cy="2001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311700" y="93518"/>
            <a:ext cx="3918600" cy="49694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/>
              <a:t>-</a:t>
            </a:r>
            <a:r>
              <a:rPr lang="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высушивании не теряет активность;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-не погибает в чистом этиловом спирте;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-под солнечными лучами живет 12 часов;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-при 150 градусах жары может продержаться 10 минут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-не боится перекиси водорода, он сам вырабатывает фермент каталазу, которая разрушает пв, и в результате сам микроб питается выделенным водородом.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8150" y="782225"/>
            <a:ext cx="4692675" cy="338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311700" y="197427"/>
            <a:ext cx="8520600" cy="500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46698"/>
              <a:buFont typeface="Arial"/>
              <a:buNone/>
            </a:pPr>
            <a:r>
              <a:rPr lang="ru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Восковая бацилла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244550" y="623455"/>
            <a:ext cx="4764600" cy="38916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Bacillus cereus — вид грамположительных, спорообразующих почвенных бактерий</a:t>
            </a:r>
            <a:r>
              <a:rPr lang="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Bacillus cereus – заболевание обычно связано с употреблением блюд из риса (сырой рис часто бывает обсеменен Bacillus cereus ). Возбудитель размножается в блюдах, оставленных после приготовления при комнатной температуре. Токсин Bacillus cereus термостабилен, и повторное кипячение блюда его не разрушает.  Они вызывают у людей желудочные заболевания (диарею и др.), а также септицемию, эндокардит, поражения центральной нервной системы.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0" marR="7620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605"/>
              <a:buNone/>
            </a:pP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7425" y="136310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9375" y="1257575"/>
            <a:ext cx="3652925" cy="240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76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769"/>
              <a:buFont typeface="Arial"/>
              <a:buNone/>
            </a:pPr>
            <a:r>
              <a:rPr lang="ru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Clostridium perfringens. </a:t>
            </a:r>
            <a:r>
              <a:rPr lang="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Клостридия перфринген</a:t>
            </a:r>
            <a:r>
              <a:rPr lang="ru" b="1" dirty="0"/>
              <a:t>. </a:t>
            </a:r>
            <a:endParaRPr b="1" dirty="0"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11700" y="1098750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76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Clostridium perfringens . Эта пищевая токсикоинфекция бывает связана с употреблением блюд из недостаточно проваренного мяса, птицы и бобовых. Заболевание обычно продолжается не более суток и проходит без лечения. 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8075" y="1017725"/>
            <a:ext cx="3816750" cy="196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8075" y="2981350"/>
            <a:ext cx="3816751" cy="182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311700" y="416300"/>
            <a:ext cx="8520600" cy="41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того, чтобы токсин попал в кровь, требуется несколько часов, иногда минут. Поэтому инкубационный период (время от начала заражения до первых проявлений заболевания) крайне короткий - составляет не более 16 часов. Для пищевых токсикоинфекций характерно повышение температуры тела до 38-39 ° С, сопровождающееся ознобом, слабостью, головной болью. Однако столь выраженная интоксикация встречается не всегда – иногда температура повышается незначительно или остается нормальной. Наиболее характерными проявлениями пищевой токсикоинфекции являются рвота и понос. Эти симптомы могут появляться отдельно друг от друга или одновременно. Рвота обычно сопровождается тошнотой и, как правило, приносит облегчение. </a:t>
            </a:r>
            <a:r>
              <a:rPr lang="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Затем </a:t>
            </a:r>
            <a:r>
              <a:rPr lang="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общей картине заболевания присоединяются признаки обезвоживания. Начальным признаком потери жидкости является сухость во рту; при более тяжелом течении заболевания учащается пульс, снижается артериальное давление, появляется осиплость голоса, судороги кистей и стоп. При появлении судорог необходимо незамедлительно вызывать бригаду скорой медицинской помощи.</a:t>
            </a:r>
            <a:endParaRPr dirty="0">
              <a:solidFill>
                <a:srgbClr val="1111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311700" y="241725"/>
            <a:ext cx="85206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пищевых отравлений:</a:t>
            </a:r>
            <a:endParaRPr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311700" y="658050"/>
            <a:ext cx="7799700" cy="42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3591"/>
              </a:buClr>
              <a:buSzPts val="1400"/>
              <a:buFont typeface="Times New Roman"/>
              <a:buChar char="●"/>
            </a:pPr>
            <a:r>
              <a:rPr lang="ru" sz="1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Мойте руки перед едой.</a:t>
            </a:r>
            <a:endParaRPr sz="1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350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3591"/>
              </a:buClr>
              <a:buSzPts val="1400"/>
              <a:buFont typeface="Times New Roman"/>
              <a:buChar char="●"/>
            </a:pPr>
            <a:r>
              <a:rPr lang="ru" sz="1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Соблюдайте правила хранения продуктов.</a:t>
            </a:r>
            <a:endParaRPr sz="1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350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3591"/>
              </a:buClr>
              <a:buSzPts val="1400"/>
              <a:buFont typeface="Times New Roman"/>
              <a:buChar char="●"/>
            </a:pPr>
            <a:r>
              <a:rPr lang="ru" sz="1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Следите за сроками годности и не употребляйте просроченные продукты.</a:t>
            </a:r>
            <a:endParaRPr sz="1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350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3591"/>
              </a:buClr>
              <a:buSzPts val="1400"/>
              <a:buFont typeface="Times New Roman"/>
              <a:buChar char="●"/>
            </a:pPr>
            <a:r>
              <a:rPr lang="ru" sz="1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Мойте фрукты и овощи горячей водой и с щеткой.</a:t>
            </a:r>
            <a:endParaRPr sz="1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350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3591"/>
              </a:buClr>
              <a:buSzPts val="1400"/>
              <a:buFont typeface="Times New Roman"/>
              <a:buChar char="●"/>
            </a:pPr>
            <a:r>
              <a:rPr lang="ru" sz="1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забывайте о тщательной термической обработке продуктов.</a:t>
            </a:r>
            <a:endParaRPr sz="1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350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3591"/>
              </a:buClr>
              <a:buSzPts val="1400"/>
              <a:buFont typeface="Times New Roman"/>
              <a:buChar char="●"/>
            </a:pPr>
            <a:r>
              <a:rPr lang="ru" sz="1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Старайтесь избегать подозрительных заведений общепита.</a:t>
            </a:r>
            <a:endParaRPr sz="1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350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3591"/>
              </a:buClr>
              <a:buSzPts val="1400"/>
              <a:buFont typeface="Times New Roman"/>
              <a:buChar char="●"/>
            </a:pPr>
            <a:r>
              <a:rPr lang="ru" sz="1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Покупайте сыры, колбасы, молочные продукты в герметичной упаковке.</a:t>
            </a:r>
            <a:endParaRPr sz="1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350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3591"/>
              </a:buClr>
              <a:buSzPts val="1400"/>
              <a:buFont typeface="Times New Roman"/>
              <a:buChar char="●"/>
            </a:pPr>
            <a:r>
              <a:rPr lang="ru" sz="1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 время путешествий в жаркие страны: пейте только бутилированную воду, избегайте употребления салатов из свежих овощей, заказывайте напитки безо льда, желательно в закрытой таре.</a:t>
            </a:r>
            <a:endParaRPr sz="1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350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3591"/>
              </a:buClr>
              <a:buSzPts val="1400"/>
              <a:buFont typeface="Times New Roman"/>
              <a:buChar char="●"/>
            </a:pPr>
            <a:r>
              <a:rPr lang="ru" sz="1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Помните, что сезон отравлений приходится на теплое время года и будьте внимательны и осторожны.</a:t>
            </a:r>
            <a:endParaRPr sz="1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4600"/>
              </a:spcBef>
              <a:spcAft>
                <a:spcPts val="1200"/>
              </a:spcAft>
              <a:buNone/>
            </a:pPr>
            <a:endParaRPr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659</Words>
  <Application>Microsoft Office PowerPoint</Application>
  <PresentationFormat>Экран (16:9)</PresentationFormat>
  <Paragraphs>32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Trebuchet MS</vt:lpstr>
      <vt:lpstr>Simple Light</vt:lpstr>
      <vt:lpstr>Презентация PowerPoint</vt:lpstr>
      <vt:lpstr>Пищевые токсины- это….</vt:lpstr>
      <vt:lpstr>  Основные возбудители пищевой токсикоинфекции</vt:lpstr>
      <vt:lpstr>Золотистый стафилококк</vt:lpstr>
      <vt:lpstr>Презентация PowerPoint</vt:lpstr>
      <vt:lpstr>Восковая бацилла</vt:lpstr>
      <vt:lpstr>Clostridium perfringens. Клостридия перфринген. </vt:lpstr>
      <vt:lpstr>Презентация PowerPoint</vt:lpstr>
      <vt:lpstr>Профилактика пищевых отравлений: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Feruza_Imirova@outlook.com</cp:lastModifiedBy>
  <cp:revision>4</cp:revision>
  <dcterms:modified xsi:type="dcterms:W3CDTF">2022-10-19T17:26:53Z</dcterms:modified>
</cp:coreProperties>
</file>