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CA7BF-016C-4436-82AE-8A00453FC53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B14564-E6EF-49B2-B10B-C45E9C876068}">
      <dgm:prSet/>
      <dgm:spPr/>
      <dgm:t>
        <a:bodyPr/>
        <a:lstStyle/>
        <a:p>
          <a:r>
            <a:rPr lang="ru-RU" b="0" i="0"/>
            <a:t>Маслянокислое брожение используют для производства масляной кислоты, эфиры которой применяются в качестве ароматических веществ. В спиртовом производстве маслянокислые бактерии являются вредителями, так как масляная кислота подавляет развитие дрожжей и инактивирует фермент амилазу.</a:t>
          </a:r>
          <a:endParaRPr lang="en-US"/>
        </a:p>
      </dgm:t>
    </dgm:pt>
    <dgm:pt modelId="{EFD9248A-7DD7-44EF-A60D-797875A17501}" type="parTrans" cxnId="{80B86CC2-ADFC-4866-AFFA-0440C63C9B41}">
      <dgm:prSet/>
      <dgm:spPr/>
      <dgm:t>
        <a:bodyPr/>
        <a:lstStyle/>
        <a:p>
          <a:endParaRPr lang="en-US"/>
        </a:p>
      </dgm:t>
    </dgm:pt>
    <dgm:pt modelId="{005CAA1B-A49A-4407-8952-BAEBBFBBD922}" type="sibTrans" cxnId="{80B86CC2-ADFC-4866-AFFA-0440C63C9B41}">
      <dgm:prSet/>
      <dgm:spPr/>
      <dgm:t>
        <a:bodyPr/>
        <a:lstStyle/>
        <a:p>
          <a:endParaRPr lang="en-US"/>
        </a:p>
      </dgm:t>
    </dgm:pt>
    <dgm:pt modelId="{C48C78A5-C949-4FFC-B75D-204D53358610}">
      <dgm:prSet/>
      <dgm:spPr/>
      <dgm:t>
        <a:bodyPr/>
        <a:lstStyle/>
        <a:p>
          <a:r>
            <a:rPr lang="ru-RU" b="0" i="0"/>
            <a:t>Особым видом маслянокислых бактерий являются ацетоно-бутиловые бактерии. Они превращают крахмал и другие углеводы в ацетон, бутиловый и этиловый спирты.</a:t>
          </a:r>
          <a:endParaRPr lang="en-US"/>
        </a:p>
      </dgm:t>
    </dgm:pt>
    <dgm:pt modelId="{7ABE2537-D124-4498-8B22-8B7E85287DEF}" type="parTrans" cxnId="{E103AAEA-DA30-4C2D-93AB-93CB1889CEDE}">
      <dgm:prSet/>
      <dgm:spPr/>
      <dgm:t>
        <a:bodyPr/>
        <a:lstStyle/>
        <a:p>
          <a:endParaRPr lang="en-US"/>
        </a:p>
      </dgm:t>
    </dgm:pt>
    <dgm:pt modelId="{51C42E06-0DAE-4DD6-9B38-101910EEAD0E}" type="sibTrans" cxnId="{E103AAEA-DA30-4C2D-93AB-93CB1889CEDE}">
      <dgm:prSet/>
      <dgm:spPr/>
      <dgm:t>
        <a:bodyPr/>
        <a:lstStyle/>
        <a:p>
          <a:endParaRPr lang="en-US"/>
        </a:p>
      </dgm:t>
    </dgm:pt>
    <dgm:pt modelId="{DCAE47D8-8F61-4384-B04E-BABCD7F18DBF}">
      <dgm:prSet/>
      <dgm:spPr/>
      <dgm:t>
        <a:bodyPr/>
        <a:lstStyle/>
        <a:p>
          <a:r>
            <a:rPr lang="ru-RU" b="0" i="0"/>
            <a:t>Ацетоно-бутиловые бактерии используют в качестве возбудителей брожения в ацетоно-бутиловом производстве.</a:t>
          </a:r>
          <a:endParaRPr lang="en-US"/>
        </a:p>
      </dgm:t>
    </dgm:pt>
    <dgm:pt modelId="{AA6405D5-F471-419D-8CD7-2C5AE6334916}" type="parTrans" cxnId="{30734B7C-AA85-4129-A910-84393FFC2108}">
      <dgm:prSet/>
      <dgm:spPr/>
      <dgm:t>
        <a:bodyPr/>
        <a:lstStyle/>
        <a:p>
          <a:endParaRPr lang="en-US"/>
        </a:p>
      </dgm:t>
    </dgm:pt>
    <dgm:pt modelId="{091FD262-5457-4ADB-AC82-F91E93791391}" type="sibTrans" cxnId="{30734B7C-AA85-4129-A910-84393FFC2108}">
      <dgm:prSet/>
      <dgm:spPr/>
      <dgm:t>
        <a:bodyPr/>
        <a:lstStyle/>
        <a:p>
          <a:endParaRPr lang="en-US"/>
        </a:p>
      </dgm:t>
    </dgm:pt>
    <dgm:pt modelId="{9C67189D-ABD8-4B2C-B636-D3CF710BB617}">
      <dgm:prSet/>
      <dgm:spPr/>
      <dgm:t>
        <a:bodyPr/>
        <a:lstStyle/>
        <a:p>
          <a:r>
            <a:rPr lang="ru-RU" b="0" i="0"/>
            <a:t>Уксуснокислые бактерии используют в бродильной промышленности для получения уксуса (раствор уксусной кислоты). Они окисляют этиловый спирт в уксусную кислоту по уравнению:</a:t>
          </a:r>
          <a:endParaRPr lang="en-US"/>
        </a:p>
      </dgm:t>
    </dgm:pt>
    <dgm:pt modelId="{FD261053-42F8-4174-A6A4-ACCF0EB19478}" type="parTrans" cxnId="{015EE155-F759-4A90-8762-FB490C7FDDEF}">
      <dgm:prSet/>
      <dgm:spPr/>
      <dgm:t>
        <a:bodyPr/>
        <a:lstStyle/>
        <a:p>
          <a:endParaRPr lang="en-US"/>
        </a:p>
      </dgm:t>
    </dgm:pt>
    <dgm:pt modelId="{BCB26D05-7C9E-4E67-B3CB-A4C4FAC3BB39}" type="sibTrans" cxnId="{015EE155-F759-4A90-8762-FB490C7FDDEF}">
      <dgm:prSet/>
      <dgm:spPr/>
      <dgm:t>
        <a:bodyPr/>
        <a:lstStyle/>
        <a:p>
          <a:endParaRPr lang="en-US"/>
        </a:p>
      </dgm:t>
    </dgm:pt>
    <dgm:pt modelId="{A0537C14-75BA-A546-8CC8-0CB5DB9A123B}" type="pres">
      <dgm:prSet presAssocID="{820CA7BF-016C-4436-82AE-8A00453FC534}" presName="diagram" presStyleCnt="0">
        <dgm:presLayoutVars>
          <dgm:dir/>
          <dgm:resizeHandles val="exact"/>
        </dgm:presLayoutVars>
      </dgm:prSet>
      <dgm:spPr/>
    </dgm:pt>
    <dgm:pt modelId="{D26D349C-95A6-744E-8499-39282DA2E3B7}" type="pres">
      <dgm:prSet presAssocID="{C4B14564-E6EF-49B2-B10B-C45E9C876068}" presName="node" presStyleLbl="node1" presStyleIdx="0" presStyleCnt="4">
        <dgm:presLayoutVars>
          <dgm:bulletEnabled val="1"/>
        </dgm:presLayoutVars>
      </dgm:prSet>
      <dgm:spPr/>
    </dgm:pt>
    <dgm:pt modelId="{AAC28778-68B9-304E-AE1A-32B1C4265E3B}" type="pres">
      <dgm:prSet presAssocID="{005CAA1B-A49A-4407-8952-BAEBBFBBD922}" presName="sibTrans" presStyleLbl="sibTrans2D1" presStyleIdx="0" presStyleCnt="3"/>
      <dgm:spPr/>
    </dgm:pt>
    <dgm:pt modelId="{0F3CD588-7E34-094B-AD3F-7EC360A099A9}" type="pres">
      <dgm:prSet presAssocID="{005CAA1B-A49A-4407-8952-BAEBBFBBD922}" presName="connectorText" presStyleLbl="sibTrans2D1" presStyleIdx="0" presStyleCnt="3"/>
      <dgm:spPr/>
    </dgm:pt>
    <dgm:pt modelId="{0699F3FA-C0F5-9E4D-923A-6F9C79B9E59F}" type="pres">
      <dgm:prSet presAssocID="{C48C78A5-C949-4FFC-B75D-204D53358610}" presName="node" presStyleLbl="node1" presStyleIdx="1" presStyleCnt="4">
        <dgm:presLayoutVars>
          <dgm:bulletEnabled val="1"/>
        </dgm:presLayoutVars>
      </dgm:prSet>
      <dgm:spPr/>
    </dgm:pt>
    <dgm:pt modelId="{7DF213E3-6E98-7D44-B1C0-7D9182E97166}" type="pres">
      <dgm:prSet presAssocID="{51C42E06-0DAE-4DD6-9B38-101910EEAD0E}" presName="sibTrans" presStyleLbl="sibTrans2D1" presStyleIdx="1" presStyleCnt="3"/>
      <dgm:spPr/>
    </dgm:pt>
    <dgm:pt modelId="{6112CA45-6F00-184E-AE01-E134352F2BE3}" type="pres">
      <dgm:prSet presAssocID="{51C42E06-0DAE-4DD6-9B38-101910EEAD0E}" presName="connectorText" presStyleLbl="sibTrans2D1" presStyleIdx="1" presStyleCnt="3"/>
      <dgm:spPr/>
    </dgm:pt>
    <dgm:pt modelId="{D453C0AF-8700-F84F-8BAB-A6F660B70504}" type="pres">
      <dgm:prSet presAssocID="{DCAE47D8-8F61-4384-B04E-BABCD7F18DBF}" presName="node" presStyleLbl="node1" presStyleIdx="2" presStyleCnt="4">
        <dgm:presLayoutVars>
          <dgm:bulletEnabled val="1"/>
        </dgm:presLayoutVars>
      </dgm:prSet>
      <dgm:spPr/>
    </dgm:pt>
    <dgm:pt modelId="{2AB7633D-BDBA-1447-9417-5E601974D7BE}" type="pres">
      <dgm:prSet presAssocID="{091FD262-5457-4ADB-AC82-F91E93791391}" presName="sibTrans" presStyleLbl="sibTrans2D1" presStyleIdx="2" presStyleCnt="3"/>
      <dgm:spPr/>
    </dgm:pt>
    <dgm:pt modelId="{D476EFE5-5558-834C-8B38-B352C34E9E1C}" type="pres">
      <dgm:prSet presAssocID="{091FD262-5457-4ADB-AC82-F91E93791391}" presName="connectorText" presStyleLbl="sibTrans2D1" presStyleIdx="2" presStyleCnt="3"/>
      <dgm:spPr/>
    </dgm:pt>
    <dgm:pt modelId="{2083C071-564A-C24B-BF5E-79E76F7CD4DA}" type="pres">
      <dgm:prSet presAssocID="{9C67189D-ABD8-4B2C-B636-D3CF710BB617}" presName="node" presStyleLbl="node1" presStyleIdx="3" presStyleCnt="4">
        <dgm:presLayoutVars>
          <dgm:bulletEnabled val="1"/>
        </dgm:presLayoutVars>
      </dgm:prSet>
      <dgm:spPr/>
    </dgm:pt>
  </dgm:ptLst>
  <dgm:cxnLst>
    <dgm:cxn modelId="{78B44F30-35DA-4040-8E61-BF5EE71E6946}" type="presOf" srcId="{005CAA1B-A49A-4407-8952-BAEBBFBBD922}" destId="{AAC28778-68B9-304E-AE1A-32B1C4265E3B}" srcOrd="0" destOrd="0" presId="urn:microsoft.com/office/officeart/2005/8/layout/process5"/>
    <dgm:cxn modelId="{77A14539-F3EB-C848-9285-02C26059E4D5}" type="presOf" srcId="{9C67189D-ABD8-4B2C-B636-D3CF710BB617}" destId="{2083C071-564A-C24B-BF5E-79E76F7CD4DA}" srcOrd="0" destOrd="0" presId="urn:microsoft.com/office/officeart/2005/8/layout/process5"/>
    <dgm:cxn modelId="{F821EC3F-5D69-6F47-91D8-7D212508BDE9}" type="presOf" srcId="{51C42E06-0DAE-4DD6-9B38-101910EEAD0E}" destId="{6112CA45-6F00-184E-AE01-E134352F2BE3}" srcOrd="1" destOrd="0" presId="urn:microsoft.com/office/officeart/2005/8/layout/process5"/>
    <dgm:cxn modelId="{11F7604F-C680-8348-AA4C-32F79F8E4A0B}" type="presOf" srcId="{DCAE47D8-8F61-4384-B04E-BABCD7F18DBF}" destId="{D453C0AF-8700-F84F-8BAB-A6F660B70504}" srcOrd="0" destOrd="0" presId="urn:microsoft.com/office/officeart/2005/8/layout/process5"/>
    <dgm:cxn modelId="{015EE155-F759-4A90-8762-FB490C7FDDEF}" srcId="{820CA7BF-016C-4436-82AE-8A00453FC534}" destId="{9C67189D-ABD8-4B2C-B636-D3CF710BB617}" srcOrd="3" destOrd="0" parTransId="{FD261053-42F8-4174-A6A4-ACCF0EB19478}" sibTransId="{BCB26D05-7C9E-4E67-B3CB-A4C4FAC3BB39}"/>
    <dgm:cxn modelId="{30734B7C-AA85-4129-A910-84393FFC2108}" srcId="{820CA7BF-016C-4436-82AE-8A00453FC534}" destId="{DCAE47D8-8F61-4384-B04E-BABCD7F18DBF}" srcOrd="2" destOrd="0" parTransId="{AA6405D5-F471-419D-8CD7-2C5AE6334916}" sibTransId="{091FD262-5457-4ADB-AC82-F91E93791391}"/>
    <dgm:cxn modelId="{BD61B288-C77C-BF46-ADCA-C1D40A16C414}" type="presOf" srcId="{51C42E06-0DAE-4DD6-9B38-101910EEAD0E}" destId="{7DF213E3-6E98-7D44-B1C0-7D9182E97166}" srcOrd="0" destOrd="0" presId="urn:microsoft.com/office/officeart/2005/8/layout/process5"/>
    <dgm:cxn modelId="{B72C33C0-B148-734E-AE56-A2EAAAB0CDD2}" type="presOf" srcId="{005CAA1B-A49A-4407-8952-BAEBBFBBD922}" destId="{0F3CD588-7E34-094B-AD3F-7EC360A099A9}" srcOrd="1" destOrd="0" presId="urn:microsoft.com/office/officeart/2005/8/layout/process5"/>
    <dgm:cxn modelId="{80B86CC2-ADFC-4866-AFFA-0440C63C9B41}" srcId="{820CA7BF-016C-4436-82AE-8A00453FC534}" destId="{C4B14564-E6EF-49B2-B10B-C45E9C876068}" srcOrd="0" destOrd="0" parTransId="{EFD9248A-7DD7-44EF-A60D-797875A17501}" sibTransId="{005CAA1B-A49A-4407-8952-BAEBBFBBD922}"/>
    <dgm:cxn modelId="{E103AAEA-DA30-4C2D-93AB-93CB1889CEDE}" srcId="{820CA7BF-016C-4436-82AE-8A00453FC534}" destId="{C48C78A5-C949-4FFC-B75D-204D53358610}" srcOrd="1" destOrd="0" parTransId="{7ABE2537-D124-4498-8B22-8B7E85287DEF}" sibTransId="{51C42E06-0DAE-4DD6-9B38-101910EEAD0E}"/>
    <dgm:cxn modelId="{9ED770ED-B974-C544-869E-DD0C8A74AF2B}" type="presOf" srcId="{C48C78A5-C949-4FFC-B75D-204D53358610}" destId="{0699F3FA-C0F5-9E4D-923A-6F9C79B9E59F}" srcOrd="0" destOrd="0" presId="urn:microsoft.com/office/officeart/2005/8/layout/process5"/>
    <dgm:cxn modelId="{85C19BF4-EFBB-BC4E-AFD2-7FB424C18137}" type="presOf" srcId="{091FD262-5457-4ADB-AC82-F91E93791391}" destId="{2AB7633D-BDBA-1447-9417-5E601974D7BE}" srcOrd="0" destOrd="0" presId="urn:microsoft.com/office/officeart/2005/8/layout/process5"/>
    <dgm:cxn modelId="{C2EF87F9-0BFB-0D46-92AB-1C50F34928EC}" type="presOf" srcId="{C4B14564-E6EF-49B2-B10B-C45E9C876068}" destId="{D26D349C-95A6-744E-8499-39282DA2E3B7}" srcOrd="0" destOrd="0" presId="urn:microsoft.com/office/officeart/2005/8/layout/process5"/>
    <dgm:cxn modelId="{AAC2C1F9-8B1B-944E-A60C-DD56DA2083A3}" type="presOf" srcId="{820CA7BF-016C-4436-82AE-8A00453FC534}" destId="{A0537C14-75BA-A546-8CC8-0CB5DB9A123B}" srcOrd="0" destOrd="0" presId="urn:microsoft.com/office/officeart/2005/8/layout/process5"/>
    <dgm:cxn modelId="{F39363FD-6233-6048-B5AF-0E31AC4A64AC}" type="presOf" srcId="{091FD262-5457-4ADB-AC82-F91E93791391}" destId="{D476EFE5-5558-834C-8B38-B352C34E9E1C}" srcOrd="1" destOrd="0" presId="urn:microsoft.com/office/officeart/2005/8/layout/process5"/>
    <dgm:cxn modelId="{FCAFE9FD-A531-E942-BB81-147973E50F38}" type="presParOf" srcId="{A0537C14-75BA-A546-8CC8-0CB5DB9A123B}" destId="{D26D349C-95A6-744E-8499-39282DA2E3B7}" srcOrd="0" destOrd="0" presId="urn:microsoft.com/office/officeart/2005/8/layout/process5"/>
    <dgm:cxn modelId="{5BD3F59F-A95B-C34E-9C49-4F74748B39E0}" type="presParOf" srcId="{A0537C14-75BA-A546-8CC8-0CB5DB9A123B}" destId="{AAC28778-68B9-304E-AE1A-32B1C4265E3B}" srcOrd="1" destOrd="0" presId="urn:microsoft.com/office/officeart/2005/8/layout/process5"/>
    <dgm:cxn modelId="{D2DD8837-E3E6-7041-AE24-87C2C811FF60}" type="presParOf" srcId="{AAC28778-68B9-304E-AE1A-32B1C4265E3B}" destId="{0F3CD588-7E34-094B-AD3F-7EC360A099A9}" srcOrd="0" destOrd="0" presId="urn:microsoft.com/office/officeart/2005/8/layout/process5"/>
    <dgm:cxn modelId="{786D2596-E33B-264D-ACDF-BE17015AC9FF}" type="presParOf" srcId="{A0537C14-75BA-A546-8CC8-0CB5DB9A123B}" destId="{0699F3FA-C0F5-9E4D-923A-6F9C79B9E59F}" srcOrd="2" destOrd="0" presId="urn:microsoft.com/office/officeart/2005/8/layout/process5"/>
    <dgm:cxn modelId="{D78FE71E-00A3-B045-A58C-6A2A83C87090}" type="presParOf" srcId="{A0537C14-75BA-A546-8CC8-0CB5DB9A123B}" destId="{7DF213E3-6E98-7D44-B1C0-7D9182E97166}" srcOrd="3" destOrd="0" presId="urn:microsoft.com/office/officeart/2005/8/layout/process5"/>
    <dgm:cxn modelId="{C99A7828-DEA1-4448-BE22-2714368CD97E}" type="presParOf" srcId="{7DF213E3-6E98-7D44-B1C0-7D9182E97166}" destId="{6112CA45-6F00-184E-AE01-E134352F2BE3}" srcOrd="0" destOrd="0" presId="urn:microsoft.com/office/officeart/2005/8/layout/process5"/>
    <dgm:cxn modelId="{2AEEFE3F-70DA-9F4F-BD2B-0CBBC536C021}" type="presParOf" srcId="{A0537C14-75BA-A546-8CC8-0CB5DB9A123B}" destId="{D453C0AF-8700-F84F-8BAB-A6F660B70504}" srcOrd="4" destOrd="0" presId="urn:microsoft.com/office/officeart/2005/8/layout/process5"/>
    <dgm:cxn modelId="{FD7B4FFF-7FB2-7446-9D22-7FD12B89C1A3}" type="presParOf" srcId="{A0537C14-75BA-A546-8CC8-0CB5DB9A123B}" destId="{2AB7633D-BDBA-1447-9417-5E601974D7BE}" srcOrd="5" destOrd="0" presId="urn:microsoft.com/office/officeart/2005/8/layout/process5"/>
    <dgm:cxn modelId="{2F9E2B28-A406-B047-871F-A5B9783A22C1}" type="presParOf" srcId="{2AB7633D-BDBA-1447-9417-5E601974D7BE}" destId="{D476EFE5-5558-834C-8B38-B352C34E9E1C}" srcOrd="0" destOrd="0" presId="urn:microsoft.com/office/officeart/2005/8/layout/process5"/>
    <dgm:cxn modelId="{78F0AB2A-B755-0D44-8DB4-6E8B77097AA0}" type="presParOf" srcId="{A0537C14-75BA-A546-8CC8-0CB5DB9A123B}" destId="{2083C071-564A-C24B-BF5E-79E76F7CD4DA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D349C-95A6-744E-8499-39282DA2E3B7}">
      <dsp:nvSpPr>
        <dsp:cNvPr id="0" name=""/>
        <dsp:cNvSpPr/>
      </dsp:nvSpPr>
      <dsp:spPr>
        <a:xfrm>
          <a:off x="192509" y="315"/>
          <a:ext cx="2505520" cy="1503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/>
            <a:t>Маслянокислое брожение используют для производства масляной кислоты, эфиры которой применяются в качестве ароматических веществ. В спиртовом производстве маслянокислые бактерии являются вредителями, так как масляная кислота подавляет развитие дрожжей и инактивирует фермент амилазу.</a:t>
          </a:r>
          <a:endParaRPr lang="en-US" sz="900" kern="1200"/>
        </a:p>
      </dsp:txBody>
      <dsp:txXfrm>
        <a:off x="236540" y="44346"/>
        <a:ext cx="2417458" cy="1415250"/>
      </dsp:txXfrm>
    </dsp:sp>
    <dsp:sp modelId="{AAC28778-68B9-304E-AE1A-32B1C4265E3B}">
      <dsp:nvSpPr>
        <dsp:cNvPr id="0" name=""/>
        <dsp:cNvSpPr/>
      </dsp:nvSpPr>
      <dsp:spPr>
        <a:xfrm>
          <a:off x="2918515" y="441287"/>
          <a:ext cx="531170" cy="62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918515" y="565561"/>
        <a:ext cx="371819" cy="372821"/>
      </dsp:txXfrm>
    </dsp:sp>
    <dsp:sp modelId="{0699F3FA-C0F5-9E4D-923A-6F9C79B9E59F}">
      <dsp:nvSpPr>
        <dsp:cNvPr id="0" name=""/>
        <dsp:cNvSpPr/>
      </dsp:nvSpPr>
      <dsp:spPr>
        <a:xfrm>
          <a:off x="3700238" y="315"/>
          <a:ext cx="2505520" cy="1503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/>
            <a:t>Особым видом маслянокислых бактерий являются ацетоно-бутиловые бактерии. Они превращают крахмал и другие углеводы в ацетон, бутиловый и этиловый спирты.</a:t>
          </a:r>
          <a:endParaRPr lang="en-US" sz="900" kern="1200"/>
        </a:p>
      </dsp:txBody>
      <dsp:txXfrm>
        <a:off x="3744269" y="44346"/>
        <a:ext cx="2417458" cy="1415250"/>
      </dsp:txXfrm>
    </dsp:sp>
    <dsp:sp modelId="{7DF213E3-6E98-7D44-B1C0-7D9182E97166}">
      <dsp:nvSpPr>
        <dsp:cNvPr id="0" name=""/>
        <dsp:cNvSpPr/>
      </dsp:nvSpPr>
      <dsp:spPr>
        <a:xfrm>
          <a:off x="6426245" y="441287"/>
          <a:ext cx="531170" cy="62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426245" y="565561"/>
        <a:ext cx="371819" cy="372821"/>
      </dsp:txXfrm>
    </dsp:sp>
    <dsp:sp modelId="{D453C0AF-8700-F84F-8BAB-A6F660B70504}">
      <dsp:nvSpPr>
        <dsp:cNvPr id="0" name=""/>
        <dsp:cNvSpPr/>
      </dsp:nvSpPr>
      <dsp:spPr>
        <a:xfrm>
          <a:off x="7207967" y="315"/>
          <a:ext cx="2505520" cy="1503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/>
            <a:t>Ацетоно-бутиловые бактерии используют в качестве возбудителей брожения в ацетоно-бутиловом производстве.</a:t>
          </a:r>
          <a:endParaRPr lang="en-US" sz="900" kern="1200"/>
        </a:p>
      </dsp:txBody>
      <dsp:txXfrm>
        <a:off x="7251998" y="44346"/>
        <a:ext cx="2417458" cy="1415250"/>
      </dsp:txXfrm>
    </dsp:sp>
    <dsp:sp modelId="{2AB7633D-BDBA-1447-9417-5E601974D7BE}">
      <dsp:nvSpPr>
        <dsp:cNvPr id="0" name=""/>
        <dsp:cNvSpPr/>
      </dsp:nvSpPr>
      <dsp:spPr>
        <a:xfrm rot="5400000">
          <a:off x="8195143" y="1679014"/>
          <a:ext cx="531170" cy="62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8274318" y="1724114"/>
        <a:ext cx="372821" cy="371819"/>
      </dsp:txXfrm>
    </dsp:sp>
    <dsp:sp modelId="{2083C071-564A-C24B-BF5E-79E76F7CD4DA}">
      <dsp:nvSpPr>
        <dsp:cNvPr id="0" name=""/>
        <dsp:cNvSpPr/>
      </dsp:nvSpPr>
      <dsp:spPr>
        <a:xfrm>
          <a:off x="7207967" y="2505836"/>
          <a:ext cx="2505520" cy="1503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/>
            <a:t>Уксуснокислые бактерии используют в бродильной промышленности для получения уксуса (раствор уксусной кислоты). Они окисляют этиловый спирт в уксусную кислоту по уравнению:</a:t>
          </a:r>
          <a:endParaRPr lang="en-US" sz="900" kern="1200"/>
        </a:p>
      </dsp:txBody>
      <dsp:txXfrm>
        <a:off x="7251998" y="2549867"/>
        <a:ext cx="2417458" cy="1415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2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2B762-A0DC-F544-6706-BC93177827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Бродильные процессы основанные на жизнедеятельности микроорганизмов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F3A3F2-5209-3EB3-3F06-57206D4C0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3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4268E8-A346-007A-E163-5FD8CB42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2753" y="1369358"/>
            <a:ext cx="12129247" cy="4439772"/>
          </a:xfrm>
        </p:spPr>
        <p:txBody>
          <a:bodyPr>
            <a:noAutofit/>
          </a:bodyPr>
          <a:lstStyle/>
          <a:p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Дрожжи, используемые в спиртовом производстве, должны удовлетворять таким требованиям:</a:t>
            </a:r>
          </a:p>
          <a:p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обладать высокой бродильной активностью, т. е. быстро </a:t>
            </a:r>
            <a:r>
              <a:rPr lang="ru-RU" sz="18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сбраживать</a:t>
            </a:r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сахара в спирт;</a:t>
            </a:r>
          </a:p>
          <a:p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возможно более полно </a:t>
            </a:r>
            <a:r>
              <a:rPr lang="ru-RU" sz="18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сбраживать</a:t>
            </a:r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сахара;</a:t>
            </a:r>
          </a:p>
          <a:p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быть стойкими к высоким концентрациям спирта в бродящей среде;</a:t>
            </a:r>
            <a:b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lang="ru-RU" sz="18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устойчивыми к подкислению питательной среды (подкисление среды подавляет развитие бактерий) и к продуктам обмена посторонних микроорганизмов.</a:t>
            </a:r>
          </a:p>
          <a:p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В пивоварении к дрожжам предъявляют следующие требования:</a:t>
            </a:r>
          </a:p>
          <a:p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быстро и полно </a:t>
            </a:r>
            <a:r>
              <a:rPr lang="ru-RU" sz="18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сбраживать</a:t>
            </a:r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сахара;</a:t>
            </a:r>
          </a:p>
          <a:p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обладать способностью к хлопьеобразованию и быстро оседать на дно бродильного чана, чтобы обеспечить получение прозрачного напитка;</a:t>
            </a:r>
          </a:p>
          <a:p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образовывать вкусовые и ароматические вещества, необходимые для получения определенного вкуса и аромата.</a:t>
            </a:r>
          </a:p>
          <a:p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Хлебопекарные дрожжи должны удовлетворять таким требованиям:</a:t>
            </a:r>
          </a:p>
          <a:p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обладать высокой подъемной силой, т. е. тесто на них должно быстро подниматься;</a:t>
            </a:r>
          </a:p>
          <a:p>
            <a:r>
              <a:rPr lang="ru-RU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быть стойкими при хранении — сохранять консистенцию и подъемную силу не менее 10 суток;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не быть загрязненными посторонними микроорганизмами, в частности гнилостными бактериями, а посторонних дрожжевых грибов допускается не более 30%.</a:t>
            </a:r>
          </a:p>
        </p:txBody>
      </p:sp>
    </p:spTree>
    <p:extLst>
      <p:ext uri="{BB962C8B-B14F-4D97-AF65-F5344CB8AC3E}">
        <p14:creationId xmlns:p14="http://schemas.microsoft.com/office/powerpoint/2010/main" val="128813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696475-292A-2599-090F-24A01CF1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48" y="1727948"/>
            <a:ext cx="7810066" cy="39086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0" i="0" dirty="0">
                <a:effectLst/>
                <a:latin typeface="Roboto" panose="02000000000000000000" pitchFamily="2" charset="0"/>
              </a:rPr>
              <a:t>Дрожжи содержат около 50% белков, не заменимые для организма аминокислоты, витамины группы В и поэтому являются ценным кормом для животных. В настоящее время на ряде спиртовых заводов выпускают кормовые дрожжи, широко используемые в животноводстве. Для выращивания кормовых дрожжей применяют дрожжи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несахаромицеты</a:t>
            </a:r>
            <a:r>
              <a:rPr lang="ru-RU" b="0" i="0" dirty="0">
                <a:effectLst/>
                <a:latin typeface="Roboto" panose="02000000000000000000" pitchFamily="2" charset="0"/>
              </a:rPr>
              <a:t>: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кандида</a:t>
            </a:r>
            <a:r>
              <a:rPr lang="ru-RU" b="0" i="0" dirty="0"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трихоспорон</a:t>
            </a:r>
            <a:r>
              <a:rPr lang="ru-RU" b="0" i="0" dirty="0"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торула</a:t>
            </a:r>
            <a:r>
              <a:rPr lang="ru-RU" b="0" i="0" dirty="0">
                <a:effectLst/>
                <a:latin typeface="Roboto" panose="02000000000000000000" pitchFamily="2" charset="0"/>
              </a:rPr>
              <a:t>. Эти дрожжи склонны к обильному накоплению биомассы в сахарных средах. Для роста они используют в отличие от сахаромицетов не только гексозы, но и пентозы, глицерин, карбоновые кислоты. При оптимальных условиях культивирования дрожжей </a:t>
            </a:r>
            <a:r>
              <a:rPr lang="af-ZA" b="0" i="0" dirty="0">
                <a:effectLst/>
                <a:latin typeface="Roboto" panose="02000000000000000000" pitchFamily="2" charset="0"/>
              </a:rPr>
              <a:t>Torula utilis </a:t>
            </a:r>
            <a:r>
              <a:rPr lang="ru-RU" b="0" i="0" dirty="0">
                <a:effectLst/>
                <a:latin typeface="Roboto" panose="02000000000000000000" pitchFamily="2" charset="0"/>
              </a:rPr>
              <a:t>можно из 1 кг дрожжей с содержанием сухих веществ 25% за 24 ч получить прирост, равный 512 кг. В пивоваренном, дрожжевом и других производствах дрожжеподобные грибы </a:t>
            </a:r>
            <a:r>
              <a:rPr lang="af-ZA" b="0" i="0" dirty="0">
                <a:effectLst/>
                <a:latin typeface="Roboto" panose="02000000000000000000" pitchFamily="2" charset="0"/>
              </a:rPr>
              <a:t>Candida </a:t>
            </a:r>
            <a:r>
              <a:rPr lang="ru-RU" b="0" i="0" dirty="0">
                <a:effectLst/>
                <a:latin typeface="Roboto" panose="02000000000000000000" pitchFamily="2" charset="0"/>
              </a:rPr>
              <a:t>и другие являются вредителями производства.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7C39DD1-8327-D341-2D3C-B8AC6D17A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18" r="28529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598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8A250CF-D856-F827-8710-8FF04280D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r="622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43E42-E6B1-AE76-C3C8-76570F0D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b="0" i="0">
                <a:effectLst/>
                <a:latin typeface="Roboto" panose="02000000000000000000" pitchFamily="2" charset="0"/>
              </a:rPr>
              <a:t>Плесневые грибы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8F805C-5265-0E3C-ADDE-1A24ED63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 b="0" i="0">
                <a:effectLst/>
                <a:latin typeface="Roboto" panose="02000000000000000000" pitchFamily="2" charset="0"/>
              </a:rPr>
              <a:t>Плесневые грибы играют большую роль в бродильных производствах, так как в процессе роста они продуцируют многочисленные Ферменты. Наиболее важны из них грибы рода </a:t>
            </a:r>
            <a:r>
              <a:rPr lang="af-ZA" sz="1400" b="0" i="0">
                <a:effectLst/>
                <a:latin typeface="Roboto" panose="02000000000000000000" pitchFamily="2" charset="0"/>
              </a:rPr>
              <a:t>Aspergillus. </a:t>
            </a:r>
            <a:r>
              <a:rPr lang="ru-RU" sz="1400" b="0" i="0">
                <a:effectLst/>
                <a:latin typeface="Roboto" panose="02000000000000000000" pitchFamily="2" charset="0"/>
              </a:rPr>
              <a:t>Эти грибы продуцируют ферменты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амилолитические</a:t>
            </a:r>
            <a:r>
              <a:rPr lang="ru-RU" sz="1400" b="0" i="0">
                <a:effectLst/>
                <a:latin typeface="Roboto" panose="02000000000000000000" pitchFamily="2" charset="0"/>
              </a:rPr>
              <a:t> (а-амилазу,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декстриназу</a:t>
            </a:r>
            <a:r>
              <a:rPr lang="ru-RU" sz="1400" b="0" i="0">
                <a:effectLst/>
                <a:latin typeface="Roboto" panose="02000000000000000000" pitchFamily="2" charset="0"/>
              </a:rPr>
              <a:t>,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глюкоамилазу</a:t>
            </a:r>
            <a:r>
              <a:rPr lang="ru-RU" sz="1400" b="0" i="0">
                <a:effectLst/>
                <a:latin typeface="Roboto" panose="02000000000000000000" pitchFamily="2" charset="0"/>
              </a:rPr>
              <a:t>), протеолитические,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пектолитические</a:t>
            </a:r>
            <a:r>
              <a:rPr lang="ru-RU" sz="1400" b="0" i="0">
                <a:effectLst/>
                <a:latin typeface="Roboto" panose="02000000000000000000" pitchFamily="2" charset="0"/>
              </a:rPr>
              <a:t>. Из грибов рода </a:t>
            </a:r>
            <a:r>
              <a:rPr lang="af-ZA" sz="1400" b="0" i="0">
                <a:effectLst/>
                <a:latin typeface="Roboto" panose="02000000000000000000" pitchFamily="2" charset="0"/>
              </a:rPr>
              <a:t>Aspergillus </a:t>
            </a:r>
            <a:r>
              <a:rPr lang="ru-RU" sz="1400" b="0" i="0">
                <a:effectLst/>
                <a:latin typeface="Roboto" panose="02000000000000000000" pitchFamily="2" charset="0"/>
              </a:rPr>
              <a:t>используются следующие виды: </a:t>
            </a:r>
            <a:r>
              <a:rPr lang="af-ZA" sz="1400" b="0" i="0">
                <a:effectLst/>
                <a:latin typeface="Roboto" panose="02000000000000000000" pitchFamily="2" charset="0"/>
              </a:rPr>
              <a:t>Asp. oryzae, Asp. niger, Asp. awamori, Asp. usamii, Asp. flavus </a:t>
            </a:r>
            <a:r>
              <a:rPr lang="ru-RU" sz="1400" b="0" i="0">
                <a:effectLst/>
                <a:latin typeface="Roboto" panose="02000000000000000000" pitchFamily="2" charset="0"/>
              </a:rPr>
              <a:t>и др. </a:t>
            </a:r>
            <a:r>
              <a:rPr lang="af-ZA" sz="1400" b="0" i="0">
                <a:effectLst/>
                <a:latin typeface="Roboto" panose="02000000000000000000" pitchFamily="2" charset="0"/>
              </a:rPr>
              <a:t>Asp. oryzae </a:t>
            </a:r>
            <a:r>
              <a:rPr lang="ru-RU" sz="1400" b="0" i="0">
                <a:effectLst/>
                <a:latin typeface="Roboto" panose="02000000000000000000" pitchFamily="2" charset="0"/>
              </a:rPr>
              <a:t>образуют много </a:t>
            </a:r>
            <a:r>
              <a:rPr lang="el-GR" sz="1400" b="0" i="0">
                <a:effectLst/>
                <a:latin typeface="Roboto" panose="02000000000000000000" pitchFamily="2" charset="0"/>
              </a:rPr>
              <a:t>α-</a:t>
            </a:r>
            <a:r>
              <a:rPr lang="ru-RU" sz="1400" b="0" i="0">
                <a:effectLst/>
                <a:latin typeface="Roboto" panose="02000000000000000000" pitchFamily="2" charset="0"/>
              </a:rPr>
              <a:t>амилазы и мало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глюкоамилазы</a:t>
            </a:r>
            <a:r>
              <a:rPr lang="ru-RU" sz="1400" b="0" i="0">
                <a:effectLst/>
                <a:latin typeface="Roboto" panose="02000000000000000000" pitchFamily="2" charset="0"/>
              </a:rPr>
              <a:t>, </a:t>
            </a:r>
            <a:r>
              <a:rPr lang="af-ZA" sz="1400" b="0" i="0">
                <a:effectLst/>
                <a:latin typeface="Roboto" panose="02000000000000000000" pitchFamily="2" charset="0"/>
              </a:rPr>
              <a:t>Asp. niger </a:t>
            </a:r>
            <a:r>
              <a:rPr lang="ru-RU" sz="1400" b="0" i="0">
                <a:effectLst/>
                <a:latin typeface="Roboto" panose="02000000000000000000" pitchFamily="2" charset="0"/>
              </a:rPr>
              <a:t>образует мало </a:t>
            </a:r>
            <a:r>
              <a:rPr lang="af-ZA" sz="1400" b="0" i="0">
                <a:effectLst/>
                <a:latin typeface="Roboto" panose="02000000000000000000" pitchFamily="2" charset="0"/>
              </a:rPr>
              <a:t>a-</a:t>
            </a:r>
            <a:r>
              <a:rPr lang="ru-RU" sz="1400" b="0" i="0">
                <a:effectLst/>
                <a:latin typeface="Roboto" panose="02000000000000000000" pitchFamily="2" charset="0"/>
              </a:rPr>
              <a:t>амилазы, но обладает высокой активностью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глюкоамилазы</a:t>
            </a:r>
            <a:r>
              <a:rPr lang="ru-RU" sz="1400" b="0" i="0">
                <a:effectLst/>
                <a:latin typeface="Roboto" panose="02000000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400" b="0" i="0">
                <a:effectLst/>
                <a:latin typeface="Roboto" panose="02000000000000000000" pitchFamily="2" charset="0"/>
              </a:rPr>
              <a:t>Активность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декстриназы</a:t>
            </a:r>
            <a:r>
              <a:rPr lang="ru-RU" sz="1400" b="0" i="0">
                <a:effectLst/>
                <a:latin typeface="Roboto" panose="02000000000000000000" pitchFamily="2" charset="0"/>
              </a:rPr>
              <a:t> этих двух видов примерно одинакова. Наряду с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амилолитическими</a:t>
            </a:r>
            <a:r>
              <a:rPr lang="ru-RU" sz="1400" b="0" i="0">
                <a:effectLst/>
                <a:latin typeface="Roboto" panose="02000000000000000000" pitchFamily="2" charset="0"/>
              </a:rPr>
              <a:t> ферментами </a:t>
            </a:r>
            <a:r>
              <a:rPr lang="af-ZA" sz="1400" b="0" i="0">
                <a:effectLst/>
                <a:latin typeface="Roboto" panose="02000000000000000000" pitchFamily="2" charset="0"/>
              </a:rPr>
              <a:t>Asp.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огугае</a:t>
            </a:r>
            <a:r>
              <a:rPr lang="ru-RU" sz="1400" b="0" i="0">
                <a:effectLst/>
                <a:latin typeface="Roboto" panose="02000000000000000000" pitchFamily="2" charset="0"/>
              </a:rPr>
              <a:t> и </a:t>
            </a:r>
            <a:r>
              <a:rPr lang="af-ZA" sz="1400" b="0" i="0">
                <a:effectLst/>
                <a:latin typeface="Roboto" panose="02000000000000000000" pitchFamily="2" charset="0"/>
              </a:rPr>
              <a:t>Asp. niger </a:t>
            </a:r>
            <a:r>
              <a:rPr lang="ru-RU" sz="1400" b="0" i="0">
                <a:effectLst/>
                <a:latin typeface="Roboto" panose="02000000000000000000" pitchFamily="2" charset="0"/>
              </a:rPr>
              <a:t>продуцируют протеолитические,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пектолитические</a:t>
            </a:r>
            <a:r>
              <a:rPr lang="ru-RU" sz="1400" b="0" i="0">
                <a:effectLst/>
                <a:latin typeface="Roboto" panose="02000000000000000000" pitchFamily="2" charset="0"/>
              </a:rPr>
              <a:t> и другие ферменты. </a:t>
            </a:r>
            <a:r>
              <a:rPr lang="af-ZA" sz="1400" b="0" i="0">
                <a:effectLst/>
                <a:latin typeface="Roboto" panose="02000000000000000000" pitchFamily="2" charset="0"/>
              </a:rPr>
              <a:t>Asp. awamori </a:t>
            </a:r>
            <a:r>
              <a:rPr lang="ru-RU" sz="1400" b="0" i="0">
                <a:effectLst/>
                <a:latin typeface="Roboto" panose="02000000000000000000" pitchFamily="2" charset="0"/>
              </a:rPr>
              <a:t>образует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амилолитические</a:t>
            </a:r>
            <a:r>
              <a:rPr lang="ru-RU" sz="1400" b="0" i="0">
                <a:effectLst/>
                <a:latin typeface="Roboto" panose="02000000000000000000" pitchFamily="2" charset="0"/>
              </a:rPr>
              <a:t> ферменты: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глюкоамилазу</a:t>
            </a:r>
            <a:r>
              <a:rPr lang="ru-RU" sz="1400" b="0" i="0">
                <a:effectLst/>
                <a:latin typeface="Roboto" panose="02000000000000000000" pitchFamily="2" charset="0"/>
              </a:rPr>
              <a:t>,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декстриназу</a:t>
            </a:r>
            <a:r>
              <a:rPr lang="ru-RU" sz="1400" b="0" i="0">
                <a:effectLst/>
                <a:latin typeface="Roboto" panose="02000000000000000000" pitchFamily="2" charset="0"/>
              </a:rPr>
              <a:t> и мало а-амилазы; протеолитических ферментов не образует. Некоторые штаммы </a:t>
            </a:r>
            <a:r>
              <a:rPr lang="af-ZA" sz="1400" b="0" i="0">
                <a:effectLst/>
                <a:latin typeface="Roboto" panose="02000000000000000000" pitchFamily="2" charset="0"/>
              </a:rPr>
              <a:t>Asp. flavus </a:t>
            </a:r>
            <a:r>
              <a:rPr lang="ru-RU" sz="1400" b="0" i="0">
                <a:effectLst/>
                <a:latin typeface="Roboto" panose="02000000000000000000" pitchFamily="2" charset="0"/>
              </a:rPr>
              <a:t>имеют высокую протеолитическую активность при незначительном образовании амилазы. Плесневый гриб </a:t>
            </a:r>
            <a:r>
              <a:rPr lang="af-ZA" sz="1400" b="0" i="0">
                <a:effectLst/>
                <a:latin typeface="Roboto" panose="02000000000000000000" pitchFamily="2" charset="0"/>
              </a:rPr>
              <a:t>Trichothecium roseum </a:t>
            </a:r>
            <a:r>
              <a:rPr lang="ru-RU" sz="1400" b="0" i="0">
                <a:effectLst/>
                <a:latin typeface="Roboto" panose="02000000000000000000" pitchFamily="2" charset="0"/>
              </a:rPr>
              <a:t>продуцирует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цитолитические</a:t>
            </a:r>
            <a:r>
              <a:rPr lang="ru-RU" sz="1400" b="0" i="0">
                <a:effectLst/>
                <a:latin typeface="Roboto" panose="02000000000000000000" pitchFamily="2" charset="0"/>
              </a:rPr>
              <a:t> ферменты.</a:t>
            </a:r>
          </a:p>
          <a:p>
            <a:pPr>
              <a:lnSpc>
                <a:spcPct val="90000"/>
              </a:lnSpc>
            </a:pPr>
            <a:r>
              <a:rPr lang="ru-RU" sz="1400" b="0" i="0">
                <a:effectLst/>
                <a:latin typeface="Roboto" panose="02000000000000000000" pitchFamily="2" charset="0"/>
              </a:rPr>
              <a:t>В спиртовой промышленности культуры плесневых грибов применяют для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осахаривания</a:t>
            </a:r>
            <a:r>
              <a:rPr lang="ru-RU" sz="1400" b="0" i="0">
                <a:effectLst/>
                <a:latin typeface="Roboto" panose="02000000000000000000" pitchFamily="2" charset="0"/>
              </a:rPr>
              <a:t> крахмала взамен солода, в пивоваренной промышленности применяют сухую культуру плесневых грибов с целью частичной замены солода </a:t>
            </a:r>
            <a:r>
              <a:rPr lang="ru-RU" sz="1400" b="0" i="0" err="1">
                <a:effectLst/>
                <a:latin typeface="Roboto" panose="02000000000000000000" pitchFamily="2" charset="0"/>
              </a:rPr>
              <a:t>несоложеным</a:t>
            </a:r>
            <a:r>
              <a:rPr lang="ru-RU" sz="1400" b="0" i="0">
                <a:effectLst/>
                <a:latin typeface="Roboto" panose="02000000000000000000" pitchFamily="2" charset="0"/>
              </a:rPr>
              <a:t> зерном.</a:t>
            </a:r>
          </a:p>
          <a:p>
            <a:pPr>
              <a:lnSpc>
                <a:spcPct val="90000"/>
              </a:lnSpc>
            </a:pP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98122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EFB1D-CB71-FEE0-C140-8A89A11B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E82A6-39D6-275E-603B-C26F65933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2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AFE7F6-F672-9AF5-8A60-3E8ECB749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219" y="93944"/>
            <a:ext cx="6236134" cy="226134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i="0" dirty="0">
                <a:effectLst/>
                <a:latin typeface="Roboto" panose="02000000000000000000" pitchFamily="2" charset="0"/>
              </a:rPr>
              <a:t>В производстве лимонной кислоты плесневые грибы </a:t>
            </a:r>
            <a:r>
              <a:rPr lang="af-ZA" sz="1600" b="0" i="0" dirty="0">
                <a:effectLst/>
                <a:latin typeface="Roboto" panose="02000000000000000000" pitchFamily="2" charset="0"/>
              </a:rPr>
              <a:t>Asp. niger 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являются возбудителями лимоннокислого брожения — они превращают сахар в лимонную кислоту.</a:t>
            </a:r>
          </a:p>
          <a:p>
            <a:pPr>
              <a:lnSpc>
                <a:spcPct val="90000"/>
              </a:lnSpc>
            </a:pPr>
            <a:r>
              <a:rPr lang="ru-RU" sz="1600" b="0" i="0" dirty="0">
                <a:effectLst/>
                <a:latin typeface="Roboto" panose="02000000000000000000" pitchFamily="2" charset="0"/>
              </a:rPr>
              <a:t>Однако в ряде случаев плесневые грибы в бродильной промышленности играют отрицательную роль. Некоторые из них поражают сахарную свеклу и картофель в процессе хранения. На сахарной свекле могут развиваться плесневые грибы </a:t>
            </a:r>
            <a:r>
              <a:rPr lang="af-ZA" sz="1600" b="0" i="0" dirty="0">
                <a:effectLst/>
                <a:latin typeface="Roboto" panose="02000000000000000000" pitchFamily="2" charset="0"/>
              </a:rPr>
              <a:t>Botrytis cinerea, Phoma betae, Fusarium, 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на картофеле — </a:t>
            </a:r>
            <a:r>
              <a:rPr lang="af-ZA" sz="1600" b="0" i="0" dirty="0">
                <a:effectLst/>
                <a:latin typeface="Roboto" panose="02000000000000000000" pitchFamily="2" charset="0"/>
              </a:rPr>
              <a:t>Phytophtora infestans, Fusarium. 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Плесневые грибы из родов </a:t>
            </a:r>
            <a:r>
              <a:rPr lang="af-ZA" sz="1600" b="0" i="0" dirty="0">
                <a:effectLst/>
                <a:latin typeface="Roboto" panose="02000000000000000000" pitchFamily="2" charset="0"/>
              </a:rPr>
              <a:t>Aspergillus, Penicillium 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и </a:t>
            </a:r>
            <a:r>
              <a:rPr lang="af-ZA" sz="1600" b="0" i="0" dirty="0">
                <a:effectLst/>
                <a:latin typeface="Roboto" panose="02000000000000000000" pitchFamily="2" charset="0"/>
              </a:rPr>
              <a:t>Alternaria 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могут вызывать ухудшение качества или порчу зерновой массы при увеличении ее влажности более 16%. Многие плесневые грибы, попадая из окружающей среды в производство и находя там благоприятные условия для развития, вызывают вредные процессы. С такими плесневыми грибами, Как и с другими вредными микроорганизмами, ведут борьбу.</a:t>
            </a:r>
          </a:p>
          <a:p>
            <a:pPr>
              <a:lnSpc>
                <a:spcPct val="90000"/>
              </a:lnSpc>
            </a:pPr>
            <a:r>
              <a:rPr lang="ru-RU" sz="1600" b="0" i="0" dirty="0">
                <a:effectLst/>
                <a:latin typeface="Roboto" panose="02000000000000000000" pitchFamily="2" charset="0"/>
              </a:rPr>
              <a:t>Следовательно, в бродильных производствах широко используются полезные микроорганизмы и встречаются вредные микроорганизмы. Следует оговориться, что понятие полезные и вредные микроорганизмы условно. На примере уксуснокислых бактерий легко показать, что в одних условиях (производство уксуса) они являются полезными, а в других (производство спирта, пива) — вредными. При использовании полезных микроорганизмов создают наиболее благоприятные условия для их развития, и наоборот, с вредными микроорганизмами, являющимися посторонними для данного производства, ведут борьбу. Совокупность посторонних микроорганизмов принято называть инфекцией. 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82B66D2-65F9-9E7D-E1AA-8792A1F24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1224619"/>
            <a:ext cx="5451627" cy="408872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3187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B430F-7B86-2AA0-BF0F-954577F5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42" y="555812"/>
            <a:ext cx="9905998" cy="1905000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Значение микроорганизмов в бродильной промышленности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EB1828-1C5D-5663-6AC9-02D71487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454" y="2660275"/>
            <a:ext cx="9905998" cy="3124201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Бродильные производства основаны на использовании жизнедеятельности микроорганизмов. С помощью микроорганизмов на предприятиях бродильной промышленности получают ценные продукты: этиловый спирт, пиво, лимонную, молочную и уксусную кислоты и другие. Однако в производстве продуктов брожения могут развиваться и посторонние микроорганизмы, которые наносят значительный ущерб.</a:t>
            </a:r>
          </a:p>
        </p:txBody>
      </p:sp>
    </p:spTree>
    <p:extLst>
      <p:ext uri="{BB962C8B-B14F-4D97-AF65-F5344CB8AC3E}">
        <p14:creationId xmlns:p14="http://schemas.microsoft.com/office/powerpoint/2010/main" val="140033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9DD68-765D-EFEE-D819-D5A92CCB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78" y="656664"/>
            <a:ext cx="9905998" cy="1905000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Основные группы микроорганизмов бродильного производства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9236F9-A328-A69D-98DE-7F94A24C1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Основные группы микроорганизмов, используемые в бродильной промышленности или встречающиеся в качестве вредителей производства, — это бактерии, актиномицеты, дрожжи и плесневые грибы. Микроорганизмы подразделяют на культурные и дикие. Культурные микроорганизмы выращивают для нужд данного производства, в котором используется их биохимическая деятельность и полезные свойства. Дикие микроорганизмы встречаются в природе (на ягодах, фруктах, в воздухе, воде, почве и т. д.) и из окружающей среды попадают в производство. Они не имеют ценных свойств для бродильных производств, угнетают развитие культурных микроорганизмов и относятся к вредителям производства.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6610BD-3190-2048-8DB5-A06D7D490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37" y="1537447"/>
            <a:ext cx="11349317" cy="4083425"/>
          </a:xfrm>
        </p:spPr>
        <p:txBody>
          <a:bodyPr>
            <a:noAutofit/>
          </a:bodyPr>
          <a:lstStyle/>
          <a:p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Из бактерий в бродильной промышленности используют в качестве возбудителей брожения:</a:t>
            </a:r>
          </a:p>
          <a:p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молочнокислого — молочнокислые бактерии;</a:t>
            </a:r>
          </a:p>
          <a:p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уксуснокислого — уксуснокислые;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lang="ru-RU" sz="14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маслянокислого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—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маслянокислые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ацетоно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-бутилового—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ацетоно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-бутиловые.</a:t>
            </a:r>
          </a:p>
          <a:p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Как вредители на предприятиях бродильной промышленности могут развиваться молочнокислые, уксуснокислые,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маслянокислые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бактерии,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лейконостоки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сарцины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и др.</a:t>
            </a:r>
          </a:p>
          <a:p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Культурные молочнокислые бактерии используют в производстве молочной кислоты путем брожения, в хлебопечении и спиртовом производстве. Они превращают сахар в молочную кислоту.</a:t>
            </a:r>
          </a:p>
          <a:p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В спиртовой промышленности молочнокислое брожение может применяться для подкисления дрожжевого сусла. Молочная кислота стимулирует развитие дрожжей и подавляет развитие посторонних  микроорганизмов.</a:t>
            </a:r>
          </a:p>
          <a:p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Дикие молочнокислые бактерии кроме молочной кислоты образуют ряд летучих кислот, неблагоприятно влияющих на ход технологического процесса, поэтому в бродильной промышленности с ними ведут борьбу.</a:t>
            </a:r>
          </a:p>
          <a:p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К молочнокислым бактериям относятся бактерии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лейконостоки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af-ZA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Leuconostoc mesenterioides 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и </a:t>
            </a:r>
            <a:r>
              <a:rPr lang="af-ZA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Leuconostoc agglutinans), 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часто встречающиеся в мелассе, перерабатываемой на спиртовых и дрожжевых заводах; в производственной практике их называют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клек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 Эти бактерии имеют форму очень короткой палочки, Почти кокка, размером 1,5 — 1,3х1,4 — 1,2 мкм ( Микрометр, или микрон (мкм) = 1 • 10</a:t>
            </a:r>
            <a:r>
              <a:rPr lang="ru-RU" sz="1400" b="0" i="0" baseline="3000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—6 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м). Чаще их обнаруживают в виде диплококков или коротких цепочек —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стрептоформ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Лейконостоки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спор не образуют, но легко образуют капсулу и поэтому весьма устойчивы к нагреванию, выдерживая температуру до 90°С.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Лейконостоки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могут причинить большой ущерб в производстве: они расщепляют сахарозу на фруктозу, и глюкозу, а последнюю превращают в сложное соединение —декстран. Зараженное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лейконостоком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мелассное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сусло за несколько часов превращается в слизистую массу, засоряющую трубопроводы и вентили.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Лейконостоки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вызывают также закисание мелассы, превращая содержащуюся в ней сахарозу в молочную и другие кислоты.</a:t>
            </a:r>
          </a:p>
        </p:txBody>
      </p:sp>
    </p:spTree>
    <p:extLst>
      <p:ext uri="{BB962C8B-B14F-4D97-AF65-F5344CB8AC3E}">
        <p14:creationId xmlns:p14="http://schemas.microsoft.com/office/powerpoint/2010/main" val="56562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A9D8F-BC3D-03D1-E896-5DA0BB00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84" y="114300"/>
            <a:ext cx="9905998" cy="1905000"/>
          </a:xfrm>
        </p:spPr>
        <p:txBody>
          <a:bodyPr/>
          <a:lstStyle/>
          <a:p>
            <a:r>
              <a:rPr lang="ru-RU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Маслянокислые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бактерии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сбраживают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сахар в масляную кислоту.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5E4D4A69-35E2-3B3C-9921-39AFB4652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000866"/>
              </p:ext>
            </p:extLst>
          </p:nvPr>
        </p:nvGraphicFramePr>
        <p:xfrm>
          <a:off x="1141413" y="1781735"/>
          <a:ext cx="9905998" cy="4009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33DF848-889C-8A87-DEF3-76CD16F01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5" y="5913999"/>
            <a:ext cx="8128000" cy="82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3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D1FCB6-E281-7B9F-4B7C-79B4CEF06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64" y="127747"/>
            <a:ext cx="11329147" cy="6185647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В спиртовом производстве уксуснокислое брожение является вредным процессом, так как окисление спирта  приводит к уменьшению выхода его, а образующаяся уксусная кислота угнетает развитие дрожжей. В пивоварении уксуснокислые бактерии ухудшают качество пива, могут вызвать порчу его.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Опасными вредителями пивоваренного производства являются бактерии — пивные сардины, которые относятся к роду </a:t>
            </a:r>
            <a:r>
              <a:rPr lang="af-ZA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Streptococcus (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стрептококки). Пивная сардина представляет собой группу кокков, соединенных в пакеты по 8 клеток, часто .встречаются 4, 2 и единичные кокки; иногда они образуют цепочки. Сардины устойчивы к нагреванию и иногда погибают только при температуре 80 — 90°С; они хорошо переносят низкую температуру (4 — 6°С) и поэтому могут размножаться при брожении пивного сусла. Сардины образуют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диацетил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(СН</a:t>
            </a:r>
            <a:r>
              <a:rPr lang="ru-RU" b="0" i="0" baseline="-2500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СОСОСН</a:t>
            </a:r>
            <a:r>
              <a:rPr lang="ru-RU" b="0" i="0" baseline="-2500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) и другие вещества, которые придают пиву неприятный вкус и запах, тормозят размножение дрожжей. Сардины могут также вызывать помутнение пива.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Высшими представителями бактерий являются актиномицеты, или лучистые грибы. В настоящее время некоторые актиномицеты используют как продуценты антибиотиков, применяемых в лечебной практике и в сельском хозяйстве.</a:t>
            </a:r>
          </a:p>
        </p:txBody>
      </p:sp>
    </p:spTree>
    <p:extLst>
      <p:ext uri="{BB962C8B-B14F-4D97-AF65-F5344CB8AC3E}">
        <p14:creationId xmlns:p14="http://schemas.microsoft.com/office/powerpoint/2010/main" val="769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174CF-4162-197E-66AB-F6CD5507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/>
          <a:lstStyle/>
          <a:p>
            <a:r>
              <a:rPr lang="ru-RU" dirty="0"/>
              <a:t>Дрожжи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71DAAFE-B047-316A-CB3C-87DECB158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1" r="22803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14AFEE2-BA29-A4DE-B325-F19791E1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100" b="0" i="0">
                <a:effectLst/>
                <a:latin typeface="Roboto" panose="02000000000000000000" pitchFamily="2" charset="0"/>
              </a:rPr>
              <a:t>Широко применяют в бродильных производствах дрожжи. Они продуцируют (образуют) комплекс ферментов— зимазу, под действием которых гексозы превращаются в этиловый спирт и углекислый газ. Вследствие этого дрожжи используются в качестве возбудителей брожения в спиртовой и пивоваренной промышленности, в виноделии, в производстве хлебного кваса, а также в хлебопечении для поднятия и разрыхления теста.</a:t>
            </a:r>
          </a:p>
          <a:p>
            <a:pPr>
              <a:lnSpc>
                <a:spcPct val="90000"/>
              </a:lnSpc>
            </a:pPr>
            <a:r>
              <a:rPr lang="ru-RU" sz="1100" b="0" i="0">
                <a:effectLst/>
                <a:latin typeface="Roboto" panose="02000000000000000000" pitchFamily="2" charset="0"/>
              </a:rPr>
              <a:t>Дрожжи разделяются на два семейства: настоящие дрожжи — сахаромицеты и дрожжи ложные—</a:t>
            </a:r>
            <a:r>
              <a:rPr lang="ru-RU" sz="1100" b="0" i="0" err="1">
                <a:effectLst/>
                <a:latin typeface="Roboto" panose="02000000000000000000" pitchFamily="2" charset="0"/>
              </a:rPr>
              <a:t>несахаромицеты</a:t>
            </a:r>
            <a:r>
              <a:rPr lang="ru-RU" sz="1100" b="0" i="0">
                <a:effectLst/>
                <a:latin typeface="Roboto" panose="02000000000000000000" pitchFamily="2" charset="0"/>
              </a:rPr>
              <a:t> (их называют также дрожжеподобные грибы). Сахаромицеты образуют споры, </a:t>
            </a:r>
            <a:r>
              <a:rPr lang="ru-RU" sz="1100" b="0" i="0" err="1">
                <a:effectLst/>
                <a:latin typeface="Roboto" panose="02000000000000000000" pitchFamily="2" charset="0"/>
              </a:rPr>
              <a:t>несахаромицеты</a:t>
            </a:r>
            <a:r>
              <a:rPr lang="ru-RU" sz="1100" b="0" i="0">
                <a:effectLst/>
                <a:latin typeface="Roboto" panose="02000000000000000000" pitchFamily="2" charset="0"/>
              </a:rPr>
              <a:t> спор не образуют. Семейство сахаромицетов делится на несколько родов. Наиболее важное значение из этого семейства имеет род </a:t>
            </a:r>
            <a:r>
              <a:rPr lang="af-ZA" sz="1100" b="0" i="0">
                <a:effectLst/>
                <a:latin typeface="Roboto" panose="02000000000000000000" pitchFamily="2" charset="0"/>
              </a:rPr>
              <a:t>Saccharomyces (</a:t>
            </a:r>
            <a:r>
              <a:rPr lang="ru-RU" sz="1100" b="0" i="0" err="1">
                <a:effectLst/>
                <a:latin typeface="Roboto" panose="02000000000000000000" pitchFamily="2" charset="0"/>
              </a:rPr>
              <a:t>сахаромицес</a:t>
            </a:r>
            <a:r>
              <a:rPr lang="ru-RU" sz="1100" b="0" i="0">
                <a:effectLst/>
                <a:latin typeface="Roboto" panose="02000000000000000000" pitchFamily="2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ru-RU" sz="1100" b="0" i="0">
                <a:effectLst/>
                <a:latin typeface="Roboto" panose="02000000000000000000" pitchFamily="2" charset="0"/>
              </a:rPr>
              <a:t>Каждый род включает в себя виды. Отдельные разновидности, различающиеся между собой по некоторым признакам, называются расами. Каждая отрасль бродильной промышленности применяет определенные расы дрожжей.</a:t>
            </a:r>
          </a:p>
          <a:p>
            <a:pPr>
              <a:lnSpc>
                <a:spcPct val="90000"/>
              </a:lnSpc>
            </a:pPr>
            <a:r>
              <a:rPr lang="ru-RU" sz="1100" b="0" i="0">
                <a:effectLst/>
                <a:latin typeface="Roboto" panose="02000000000000000000" pitchFamily="2" charset="0"/>
              </a:rPr>
              <a:t>Различают дрожжи </a:t>
            </a:r>
            <a:r>
              <a:rPr lang="ru-RU" sz="1100" b="0" i="0" err="1">
                <a:effectLst/>
                <a:latin typeface="Roboto" panose="02000000000000000000" pitchFamily="2" charset="0"/>
              </a:rPr>
              <a:t>верхневого</a:t>
            </a:r>
            <a:r>
              <a:rPr lang="ru-RU" sz="1100" b="0" i="0">
                <a:effectLst/>
                <a:latin typeface="Roboto" panose="02000000000000000000" pitchFamily="2" charset="0"/>
              </a:rPr>
              <a:t> и низового брожения. </a:t>
            </a:r>
            <a:r>
              <a:rPr lang="ru-RU" sz="1100" b="0" i="0" err="1">
                <a:effectLst/>
                <a:latin typeface="Roboto" panose="02000000000000000000" pitchFamily="2" charset="0"/>
              </a:rPr>
              <a:t>Верхневые</a:t>
            </a:r>
            <a:r>
              <a:rPr lang="ru-RU" sz="1100" b="0" i="0">
                <a:effectLst/>
                <a:latin typeface="Roboto" panose="02000000000000000000" pitchFamily="2" charset="0"/>
              </a:rPr>
              <a:t> дрожжи при интенсивном брожении всплывают на поверхность </a:t>
            </a:r>
            <a:r>
              <a:rPr lang="ru-RU" sz="1100" b="0" i="0" err="1">
                <a:effectLst/>
                <a:latin typeface="Roboto" panose="02000000000000000000" pitchFamily="2" charset="0"/>
              </a:rPr>
              <a:t>сбраживаемой</a:t>
            </a:r>
            <a:r>
              <a:rPr lang="ru-RU" sz="1100" b="0" i="0">
                <a:effectLst/>
                <a:latin typeface="Roboto" panose="02000000000000000000" pitchFamily="2" charset="0"/>
              </a:rPr>
              <a:t> среды и в виде слоя пены остаются до окончания брожения.</a:t>
            </a:r>
          </a:p>
          <a:p>
            <a:pPr>
              <a:lnSpc>
                <a:spcPct val="90000"/>
              </a:lnSpc>
            </a:pPr>
            <a:r>
              <a:rPr lang="ru-RU" sz="1100" b="0" i="0">
                <a:effectLst/>
                <a:latin typeface="Roboto" panose="02000000000000000000" pitchFamily="2" charset="0"/>
              </a:rPr>
              <a:t>Затем они оседают на дно бродильного сосуда, не образуя плотного осадка. Низовые дрожжи, развиваясь в </a:t>
            </a:r>
            <a:r>
              <a:rPr lang="ru-RU" sz="1100" b="0" i="0" err="1">
                <a:effectLst/>
                <a:latin typeface="Roboto" panose="02000000000000000000" pitchFamily="2" charset="0"/>
              </a:rPr>
              <a:t>сбраживаемой</a:t>
            </a:r>
            <a:r>
              <a:rPr lang="ru-RU" sz="1100" b="0" i="0">
                <a:effectLst/>
                <a:latin typeface="Roboto" panose="02000000000000000000" pitchFamily="2" charset="0"/>
              </a:rPr>
              <a:t> жидкости, быстро оседают по окончании брожения, образуя плотный слой на дне бродильного сосуда.</a:t>
            </a:r>
          </a:p>
        </p:txBody>
      </p:sp>
    </p:spTree>
    <p:extLst>
      <p:ext uri="{BB962C8B-B14F-4D97-AF65-F5344CB8AC3E}">
        <p14:creationId xmlns:p14="http://schemas.microsoft.com/office/powerpoint/2010/main" val="52526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7357793-04AD-9169-D8A3-3A721E987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1" r="1909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ounded Rectangle 8">
            <a:extLst>
              <a:ext uri="{FF2B5EF4-FFF2-40B4-BE49-F238E27FC236}">
                <a16:creationId xmlns:a16="http://schemas.microsoft.com/office/drawing/2014/main" id="{E7BBC551-30DE-45DA-907B-61CA772DA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042" y="573488"/>
            <a:ext cx="10463916" cy="5711024"/>
          </a:xfrm>
          <a:prstGeom prst="roundRect">
            <a:avLst>
              <a:gd name="adj" fmla="val 1827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BD416-0BE4-F9B0-2931-18DE84C55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942" y="2068605"/>
            <a:ext cx="10001568" cy="30371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i="0" dirty="0">
                <a:effectLst/>
                <a:latin typeface="Roboto" panose="02000000000000000000" pitchFamily="2" charset="0"/>
              </a:rPr>
              <a:t>Различают дрожжи хлопьевидные (быстро образующие хлопья) и пылевидные (медленно образующие хлопья). </a:t>
            </a:r>
            <a:r>
              <a:rPr lang="ru-RU" sz="1600" b="0" i="0" dirty="0" err="1">
                <a:effectLst/>
                <a:latin typeface="Roboto" panose="02000000000000000000" pitchFamily="2" charset="0"/>
              </a:rPr>
              <a:t>Хлопьевидность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 дрожжей зависит от свойств клеточной оболочки. Оболочка клеток хлопьевидных дрожжей клейкая, так как </a:t>
            </a:r>
            <a:r>
              <a:rPr lang="ru-RU" sz="1600" b="0" i="0" dirty="0" err="1">
                <a:effectLst/>
                <a:latin typeface="Roboto" panose="02000000000000000000" pitchFamily="2" charset="0"/>
              </a:rPr>
              <a:t>хлопьеобразующие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 клетки выделяют клейкие белковые вещества. Хлопьевидные дрожжи во время брожения и особенно в конце его склеиваются, образуют хлопья, и быстро оседают на дно бродильного сосуда. Эта способность дрожжей называется агглютинацией, или </a:t>
            </a:r>
            <a:r>
              <a:rPr lang="ru-RU" sz="1600" b="0" i="0" dirty="0" err="1">
                <a:effectLst/>
                <a:latin typeface="Roboto" panose="02000000000000000000" pitchFamily="2" charset="0"/>
              </a:rPr>
              <a:t>флоккуляцией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. Пылевидные дрожжи богаты протеолитическими ферментами, которые растворяют клейкий белковый слой, обволакивающий поверхность клеток, и дрожжевые клетки не слипаются. На </a:t>
            </a:r>
            <a:r>
              <a:rPr lang="ru-RU" sz="1600" b="0" i="0" dirty="0" err="1">
                <a:effectLst/>
                <a:latin typeface="Roboto" panose="02000000000000000000" pitchFamily="2" charset="0"/>
              </a:rPr>
              <a:t>хлопьевидность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 дрожжей влияет также электрический заряд их. Дрожжи, находящиеся в состоянии покоя, обладают положительным зарядом. После внесения в сусло во время размножения они приобретают отрицательный заряд. В процессе брожения пивного сусла возрастает активная кислотность, </a:t>
            </a:r>
            <a:r>
              <a:rPr lang="af-ZA" sz="1600" b="0" i="0" dirty="0">
                <a:effectLst/>
                <a:latin typeface="Roboto" panose="02000000000000000000" pitchFamily="2" charset="0"/>
              </a:rPr>
              <a:t>pH 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сусла снижается до 4,3 — 4,5 и дрожжи приобретают вновь положительный заряд. Белковые частицы пивного сусла в начальной стадий брожения заряжены отрицательно и притягиваются положительно заряженными дрожжами, обволакивая их.</a:t>
            </a:r>
          </a:p>
          <a:p>
            <a:pPr>
              <a:lnSpc>
                <a:spcPct val="90000"/>
              </a:lnSpc>
            </a:pPr>
            <a:r>
              <a:rPr lang="ru-RU" sz="1600" b="0" i="0" dirty="0">
                <a:effectLst/>
                <a:latin typeface="Roboto" panose="02000000000000000000" pitchFamily="2" charset="0"/>
              </a:rPr>
              <a:t>В данном случае белки являются защитными коллоидами и препятствуют агглютинации. С понижением </a:t>
            </a:r>
            <a:r>
              <a:rPr lang="af-ZA" sz="1600" b="0" i="0" dirty="0">
                <a:effectLst/>
                <a:latin typeface="Roboto" panose="02000000000000000000" pitchFamily="2" charset="0"/>
              </a:rPr>
              <a:t>pH </a:t>
            </a:r>
            <a:r>
              <a:rPr lang="ru-RU" sz="1600" b="0" i="0" dirty="0">
                <a:effectLst/>
                <a:latin typeface="Roboto" panose="02000000000000000000" pitchFamily="2" charset="0"/>
              </a:rPr>
              <a:t>сусла белки перезаряжаются, приобретают положительный заряд, взаимное притяжение между белками и дрожжами ослабевает и происходит агглютинация. Изменение заряда пылевидных дрожжей к концу брожения протекает медленнее, чем хлопьевидных. Этим частично объясняется медленное оседание пылевидных дрожжей.</a:t>
            </a:r>
          </a:p>
        </p:txBody>
      </p:sp>
    </p:spTree>
    <p:extLst>
      <p:ext uri="{BB962C8B-B14F-4D97-AF65-F5344CB8AC3E}">
        <p14:creationId xmlns:p14="http://schemas.microsoft.com/office/powerpoint/2010/main" val="165830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3C7522-D5C8-0069-ACC4-B388AC799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91" y="1248335"/>
            <a:ext cx="9905998" cy="3124201"/>
          </a:xfrm>
        </p:spPr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На спиртовых заводах, перерабатывающих картофель и зерно, для сбраживания применяют дрожжи рас </a:t>
            </a:r>
            <a:r>
              <a:rPr lang="af-ZA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XII, II 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и М. Клетки дрожжей расы </a:t>
            </a:r>
            <a:r>
              <a:rPr lang="af-ZA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II 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сравнительно крупные и имеют яйцевидную форму. У дрожжей расы </a:t>
            </a:r>
            <a:r>
              <a:rPr lang="af-ZA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XII 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клетки небольшие, круглой формы. Обе расы хорошо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сбраживают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сахар. Раса М состоит из смеси четырех рас пылевидных дрожжей. На спиртовых заводах, перерабатывающих мелассу, применяют расы дрожжей Я, Л (</a:t>
            </a:r>
            <a:r>
              <a:rPr lang="ru-RU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Лохвицкая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), В (Венгерская). Эти дрожжи хорошо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сбраживают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сахарозу. Раффинозу, содержащуюся в мелассе, они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сбраживают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только частично (на одну треть). Под действием фермента дрожжей </a:t>
            </a:r>
            <a:r>
              <a:rPr lang="el-GR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β-</a:t>
            </a:r>
            <a:r>
              <a:rPr lang="ru-RU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фруктофуранозидазы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раффиноза разлагается на фруктозу и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мелибиозу</a:t>
            </a:r>
            <a:r>
              <a:rPr lang="ru-RU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7CD7410-FEC2-C4DA-D558-2B9FF297B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389" y="4480224"/>
            <a:ext cx="8128000" cy="10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01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Бродильные процессы основанные на жизнедеятельности микроорганизмов </vt:lpstr>
      <vt:lpstr>Значение микроорганизмов в бродильной промышленности</vt:lpstr>
      <vt:lpstr>Основные группы микроорганизмов бродильного производства</vt:lpstr>
      <vt:lpstr>Презентация PowerPoint</vt:lpstr>
      <vt:lpstr>Маслянокислые бактерии сбраживают сахар в масляную кислоту.</vt:lpstr>
      <vt:lpstr>Презентация PowerPoint</vt:lpstr>
      <vt:lpstr>Дрожжи</vt:lpstr>
      <vt:lpstr>Презентация PowerPoint</vt:lpstr>
      <vt:lpstr>Презентация PowerPoint</vt:lpstr>
      <vt:lpstr>Презентация PowerPoint</vt:lpstr>
      <vt:lpstr>Презентация PowerPoint</vt:lpstr>
      <vt:lpstr>Плесневые грибы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Бродильные процессы основанные на жизнедеятельности микроорганизмов </dc:title>
  <dc:creator>Alina Legkodymova</dc:creator>
  <cp:lastModifiedBy>Alina Legkodymova</cp:lastModifiedBy>
  <cp:revision>2</cp:revision>
  <dcterms:created xsi:type="dcterms:W3CDTF">2022-10-27T02:36:24Z</dcterms:created>
  <dcterms:modified xsi:type="dcterms:W3CDTF">2022-10-27T04:17:23Z</dcterms:modified>
</cp:coreProperties>
</file>