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65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771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86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05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2166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832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04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9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376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49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51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06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6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07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37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803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9485CB-BAB3-48D6-B31A-7E3402F4837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F0919B-1151-4774-95C1-24F2C6AA48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764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FCA060-D9B4-FDA0-6422-F48A577105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Миров</a:t>
            </a:r>
            <a:r>
              <a:rPr lang="kk-KZ" sz="4000" dirty="0"/>
              <a:t>ые</a:t>
            </a:r>
            <a:r>
              <a:rPr lang="ru-RU" sz="4000" dirty="0"/>
              <a:t> стандарты качества и безопасности продуктов питания</a:t>
            </a:r>
            <a:endParaRPr lang="x-none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77A5E3A-68A1-0B12-A5A4-32E198BBC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24031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056473-C1FE-5379-FA5E-202B86CD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Мировые известные стандарты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B40664-0C3C-4323-A63A-EDE9AB4CF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/>
              <a:t>Существует три основных мировых стандарта, сертефикации которых желает получить каждый производитель пищевого сырья:</a:t>
            </a:r>
          </a:p>
          <a:p>
            <a:pPr marL="457200" indent="-457200">
              <a:buAutoNum type="arabicPeriod"/>
            </a:pPr>
            <a:r>
              <a:rPr lang="kk-KZ" dirty="0"/>
              <a:t>Стандарт </a:t>
            </a:r>
            <a:r>
              <a:rPr lang="en-US" dirty="0"/>
              <a:t>ISO</a:t>
            </a:r>
            <a:endParaRPr lang="kk-KZ" dirty="0"/>
          </a:p>
          <a:p>
            <a:pPr marL="457200" indent="-457200">
              <a:buAutoNum type="arabicPeriod"/>
            </a:pPr>
            <a:r>
              <a:rPr lang="en-US" dirty="0"/>
              <a:t>Kosher</a:t>
            </a:r>
          </a:p>
          <a:p>
            <a:pPr marL="457200" indent="-457200">
              <a:buAutoNum type="arabicPeriod"/>
            </a:pPr>
            <a:r>
              <a:rPr lang="en-US" dirty="0"/>
              <a:t>Halal</a:t>
            </a:r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B61D84-A22C-E180-D1AC-E8AE76CC7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780" y="3388787"/>
            <a:ext cx="1446591" cy="10385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DF6E0BF-0E3F-B4F6-9F4F-DCECB2EB9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554" y="3908076"/>
            <a:ext cx="1895866" cy="11781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9C2C65-0671-6AE7-6302-DF033EBCC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640" y="4534608"/>
            <a:ext cx="1794933" cy="12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6BF5F-8DF3-0741-A940-E552EF78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</a:t>
            </a:r>
            <a:r>
              <a:rPr lang="en-US" dirty="0"/>
              <a:t> ISO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9DC535-915D-F869-8694-D63024C95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0" dirty="0">
                <a:solidFill>
                  <a:srgbClr val="4F4F4F"/>
                </a:solidFill>
                <a:effectLst/>
                <a:latin typeface="Lato-Regular"/>
              </a:rPr>
              <a:t>ISO</a:t>
            </a:r>
            <a:r>
              <a:rPr lang="ru-RU" b="0" i="0" dirty="0">
                <a:solidFill>
                  <a:srgbClr val="4F4F4F"/>
                </a:solidFill>
                <a:effectLst/>
                <a:latin typeface="Lato-Regular"/>
              </a:rPr>
              <a:t> — это системы международных стандартов, которые имеют большой ряд критериев безопасности и качества продукции, технологий ее производства, хранения и поставок. Эта система насчитывает тысячи различных стандартов, разработанных и контролируемых Международной организацией по стандартизации (ISO – International Organization </a:t>
            </a:r>
            <a:r>
              <a:rPr lang="ru-RU" b="0" i="0" dirty="0" err="1">
                <a:solidFill>
                  <a:srgbClr val="4F4F4F"/>
                </a:solidFill>
                <a:effectLst/>
                <a:latin typeface="Lato-Regular"/>
              </a:rPr>
              <a:t>for</a:t>
            </a:r>
            <a:r>
              <a:rPr lang="ru-RU" b="0" i="0" dirty="0">
                <a:solidFill>
                  <a:srgbClr val="4F4F4F"/>
                </a:solidFill>
                <a:effectLst/>
                <a:latin typeface="Lato-Regular"/>
              </a:rPr>
              <a:t> </a:t>
            </a:r>
            <a:r>
              <a:rPr lang="ru-RU" b="0" i="0" dirty="0" err="1">
                <a:solidFill>
                  <a:srgbClr val="4F4F4F"/>
                </a:solidFill>
                <a:effectLst/>
                <a:latin typeface="Lato-Regular"/>
              </a:rPr>
              <a:t>Standardization</a:t>
            </a:r>
            <a:r>
              <a:rPr lang="ru-RU" b="0" i="0" dirty="0">
                <a:solidFill>
                  <a:srgbClr val="4F4F4F"/>
                </a:solidFill>
                <a:effectLst/>
                <a:latin typeface="Lato-Regular"/>
              </a:rPr>
              <a:t>, – ред.) — крупнейшей и наиболее влиятельной в мире организации по стандартизации. ISO приняты более чем в 90 странах мира в качестве национальных стандартов. Наиболее распространенными и широко применимыми для отраслей разных видов промышленности из них являются ISO 9001 и ISO 14001 — они регулируют требования к таким сферам, как система менеджмента качества, экологический менеджмент и многое другое. 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0456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9DFA73-FC13-9F5D-AE5B-719160AE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0" i="0" dirty="0">
                <a:solidFill>
                  <a:srgbClr val="212529"/>
                </a:solidFill>
                <a:effectLst/>
                <a:latin typeface="Inter var"/>
              </a:rPr>
              <a:t>Как ISO 22000 и сертификация систем менеджмента безопасности пищевых продуктов помогут справиться с вызовами в области пищевой промышленности?</a:t>
            </a:r>
            <a:endParaRPr lang="x-none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4A3331-BC25-30D9-1D50-F1DE1C4AD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212529"/>
                </a:solidFill>
                <a:effectLst/>
                <a:latin typeface="Inter var"/>
              </a:rPr>
              <a:t>Основным преимуществом ISO 22000 является то, что это общий стандарт, поэтому его принципы могут быть использованы для всех видов пищевой/кормовой промышленности, зависящих от оценки рисков. Данный стандарт повышает уровень ответственности за собственное производство и обработку продуктов, основанные на собственных знаниях и опыте. Конечно, вся система подкреплена соответствующей документацией и соответствующим анализом, а сторонний аудит гарантирует, что компания соответствует приемлемому для современной пищевой промышленности уровню качества.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7953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A1B07B-D1B1-A518-1B9E-1DAFB3EA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Kosher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CCC90A-38E0-C097-41B8-B846FF543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956777" cy="3318936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ru-RU" b="1" i="0" dirty="0" err="1">
                <a:effectLst/>
                <a:latin typeface="Montserrat" panose="00000500000000000000" pitchFamily="2" charset="-52"/>
              </a:rPr>
              <a:t>Kosher</a:t>
            </a:r>
            <a:r>
              <a:rPr lang="ru-RU" b="1" i="0" dirty="0">
                <a:effectLst/>
                <a:latin typeface="Montserrat" panose="00000500000000000000" pitchFamily="2" charset="-52"/>
              </a:rPr>
              <a:t> (кошер)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 – сертификат качества, подтверждающий соответствие продукции, ингредиентов и процессов производства еврейскому </a:t>
            </a:r>
            <a:r>
              <a:rPr lang="ru-RU" b="0" i="0" dirty="0" err="1">
                <a:effectLst/>
                <a:latin typeface="Montserrat" panose="00000500000000000000" pitchFamily="2" charset="-52"/>
              </a:rPr>
              <a:t>диетарному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 закону.</a:t>
            </a:r>
          </a:p>
          <a:p>
            <a:pPr marL="0" indent="0" algn="l">
              <a:buNone/>
            </a:pPr>
            <a:r>
              <a:rPr lang="ru-RU" b="1" i="0" dirty="0">
                <a:effectLst/>
                <a:latin typeface="Montserrat" panose="00000500000000000000" pitchFamily="2" charset="-52"/>
              </a:rPr>
              <a:t>Кошерная сертификация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 — это проверка предприятия и сырья на соответствие правилам, предусмотренным законами иудаизма.</a:t>
            </a:r>
          </a:p>
          <a:p>
            <a:pPr marL="0" indent="0" algn="l">
              <a:buNone/>
            </a:pPr>
            <a:r>
              <a:rPr lang="ru-RU" b="0" i="0" dirty="0">
                <a:effectLst/>
                <a:latin typeface="Montserrat" panose="00000500000000000000" pitchFamily="2" charset="-52"/>
              </a:rPr>
              <a:t>Считается, что кошерная пища намного полезнее и безопаснее, так как готовится по особой технологии и под тщательным контролем раввина или раввината. Особое внимание уделяется мясу, молоку и яйцам, составу кормов, которые дают животным и птице. Также вся продукция проверяется на наличие антибиотиков, ГМО и гормонов.</a:t>
            </a:r>
            <a:br>
              <a:rPr lang="ru-RU" b="0" i="0" dirty="0">
                <a:effectLst/>
                <a:latin typeface="Montserrat" panose="00000500000000000000" pitchFamily="2" charset="-52"/>
              </a:rPr>
            </a:br>
            <a:r>
              <a:rPr lang="ru-RU" b="0" i="0" dirty="0">
                <a:effectLst/>
                <a:latin typeface="Montserrat" panose="00000500000000000000" pitchFamily="2" charset="-52"/>
              </a:rPr>
              <a:t>Процедура сертификации обычно включает в себя изучение технологического процесса производства, состава продукта и его ингредиентов, температурных режимов и оборудования, где проходит весь процесс. Один из самых основных эталонов кошерной сертификации это очень высокий уровень чистоты на производстве.</a:t>
            </a:r>
          </a:p>
          <a:p>
            <a:pPr marL="0" indent="0">
              <a:buNone/>
            </a:pPr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EFF1F5-2881-E09C-D205-86B15732D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178" y="3262487"/>
            <a:ext cx="2988430" cy="199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1900C6-28CA-3535-DE94-7533E5A6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Halal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75ABC4-2E55-9093-6BCA-DFF74370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644" y="2460977"/>
            <a:ext cx="7667978" cy="31439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0" i="0" dirty="0">
                <a:solidFill>
                  <a:srgbClr val="272727"/>
                </a:solidFill>
                <a:effectLst/>
                <a:latin typeface="Arial" panose="020B0604020202020204" pitchFamily="34" charset="0"/>
              </a:rPr>
              <a:t>Для мусульман термин «Халал» — это в первую очередь подтверждение соответствия исламским нормам и традициям. Маркировка «Халал» означает, что продукция изготовлена в соответствии с канонами ислам, не содержит компонентов, запрещенных для употребления в пищу мусульманам. Халал — это пища, отвечающая современным экологическим требованиям. Само слово «халал»,  «халяль» происходит от арабского и в дословном переводе означает «разрешенный, дозволенный».  В более широком понимании Халяль — «все то, что разрешено и допустимо в исламе».</a:t>
            </a:r>
            <a:endParaRPr lang="en-US" sz="5600" b="0" i="0" dirty="0">
              <a:solidFill>
                <a:srgbClr val="272727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5600" b="0" i="0" dirty="0">
                <a:solidFill>
                  <a:srgbClr val="272727"/>
                </a:solidFill>
                <a:effectLst/>
                <a:latin typeface="Arial" panose="020B0604020202020204" pitchFamily="34" charset="0"/>
              </a:rPr>
              <a:t>Халяль — не товарный знак, а стандарт качества. Многие ошибочно считают, что концепция Халяль — это лишь религиозная концепция. Это не так. Международная система Халяль — прежде всего система контроля качества. Она строга к генно-модифицированным продуктам и ингредиентам. Огромное число пищевых добавок, разрешенных во многих странах, системой Халяль не допускаются к использованию при производстве продовольствия: консервант бензоат натрия, усилитель вкуса глутамат натрия, пероксид бензоила и многие другие пищевые добавки. Кроме того, во всех цепочках производства от сырья до конечного потребителя запрещенные компоненты должны быть исключены. Халяльные продукты не должны смешиваться с </a:t>
            </a:r>
            <a:r>
              <a:rPr lang="ru-RU" sz="5600" b="0" i="0" dirty="0" err="1">
                <a:solidFill>
                  <a:srgbClr val="272727"/>
                </a:solidFill>
                <a:effectLst/>
                <a:latin typeface="Arial" panose="020B0604020202020204" pitchFamily="34" charset="0"/>
              </a:rPr>
              <a:t>харамными</a:t>
            </a:r>
            <a:r>
              <a:rPr lang="ru-RU" sz="5600" b="0" i="0" dirty="0">
                <a:solidFill>
                  <a:srgbClr val="272727"/>
                </a:solidFill>
                <a:effectLst/>
                <a:latin typeface="Arial" panose="020B0604020202020204" pitchFamily="34" charset="0"/>
              </a:rPr>
              <a:t> даже при хранении и транспортировке. Тщательной проверке и сертификации подвергаются все компоненты, участвующие в халяльном производстве. В ряде мусульманских стран, например, даже вода получает сертификат «Халяль», что подчеркивает отсутствие в ней запрещенных и вредных для здоровья человека компонентов.</a:t>
            </a:r>
            <a:endParaRPr lang="en-US" sz="5600" b="0" i="0" dirty="0">
              <a:solidFill>
                <a:srgbClr val="272727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271594-7223-66DE-2EED-A5EDD13EF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622" y="3203222"/>
            <a:ext cx="2537531" cy="21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08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192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Garamond</vt:lpstr>
      <vt:lpstr>Inter var</vt:lpstr>
      <vt:lpstr>Lato-Regular</vt:lpstr>
      <vt:lpstr>Montserrat</vt:lpstr>
      <vt:lpstr>Натуральные материалы</vt:lpstr>
      <vt:lpstr>Мировые стандарты качества и безопасности продуктов питания</vt:lpstr>
      <vt:lpstr>Мировые известные стандарты</vt:lpstr>
      <vt:lpstr>Стандарт ISO</vt:lpstr>
      <vt:lpstr>Как ISO 22000 и сертификация систем менеджмента безопасности пищевых продуктов помогут справиться с вызовами в области пищевой промышленности?</vt:lpstr>
      <vt:lpstr>Kosher</vt:lpstr>
      <vt:lpstr>Halal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Мировые стандарты качества и безопасности продуктов питания</dc:title>
  <dc:creator>Alibek Serik</dc:creator>
  <cp:lastModifiedBy>User</cp:lastModifiedBy>
  <cp:revision>2</cp:revision>
  <dcterms:created xsi:type="dcterms:W3CDTF">2022-10-28T12:46:48Z</dcterms:created>
  <dcterms:modified xsi:type="dcterms:W3CDTF">2022-11-10T09:22:21Z</dcterms:modified>
</cp:coreProperties>
</file>