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331585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10960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120262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318985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232397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6C5852-6DB7-47DA-9497-DE6255DCDCE9}"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10811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6C5852-6DB7-47DA-9497-DE6255DCDCE9}" type="datetimeFigureOut">
              <a:rPr lang="ru-RU" smtClean="0"/>
              <a:t>27.10.2022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334217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6C5852-6DB7-47DA-9497-DE6255DCDCE9}" type="datetimeFigureOut">
              <a:rPr lang="ru-RU" smtClean="0"/>
              <a:t>27.10.2022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323479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6C5852-6DB7-47DA-9497-DE6255DCDCE9}" type="datetimeFigureOut">
              <a:rPr lang="ru-RU" smtClean="0"/>
              <a:t>27.10.2022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238590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6C5852-6DB7-47DA-9497-DE6255DCDCE9}"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121556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6C5852-6DB7-47DA-9497-DE6255DCDCE9}" type="datetimeFigureOut">
              <a:rPr lang="ru-RU" smtClean="0"/>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2DC05E-3D6A-4477-AF0E-19CA5AA9125B}" type="slidenum">
              <a:rPr lang="ru-RU" smtClean="0"/>
              <a:t>‹#›</a:t>
            </a:fld>
            <a:endParaRPr lang="ru-RU"/>
          </a:p>
        </p:txBody>
      </p:sp>
    </p:spTree>
    <p:extLst>
      <p:ext uri="{BB962C8B-B14F-4D97-AF65-F5344CB8AC3E}">
        <p14:creationId xmlns:p14="http://schemas.microsoft.com/office/powerpoint/2010/main" val="13396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5852-6DB7-47DA-9497-DE6255DCDCE9}" type="datetimeFigureOut">
              <a:rPr lang="ru-RU" smtClean="0"/>
              <a:t>27.10.2022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DC05E-3D6A-4477-AF0E-19CA5AA9125B}" type="slidenum">
              <a:rPr lang="ru-RU" smtClean="0"/>
              <a:t>‹#›</a:t>
            </a:fld>
            <a:endParaRPr lang="ru-RU"/>
          </a:p>
        </p:txBody>
      </p:sp>
    </p:spTree>
    <p:extLst>
      <p:ext uri="{BB962C8B-B14F-4D97-AF65-F5344CB8AC3E}">
        <p14:creationId xmlns:p14="http://schemas.microsoft.com/office/powerpoint/2010/main" val="297792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9878" y="1863509"/>
            <a:ext cx="9144000" cy="2387600"/>
          </a:xfrm>
        </p:spPr>
        <p:txBody>
          <a:bodyPr>
            <a:noAutofit/>
          </a:bodyPr>
          <a:lstStyle/>
          <a:p>
            <a:r>
              <a:rPr lang="ru-RU" sz="4400" b="1" dirty="0" smtClean="0">
                <a:effectLst>
                  <a:outerShdw blurRad="38100" dist="38100" dir="2700000" algn="tl">
                    <a:srgbClr val="000000">
                      <a:alpha val="43137"/>
                    </a:srgbClr>
                  </a:outerShdw>
                </a:effectLst>
                <a:latin typeface="Arial Black" panose="020B0A04020102020204" pitchFamily="34" charset="0"/>
              </a:rPr>
              <a:t>Адекватное</a:t>
            </a:r>
            <a:br>
              <a:rPr lang="ru-RU" sz="4400" b="1" dirty="0" smtClean="0">
                <a:effectLst>
                  <a:outerShdw blurRad="38100" dist="38100" dir="2700000" algn="tl">
                    <a:srgbClr val="000000">
                      <a:alpha val="43137"/>
                    </a:srgbClr>
                  </a:outerShdw>
                </a:effectLst>
                <a:latin typeface="Arial Black" panose="020B0A04020102020204" pitchFamily="34" charset="0"/>
              </a:rPr>
            </a:br>
            <a:r>
              <a:rPr lang="ru-RU" sz="4400" b="1" dirty="0" smtClean="0">
                <a:effectLst>
                  <a:outerShdw blurRad="38100" dist="38100" dir="2700000" algn="tl">
                    <a:srgbClr val="000000">
                      <a:alpha val="43137"/>
                    </a:srgbClr>
                  </a:outerShdw>
                </a:effectLst>
                <a:latin typeface="Arial Black" panose="020B0A04020102020204" pitchFamily="34" charset="0"/>
              </a:rPr>
              <a:t>экологически</a:t>
            </a:r>
            <a:br>
              <a:rPr lang="ru-RU" sz="4400" b="1" dirty="0" smtClean="0">
                <a:effectLst>
                  <a:outerShdw blurRad="38100" dist="38100" dir="2700000" algn="tl">
                    <a:srgbClr val="000000">
                      <a:alpha val="43137"/>
                    </a:srgbClr>
                  </a:outerShdw>
                </a:effectLst>
                <a:latin typeface="Arial Black" panose="020B0A04020102020204" pitchFamily="34" charset="0"/>
              </a:rPr>
            </a:br>
            <a:r>
              <a:rPr lang="ru-RU" sz="4400" b="1" dirty="0" smtClean="0">
                <a:effectLst>
                  <a:outerShdw blurRad="38100" dist="38100" dir="2700000" algn="tl">
                    <a:srgbClr val="000000">
                      <a:alpha val="43137"/>
                    </a:srgbClr>
                  </a:outerShdw>
                </a:effectLst>
                <a:latin typeface="Arial Black" panose="020B0A04020102020204" pitchFamily="34" charset="0"/>
              </a:rPr>
              <a:t>чистое питание</a:t>
            </a:r>
            <a:endParaRPr lang="ru-RU" sz="44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6020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normAutofit/>
          </a:bodyPr>
          <a:lstStyle/>
          <a:p>
            <a:r>
              <a:rPr lang="ru-RU" sz="4000" dirty="0" smtClean="0">
                <a:effectLst>
                  <a:outerShdw blurRad="38100" dist="38100" dir="2700000" algn="tl">
                    <a:srgbClr val="000000">
                      <a:alpha val="43137"/>
                    </a:srgbClr>
                  </a:outerShdw>
                </a:effectLst>
                <a:latin typeface="Arial Black" panose="020B0A04020102020204" pitchFamily="34" charset="0"/>
              </a:rPr>
              <a:t>Адекватное питание: что такое?</a:t>
            </a:r>
            <a:endParaRPr lang="ru-RU" sz="4000" dirty="0">
              <a:effectLst>
                <a:outerShdw blurRad="38100" dist="38100" dir="2700000" algn="tl">
                  <a:srgbClr val="000000">
                    <a:alpha val="43137"/>
                  </a:srgbClr>
                </a:outerShdw>
              </a:effectLst>
              <a:latin typeface="Arial Black" panose="020B0A04020102020204" pitchFamily="34" charset="0"/>
            </a:endParaRPr>
          </a:p>
        </p:txBody>
      </p:sp>
      <p:sp>
        <p:nvSpPr>
          <p:cNvPr id="3" name="Объект 2"/>
          <p:cNvSpPr>
            <a:spLocks noGrp="1"/>
          </p:cNvSpPr>
          <p:nvPr>
            <p:ph idx="1"/>
          </p:nvPr>
        </p:nvSpPr>
        <p:spPr>
          <a:solidFill>
            <a:schemeClr val="bg1">
              <a:alpha val="75000"/>
            </a:schemeClr>
          </a:solidFill>
        </p:spPr>
        <p:txBody>
          <a:bodyPr/>
          <a:lstStyle/>
          <a:p>
            <a:r>
              <a:rPr lang="ru-RU" sz="2000" dirty="0" smtClean="0">
                <a:latin typeface="Arial" panose="020B0604020202020204" pitchFamily="34" charset="0"/>
                <a:cs typeface="Arial" panose="020B0604020202020204" pitchFamily="34" charset="0"/>
              </a:rPr>
              <a:t>В наше время научные открытия неотвратимым образом отражаются на всех сторонах нашей жизни, касаясь, в частности, теории питания. Академик Вернадский говорил, что организму каждого вида присущ собственный химический состав. Говоря проще, каждому организму жизненно важно и полезно лишь то питание, которое ему предназначено самой природой</a:t>
            </a:r>
          </a:p>
          <a:p>
            <a:r>
              <a:rPr lang="ru-RU" sz="2000" dirty="0" smtClean="0">
                <a:latin typeface="Arial" panose="020B0604020202020204" pitchFamily="34" charset="0"/>
                <a:cs typeface="Arial" panose="020B0604020202020204" pitchFamily="34" charset="0"/>
              </a:rPr>
              <a:t>Адекватное </a:t>
            </a:r>
            <a:r>
              <a:rPr lang="ru-RU" sz="2000" dirty="0">
                <a:latin typeface="Arial" panose="020B0604020202020204" pitchFamily="34" charset="0"/>
                <a:cs typeface="Arial" panose="020B0604020202020204" pitchFamily="34" charset="0"/>
              </a:rPr>
              <a:t>питание - теория, разработанная с учетом физиологических особенностей работы органов ЖКТ человека, сформировавшихся в ходе эволюции и становления его как отдельного вида. В основе этой системы лежат научные исследования, посвященные процессам переваривания еды и усвоению питательных веществ.</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70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83383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57450" y="487713"/>
            <a:ext cx="10515600" cy="5768708"/>
          </a:xfrm>
          <a:solidFill>
            <a:schemeClr val="bg1">
              <a:alpha val="75000"/>
            </a:schemeClr>
          </a:solidFill>
        </p:spPr>
        <p:txBody>
          <a:bodyPr>
            <a:normAutofit fontScale="92500" lnSpcReduction="20000"/>
          </a:bodyPr>
          <a:lstStyle/>
          <a:p>
            <a:endParaRPr lang="ru-RU" sz="2000" dirty="0" smtClean="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Благодаря академику </a:t>
            </a:r>
            <a:r>
              <a:rPr lang="ru-RU" sz="2400" dirty="0" err="1" smtClean="0">
                <a:latin typeface="Arial" panose="020B0604020202020204" pitchFamily="34" charset="0"/>
                <a:cs typeface="Arial" panose="020B0604020202020204" pitchFamily="34" charset="0"/>
              </a:rPr>
              <a:t>Уголёву</a:t>
            </a:r>
            <a:r>
              <a:rPr lang="ru-RU" sz="2400" dirty="0" smtClean="0">
                <a:latin typeface="Arial" panose="020B0604020202020204" pitchFamily="34" charset="0"/>
                <a:cs typeface="Arial" panose="020B0604020202020204" pitchFamily="34" charset="0"/>
              </a:rPr>
              <a:t> Александру Михайловичу, в 1958 году появилась теория адекватного питания. Именно он открыл, что пищевые вещества расщепляются до элементов, подходящих для усвоения нашим организмом, назвав этот процесс мембранным пищеварением. Основой адекватного питания является та мысль, что питание должно быть сбалансированным и соответствовать потребностям организма. Согласно тории видового питания, подходящими продуктами для питания человека являются плоды: фрукты, овощи, ягоды, злаки, растительность и коренья. Адекватное питание подразумевает их употребление в сыром виде. Проще говоря, согласно теории адекватного питания, употребляемая пища должна соответствовать не только принципу сбалансированности, но и отвечать реальным возможностям организма. </a:t>
            </a:r>
          </a:p>
          <a:p>
            <a:r>
              <a:rPr lang="ru-RU" sz="2400" dirty="0" smtClean="0">
                <a:latin typeface="Arial" panose="020B0604020202020204" pitchFamily="34" charset="0"/>
                <a:cs typeface="Arial" panose="020B0604020202020204" pitchFamily="34" charset="0"/>
              </a:rPr>
              <a:t>Необходимо, чтобы человеческий организм в полной мере мог переработать и усвоить продукт. Пища должна отличаться способностью к </a:t>
            </a:r>
            <a:r>
              <a:rPr lang="ru-RU" sz="2400" dirty="0" err="1" smtClean="0">
                <a:latin typeface="Arial" panose="020B0604020202020204" pitchFamily="34" charset="0"/>
                <a:cs typeface="Arial" panose="020B0604020202020204" pitchFamily="34" charset="0"/>
              </a:rPr>
              <a:t>аутолизу</a:t>
            </a:r>
            <a:r>
              <a:rPr lang="ru-RU" sz="2400" dirty="0" smtClean="0">
                <a:latin typeface="Arial" panose="020B0604020202020204" pitchFamily="34" charset="0"/>
                <a:cs typeface="Arial" panose="020B0604020202020204" pitchFamily="34" charset="0"/>
              </a:rPr>
              <a:t>, т.е. </a:t>
            </a:r>
            <a:r>
              <a:rPr lang="ru-RU" sz="2400" dirty="0" err="1" smtClean="0">
                <a:latin typeface="Arial" panose="020B0604020202020204" pitchFamily="34" charset="0"/>
                <a:cs typeface="Arial" panose="020B0604020202020204" pitchFamily="34" charset="0"/>
              </a:rPr>
              <a:t>самоперевариванию</a:t>
            </a:r>
            <a:r>
              <a:rPr lang="ru-RU" sz="2400" dirty="0" smtClean="0">
                <a:latin typeface="Arial" panose="020B0604020202020204" pitchFamily="34" charset="0"/>
                <a:cs typeface="Arial" panose="020B0604020202020204" pitchFamily="34" charset="0"/>
              </a:rPr>
              <a:t> в желудке и быть питательной средой для микроорганизмов, обитающих в кишечнике. Это предположение во многом опровергает положение о сбалансированном питании.</a:t>
            </a:r>
          </a:p>
          <a:p>
            <a:r>
              <a:rPr lang="ru-RU" sz="2400" dirty="0" smtClean="0">
                <a:latin typeface="Arial" panose="020B0604020202020204" pitchFamily="34" charset="0"/>
                <a:cs typeface="Arial" panose="020B0604020202020204" pitchFamily="34" charset="0"/>
              </a:rPr>
              <a:t>Согласно теории, выдвинутой специалистом, эффективность переваривания на 50% зависит от ферментов, присутствующих в пище. Желудочный сок способен лишь запускать процесс </a:t>
            </a:r>
            <a:r>
              <a:rPr lang="ru-RU" sz="2400" dirty="0" err="1" smtClean="0">
                <a:latin typeface="Arial" panose="020B0604020202020204" pitchFamily="34" charset="0"/>
                <a:cs typeface="Arial" panose="020B0604020202020204" pitchFamily="34" charset="0"/>
              </a:rPr>
              <a:t>аутолиза</a:t>
            </a:r>
            <a:r>
              <a:rPr lang="ru-RU" sz="2400" dirty="0" smtClean="0">
                <a:latin typeface="Arial" panose="020B0604020202020204" pitchFamily="34" charset="0"/>
                <a:cs typeface="Arial" panose="020B0604020202020204" pitchFamily="34" charset="0"/>
              </a:rPr>
              <a:t>.</a:t>
            </a:r>
          </a:p>
          <a:p>
            <a:endParaRPr lang="ru-RU" dirty="0"/>
          </a:p>
        </p:txBody>
      </p:sp>
    </p:spTree>
    <p:extLst>
      <p:ext uri="{BB962C8B-B14F-4D97-AF65-F5344CB8AC3E}">
        <p14:creationId xmlns:p14="http://schemas.microsoft.com/office/powerpoint/2010/main" val="207056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normAutofit/>
          </a:bodyPr>
          <a:lstStyle/>
          <a:p>
            <a:r>
              <a:rPr lang="ru-RU" sz="3400" dirty="0" smtClean="0">
                <a:effectLst>
                  <a:outerShdw blurRad="38100" dist="38100" dir="2700000" algn="tl">
                    <a:srgbClr val="000000">
                      <a:alpha val="43137"/>
                    </a:srgbClr>
                  </a:outerShdw>
                </a:effectLst>
                <a:latin typeface="Arial Black" panose="020B0A04020102020204" pitchFamily="34" charset="0"/>
              </a:rPr>
              <a:t>Доказанная польза адекватного питания</a:t>
            </a:r>
            <a:endParaRPr lang="ru-RU" sz="3400" dirty="0">
              <a:effectLst>
                <a:outerShdw blurRad="38100" dist="38100" dir="2700000" algn="tl">
                  <a:srgbClr val="000000">
                    <a:alpha val="43137"/>
                  </a:srgbClr>
                </a:outerShdw>
              </a:effectLst>
              <a:latin typeface="Arial Black" panose="020B0A04020102020204" pitchFamily="34" charset="0"/>
            </a:endParaRPr>
          </a:p>
        </p:txBody>
      </p:sp>
      <p:sp>
        <p:nvSpPr>
          <p:cNvPr id="3" name="Объект 2"/>
          <p:cNvSpPr>
            <a:spLocks noGrp="1"/>
          </p:cNvSpPr>
          <p:nvPr>
            <p:ph idx="1"/>
          </p:nvPr>
        </p:nvSpPr>
        <p:spPr>
          <a:solidFill>
            <a:schemeClr val="bg1">
              <a:alpha val="75000"/>
            </a:schemeClr>
          </a:solidFill>
        </p:spPr>
        <p:txBody>
          <a:bodyPr>
            <a:normAutofit/>
          </a:bodyPr>
          <a:lstStyle/>
          <a:p>
            <a:r>
              <a:rPr lang="ru-RU" sz="1800" dirty="0" smtClean="0">
                <a:latin typeface="Arial" panose="020B0604020202020204" pitchFamily="34" charset="0"/>
                <a:cs typeface="Arial" panose="020B0604020202020204" pitchFamily="34" charset="0"/>
              </a:rPr>
              <a:t>Теория адекватного питания хороша тем, что заимствует самые лучшие и важные идеи из всех предыдущих теорий питания, микробиологии, биохимии продуктов. В наше время адекватное питание стало практически применяться в излечении практически всех заболеваний, разве что кроме врождённых генетических болезней. Множество врачей, применяя теорию адекватного питания, приходили к потрясающим результатам. К сожалению, большинство информации об этой теории остаётся вне поля зрения потребителей. </a:t>
            </a:r>
          </a:p>
          <a:p>
            <a:r>
              <a:rPr lang="ru-RU" sz="1800" dirty="0">
                <a:latin typeface="Arial" panose="020B0604020202020204" pitchFamily="34" charset="0"/>
                <a:cs typeface="Arial" panose="020B0604020202020204" pitchFamily="34" charset="0"/>
              </a:rPr>
              <a:t>Приверженцы теории адекватного питания утверждают, что в результате соблюдения правил адекватного питания кардинально улучшается самочувствие, восстанавливается гормональный фон, приходит избавление от головных болей, повышенной температуры, уходят боли в пояснице, простуда, многолетние запоры. </a:t>
            </a:r>
            <a:endParaRPr lang="ru-RU" sz="1800" dirty="0" smtClean="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Проведенные исследования доказали, что уже за четыре месяца следования принципам адекватного питания, концентрация сперматозоидов у исследуемых проблемных мужчин </a:t>
            </a:r>
            <a:r>
              <a:rPr lang="ru-RU" sz="1800" dirty="0" err="1">
                <a:latin typeface="Arial" panose="020B0604020202020204" pitchFamily="34" charset="0"/>
                <a:cs typeface="Arial" panose="020B0604020202020204" pitchFamily="34" charset="0"/>
              </a:rPr>
              <a:t>выростала</a:t>
            </a:r>
            <a:r>
              <a:rPr lang="ru-RU" sz="1800" dirty="0">
                <a:latin typeface="Arial" panose="020B0604020202020204" pitchFamily="34" charset="0"/>
                <a:cs typeface="Arial" panose="020B0604020202020204" pitchFamily="34" charset="0"/>
              </a:rPr>
              <a:t> более чем в 20 раз. Так же не малых успехов достигают при применении теории адекватного питания при лечении женского бесплодия. </a:t>
            </a:r>
          </a:p>
        </p:txBody>
      </p:sp>
    </p:spTree>
    <p:extLst>
      <p:ext uri="{BB962C8B-B14F-4D97-AF65-F5344CB8AC3E}">
        <p14:creationId xmlns:p14="http://schemas.microsoft.com/office/powerpoint/2010/main" val="108280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lstStyle/>
          <a:p>
            <a:r>
              <a:rPr lang="ru-RU" dirty="0" smtClean="0">
                <a:effectLst>
                  <a:outerShdw blurRad="38100" dist="38100" dir="2700000" algn="tl">
                    <a:srgbClr val="000000">
                      <a:alpha val="43137"/>
                    </a:srgbClr>
                  </a:outerShdw>
                </a:effectLst>
                <a:latin typeface="Arial Black" panose="020B0A04020102020204" pitchFamily="34" charset="0"/>
              </a:rPr>
              <a:t>Экологически чистые продукты</a:t>
            </a:r>
            <a:endParaRPr lang="ru-RU" dirty="0">
              <a:effectLst>
                <a:outerShdw blurRad="38100" dist="38100" dir="2700000" algn="tl">
                  <a:srgbClr val="000000">
                    <a:alpha val="43137"/>
                  </a:srgbClr>
                </a:outerShdw>
              </a:effectLst>
              <a:latin typeface="Arial Black" panose="020B0A04020102020204" pitchFamily="34" charset="0"/>
            </a:endParaRPr>
          </a:p>
        </p:txBody>
      </p:sp>
      <p:sp>
        <p:nvSpPr>
          <p:cNvPr id="3" name="Объект 2"/>
          <p:cNvSpPr>
            <a:spLocks noGrp="1"/>
          </p:cNvSpPr>
          <p:nvPr>
            <p:ph idx="1"/>
          </p:nvPr>
        </p:nvSpPr>
        <p:spPr>
          <a:solidFill>
            <a:schemeClr val="bg1">
              <a:alpha val="75000"/>
            </a:schemeClr>
          </a:solidFill>
        </p:spPr>
        <p:txBody>
          <a:bodyPr>
            <a:normAutofit/>
          </a:bodyPr>
          <a:lstStyle/>
          <a:p>
            <a:r>
              <a:rPr lang="ru-RU" sz="1800" dirty="0" smtClean="0">
                <a:latin typeface="Arial" panose="020B0604020202020204" pitchFamily="34" charset="0"/>
                <a:cs typeface="Arial" panose="020B0604020202020204" pitchFamily="34" charset="0"/>
              </a:rPr>
              <a:t>Люди, серьезно относящиеся к своему здоровью, выбирают </a:t>
            </a:r>
            <a:r>
              <a:rPr lang="ru-RU" sz="1800" i="1" dirty="0" smtClean="0">
                <a:latin typeface="Arial" panose="020B0604020202020204" pitchFamily="34" charset="0"/>
                <a:cs typeface="Arial" panose="020B0604020202020204" pitchFamily="34" charset="0"/>
              </a:rPr>
              <a:t>экологически чистые </a:t>
            </a:r>
            <a:r>
              <a:rPr lang="ru-RU" sz="1800" dirty="0" smtClean="0">
                <a:latin typeface="Arial" panose="020B0604020202020204" pitchFamily="34" charset="0"/>
                <a:cs typeface="Arial" panose="020B0604020202020204" pitchFamily="34" charset="0"/>
              </a:rPr>
              <a:t>продукты.</a:t>
            </a:r>
          </a:p>
          <a:p>
            <a:r>
              <a:rPr lang="ru-RU" sz="1800" dirty="0" smtClean="0">
                <a:latin typeface="Arial" panose="020B0604020202020204" pitchFamily="34" charset="0"/>
                <a:cs typeface="Arial" panose="020B0604020202020204" pitchFamily="34" charset="0"/>
              </a:rPr>
              <a:t>Речь идет о продуктах, выращенных на полях без использования пестицидов, инсектицидов и химических удобрений.</a:t>
            </a:r>
          </a:p>
          <a:p>
            <a:r>
              <a:rPr lang="ru-RU" sz="1800" dirty="0" smtClean="0">
                <a:latin typeface="Arial" panose="020B0604020202020204" pitchFamily="34" charset="0"/>
                <a:cs typeface="Arial" panose="020B0604020202020204" pitchFamily="34" charset="0"/>
              </a:rPr>
              <a:t>Для улучшения их роста используются исключительно натуральные вещества. Это могут быть такие давно известные человечеству удобрения, как костная мука, навоз, морские водоросли.</a:t>
            </a:r>
          </a:p>
          <a:p>
            <a:r>
              <a:rPr lang="ru-RU" sz="1800" dirty="0" smtClean="0">
                <a:latin typeface="Arial" panose="020B0604020202020204" pitchFamily="34" charset="0"/>
                <a:cs typeface="Arial" panose="020B0604020202020204" pitchFamily="34" charset="0"/>
              </a:rPr>
              <a:t>Экологически чистые продукты не содержат в своем составе генетически модифицированных организмов, синтетических консервантов, искусственных усилителей вкуса, красителей и </a:t>
            </a:r>
            <a:r>
              <a:rPr lang="ru-RU" sz="1800" dirty="0" err="1" smtClean="0">
                <a:latin typeface="Arial" panose="020B0604020202020204" pitchFamily="34" charset="0"/>
                <a:cs typeface="Arial" panose="020B0604020202020204" pitchFamily="34" charset="0"/>
              </a:rPr>
              <a:t>ароматизаторов</a:t>
            </a:r>
            <a:r>
              <a:rPr lang="ru-RU" sz="1800" dirty="0" smtClean="0">
                <a:latin typeface="Arial" panose="020B0604020202020204" pitchFamily="34" charset="0"/>
                <a:cs typeface="Arial" panose="020B0604020202020204" pitchFamily="34" charset="0"/>
              </a:rPr>
              <a:t>. Используемое в процессе производства </a:t>
            </a:r>
            <a:r>
              <a:rPr lang="ru-RU" sz="1800" dirty="0" err="1" smtClean="0">
                <a:latin typeface="Arial" panose="020B0604020202020204" pitchFamily="34" charset="0"/>
                <a:cs typeface="Arial" panose="020B0604020202020204" pitchFamily="34" charset="0"/>
              </a:rPr>
              <a:t>экопродуктов</a:t>
            </a:r>
            <a:r>
              <a:rPr lang="ru-RU" sz="1800" dirty="0" smtClean="0">
                <a:latin typeface="Arial" panose="020B0604020202020204" pitchFamily="34" charset="0"/>
                <a:cs typeface="Arial" panose="020B0604020202020204" pitchFamily="34" charset="0"/>
              </a:rPr>
              <a:t> сырье выращивается без применения гормонов, антибиотиков, искусственных удобрений, ядохимикатов и пестицидов.</a:t>
            </a:r>
          </a:p>
          <a:p>
            <a:r>
              <a:rPr lang="ru-RU" sz="1800" dirty="0" smtClean="0">
                <a:latin typeface="Arial" panose="020B0604020202020204" pitchFamily="34" charset="0"/>
                <a:cs typeface="Arial" panose="020B0604020202020204" pitchFamily="34" charset="0"/>
              </a:rPr>
              <a:t>Выращенные на органических материалах продукты гораздо вкуснее и полезнее тех, которые получаются путем применения регуляторов роста, химических </a:t>
            </a:r>
            <a:r>
              <a:rPr lang="ru-RU" sz="1800" dirty="0" err="1" smtClean="0">
                <a:latin typeface="Arial" panose="020B0604020202020204" pitchFamily="34" charset="0"/>
                <a:cs typeface="Arial" panose="020B0604020202020204" pitchFamily="34" charset="0"/>
              </a:rPr>
              <a:t>энзимов</a:t>
            </a:r>
            <a:r>
              <a:rPr lang="ru-RU" sz="1800" dirty="0" smtClean="0">
                <a:latin typeface="Arial" panose="020B0604020202020204" pitchFamily="34" charset="0"/>
                <a:cs typeface="Arial" panose="020B0604020202020204" pitchFamily="34" charset="0"/>
              </a:rPr>
              <a:t> и прочих искусственных добавок. Понимая это, многие фермерские хозяйства стараются свети к минимуму вмешательство человека в естественное развитие растений и животных.</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32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lstStyle/>
          <a:p>
            <a:r>
              <a:rPr lang="ru-RU" b="1" dirty="0" smtClean="0">
                <a:effectLst>
                  <a:outerShdw blurRad="38100" dist="38100" dir="2700000" algn="tl">
                    <a:srgbClr val="000000">
                      <a:alpha val="43137"/>
                    </a:srgbClr>
                  </a:outerShdw>
                </a:effectLst>
                <a:latin typeface="Arial Black" panose="020B0A04020102020204" pitchFamily="34" charset="0"/>
              </a:rPr>
              <a:t>Преимущества </a:t>
            </a:r>
            <a:r>
              <a:rPr lang="ru-RU" b="1" dirty="0" err="1" smtClean="0">
                <a:effectLst>
                  <a:outerShdw blurRad="38100" dist="38100" dir="2700000" algn="tl">
                    <a:srgbClr val="000000">
                      <a:alpha val="43137"/>
                    </a:srgbClr>
                  </a:outerShdw>
                </a:effectLst>
                <a:latin typeface="Arial Black" panose="020B0A04020102020204" pitchFamily="34" charset="0"/>
              </a:rPr>
              <a:t>экопродуктов</a:t>
            </a:r>
            <a:endParaRPr lang="ru-RU" b="1" dirty="0">
              <a:effectLst>
                <a:outerShdw blurRad="38100" dist="38100" dir="2700000" algn="tl">
                  <a:srgbClr val="000000">
                    <a:alpha val="43137"/>
                  </a:srgbClr>
                </a:outerShdw>
              </a:effectLst>
              <a:latin typeface="Arial Black" panose="020B0A04020102020204" pitchFamily="34" charset="0"/>
            </a:endParaRPr>
          </a:p>
        </p:txBody>
      </p:sp>
      <p:sp>
        <p:nvSpPr>
          <p:cNvPr id="3" name="Объект 2"/>
          <p:cNvSpPr>
            <a:spLocks noGrp="1"/>
          </p:cNvSpPr>
          <p:nvPr>
            <p:ph idx="1"/>
          </p:nvPr>
        </p:nvSpPr>
        <p:spPr>
          <a:solidFill>
            <a:schemeClr val="bg1">
              <a:alpha val="75000"/>
            </a:schemeClr>
          </a:solidFill>
        </p:spPr>
        <p:txBody>
          <a:bodyPr>
            <a:normAutofit/>
          </a:bodyPr>
          <a:lstStyle/>
          <a:p>
            <a:r>
              <a:rPr lang="ru-RU" sz="1800" dirty="0" smtClean="0">
                <a:latin typeface="Arial" panose="020B0604020202020204" pitchFamily="34" charset="0"/>
                <a:cs typeface="Arial" panose="020B0604020202020204" pitchFamily="34" charset="0"/>
              </a:rPr>
              <a:t>Высокое содержание витаминов и микроэлементов (в </a:t>
            </a:r>
            <a:r>
              <a:rPr lang="ru-RU" sz="1800" dirty="0" err="1" smtClean="0">
                <a:latin typeface="Arial" panose="020B0604020202020204" pitchFamily="34" charset="0"/>
                <a:cs typeface="Arial" panose="020B0604020202020204" pitchFamily="34" charset="0"/>
              </a:rPr>
              <a:t>экопродуктах</a:t>
            </a:r>
            <a:r>
              <a:rPr lang="ru-RU" sz="1800" dirty="0" smtClean="0">
                <a:latin typeface="Arial" panose="020B0604020202020204" pitchFamily="34" charset="0"/>
                <a:cs typeface="Arial" panose="020B0604020202020204" pitchFamily="34" charset="0"/>
              </a:rPr>
              <a:t> полезных веществ примерно на 50% больше, нежели в обыкновенной еде).</a:t>
            </a:r>
          </a:p>
          <a:p>
            <a:r>
              <a:rPr lang="ru-RU" sz="1800" dirty="0" smtClean="0">
                <a:latin typeface="Arial" panose="020B0604020202020204" pitchFamily="34" charset="0"/>
                <a:cs typeface="Arial" panose="020B0604020202020204" pitchFamily="34" charset="0"/>
              </a:rPr>
              <a:t>Улучшенный вкус, приятный аромат, сочность и аппетитность (вкус экологически чистой еды не имеет химических примесей).</a:t>
            </a:r>
          </a:p>
          <a:p>
            <a:r>
              <a:rPr lang="ru-RU" sz="1800" dirty="0" smtClean="0">
                <a:latin typeface="Arial" panose="020B0604020202020204" pitchFamily="34" charset="0"/>
                <a:cs typeface="Arial" panose="020B0604020202020204" pitchFamily="34" charset="0"/>
              </a:rPr>
              <a:t>Безопасность не только внутри, но и снаружи. Фрукты и овощи часто покрывают воском во избежание их быстрой порчи и придания привлекательного внешнего вида. Экологически чистые продукты в такой обработке не нуждаются. Их можно есть вместе с кожурой, а значит, получать еще больше полезных веществ.</a:t>
            </a:r>
          </a:p>
          <a:p>
            <a:r>
              <a:rPr lang="ru-RU" sz="1800" dirty="0" smtClean="0">
                <a:latin typeface="Arial" panose="020B0604020202020204" pitchFamily="34" charset="0"/>
                <a:cs typeface="Arial" panose="020B0604020202020204" pitchFamily="34" charset="0"/>
              </a:rPr>
              <a:t>Польза для детей и беременных женщин (отсутствие в составе химических добавок полностью исключает их проникновение и оседание в организме).</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0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lstStyle/>
          <a:p>
            <a:r>
              <a:rPr lang="ru-RU" dirty="0" smtClean="0">
                <a:effectLst>
                  <a:outerShdw blurRad="38100" dist="38100" dir="2700000" algn="tl">
                    <a:srgbClr val="000000">
                      <a:alpha val="43137"/>
                    </a:srgbClr>
                  </a:outerShdw>
                </a:effectLst>
                <a:latin typeface="Arial Black" panose="020B0A04020102020204" pitchFamily="34" charset="0"/>
              </a:rPr>
              <a:t>Требования к </a:t>
            </a:r>
            <a:r>
              <a:rPr lang="ru-RU" dirty="0" err="1" smtClean="0">
                <a:effectLst>
                  <a:outerShdw blurRad="38100" dist="38100" dir="2700000" algn="tl">
                    <a:srgbClr val="000000">
                      <a:alpha val="43137"/>
                    </a:srgbClr>
                  </a:outerShdw>
                </a:effectLst>
                <a:latin typeface="Arial Black" panose="020B0A04020102020204" pitchFamily="34" charset="0"/>
              </a:rPr>
              <a:t>экопродуктам</a:t>
            </a:r>
            <a:endParaRPr lang="ru-RU" dirty="0">
              <a:effectLst>
                <a:outerShdw blurRad="38100" dist="38100" dir="2700000" algn="tl">
                  <a:srgbClr val="000000">
                    <a:alpha val="43137"/>
                  </a:srgbClr>
                </a:outerShdw>
              </a:effectLst>
              <a:latin typeface="Arial Black" panose="020B0A04020102020204" pitchFamily="34" charset="0"/>
            </a:endParaRPr>
          </a:p>
        </p:txBody>
      </p:sp>
      <p:sp>
        <p:nvSpPr>
          <p:cNvPr id="3" name="Объект 2"/>
          <p:cNvSpPr>
            <a:spLocks noGrp="1"/>
          </p:cNvSpPr>
          <p:nvPr>
            <p:ph idx="1"/>
          </p:nvPr>
        </p:nvSpPr>
        <p:spPr>
          <a:solidFill>
            <a:schemeClr val="bg1">
              <a:alpha val="75000"/>
            </a:schemeClr>
          </a:solidFill>
        </p:spPr>
        <p:txBody>
          <a:bodyPr>
            <a:normAutofit/>
          </a:bodyPr>
          <a:lstStyle/>
          <a:p>
            <a:r>
              <a:rPr lang="ru-RU" sz="2000" dirty="0">
                <a:latin typeface="Arial" panose="020B0604020202020204" pitchFamily="34" charset="0"/>
                <a:cs typeface="Arial" panose="020B0604020202020204" pitchFamily="34" charset="0"/>
              </a:rPr>
              <a:t>При выращивании сельскохозяйственных культур не допускается использование минеральных удобрений, гербицидов, пестицидов, химикатов и какого-либо </a:t>
            </a:r>
            <a:r>
              <a:rPr lang="ru-RU" sz="2000" dirty="0" err="1">
                <a:latin typeface="Arial" panose="020B0604020202020204" pitchFamily="34" charset="0"/>
                <a:cs typeface="Arial" panose="020B0604020202020204" pitchFamily="34" charset="0"/>
              </a:rPr>
              <a:t>неестесственного</a:t>
            </a:r>
            <a:r>
              <a:rPr lang="ru-RU" sz="2000" dirty="0">
                <a:latin typeface="Arial" panose="020B0604020202020204" pitchFamily="34" charset="0"/>
                <a:cs typeface="Arial" panose="020B0604020202020204" pitchFamily="34" charset="0"/>
              </a:rPr>
              <a:t> облучения. Животные могут выращиваться только на экологически чистых кормах, а в питании их не должны присутствовать гормональные препараты и кормовые антибиотики.</a:t>
            </a:r>
          </a:p>
          <a:p>
            <a:r>
              <a:rPr lang="ru-RU" sz="2000" dirty="0">
                <a:latin typeface="Arial" panose="020B0604020202020204" pitchFamily="34" charset="0"/>
                <a:cs typeface="Arial" panose="020B0604020202020204" pitchFamily="34" charset="0"/>
              </a:rPr>
              <a:t>При производстве экологической пищи запрещается использовать искусственные консерванты, генетически модифицированные организмы, синтетические </a:t>
            </a:r>
            <a:r>
              <a:rPr lang="ru-RU" sz="2000" dirty="0" err="1">
                <a:latin typeface="Arial" panose="020B0604020202020204" pitchFamily="34" charset="0"/>
                <a:cs typeface="Arial" panose="020B0604020202020204" pitchFamily="34" charset="0"/>
              </a:rPr>
              <a:t>ароматизаторы</a:t>
            </a:r>
            <a:r>
              <a:rPr lang="ru-RU" sz="2000" dirty="0">
                <a:latin typeface="Arial" panose="020B0604020202020204" pitchFamily="34" charset="0"/>
                <a:cs typeface="Arial" panose="020B0604020202020204" pitchFamily="34" charset="0"/>
              </a:rPr>
              <a:t>, заменители и регуляторы вкуса. Не допускается применение агрессивных способов обработки и изменений исходных свойств продуктов.</a:t>
            </a:r>
          </a:p>
          <a:p>
            <a:r>
              <a:rPr lang="ru-RU" sz="2000" dirty="0">
                <a:latin typeface="Arial" panose="020B0604020202020204" pitchFamily="34" charset="0"/>
                <a:cs typeface="Arial" panose="020B0604020202020204" pitchFamily="34" charset="0"/>
              </a:rPr>
              <a:t>Для экологически чистых продуктов характерна минимальная внешняя обработка. Воск и воздействие химических факторов – признак искусственного увеличения срока годности продуктов и улучшения их внешнего вида</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01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5000"/>
            </a:schemeClr>
          </a:solidFill>
        </p:spPr>
        <p:txBody>
          <a:bodyPr/>
          <a:lstStyle/>
          <a:p>
            <a:r>
              <a:rPr lang="ru-RU" dirty="0" smtClean="0">
                <a:effectLst>
                  <a:outerShdw blurRad="38100" dist="38100" dir="2700000" algn="tl">
                    <a:srgbClr val="000000">
                      <a:alpha val="43137"/>
                    </a:srgbClr>
                  </a:outerShdw>
                </a:effectLst>
                <a:latin typeface="Arial Black" panose="020B0A04020102020204" pitchFamily="34" charset="0"/>
              </a:rPr>
              <a:t>Требования к </a:t>
            </a:r>
            <a:r>
              <a:rPr lang="ru-RU" dirty="0" err="1" smtClean="0">
                <a:effectLst>
                  <a:outerShdw blurRad="38100" dist="38100" dir="2700000" algn="tl">
                    <a:srgbClr val="000000">
                      <a:alpha val="43137"/>
                    </a:srgbClr>
                  </a:outerShdw>
                </a:effectLst>
                <a:latin typeface="Arial Black" panose="020B0A04020102020204" pitchFamily="34" charset="0"/>
              </a:rPr>
              <a:t>экопродуктам</a:t>
            </a:r>
            <a:endParaRPr lang="ru-RU" dirty="0"/>
          </a:p>
        </p:txBody>
      </p:sp>
      <p:sp>
        <p:nvSpPr>
          <p:cNvPr id="3" name="Объект 2"/>
          <p:cNvSpPr>
            <a:spLocks noGrp="1"/>
          </p:cNvSpPr>
          <p:nvPr>
            <p:ph idx="1"/>
          </p:nvPr>
        </p:nvSpPr>
        <p:spPr>
          <a:solidFill>
            <a:schemeClr val="bg1">
              <a:alpha val="75000"/>
            </a:schemeClr>
          </a:solidFill>
        </p:spPr>
        <p:txBody>
          <a:bodyPr>
            <a:normAutofit/>
          </a:bodyPr>
          <a:lstStyle/>
          <a:p>
            <a:pPr marL="0" indent="0">
              <a:buNone/>
            </a:pPr>
            <a:r>
              <a:rPr lang="ru-RU" sz="2400" b="1" i="1" dirty="0">
                <a:latin typeface="Arial" panose="020B0604020202020204" pitchFamily="34" charset="0"/>
                <a:cs typeface="Arial" panose="020B0604020202020204" pitchFamily="34" charset="0"/>
              </a:rPr>
              <a:t>Согласно специализированной нормативной документации, продукты, относящиеся к рассматриваемой категории, не должны содержать в своем составе:</a:t>
            </a:r>
          </a:p>
          <a:p>
            <a:r>
              <a:rPr lang="ru-RU" sz="2400" dirty="0">
                <a:latin typeface="Arial" panose="020B0604020202020204" pitchFamily="34" charset="0"/>
                <a:cs typeface="Arial" panose="020B0604020202020204" pitchFamily="34" charset="0"/>
              </a:rPr>
              <a:t>пестициды;</a:t>
            </a:r>
          </a:p>
          <a:p>
            <a:r>
              <a:rPr lang="ru-RU" sz="2400" dirty="0">
                <a:latin typeface="Arial" panose="020B0604020202020204" pitchFamily="34" charset="0"/>
                <a:cs typeface="Arial" panose="020B0604020202020204" pitchFamily="34" charset="0"/>
              </a:rPr>
              <a:t>регуляторы роста;</a:t>
            </a:r>
          </a:p>
          <a:p>
            <a:r>
              <a:rPr lang="ru-RU" sz="2400" dirty="0">
                <a:latin typeface="Arial" panose="020B0604020202020204" pitchFamily="34" charset="0"/>
                <a:cs typeface="Arial" panose="020B0604020202020204" pitchFamily="34" charset="0"/>
              </a:rPr>
              <a:t>синтетические кормовые добавки;</a:t>
            </a:r>
          </a:p>
          <a:p>
            <a:r>
              <a:rPr lang="ru-RU" sz="2400" dirty="0">
                <a:latin typeface="Arial" panose="020B0604020202020204" pitchFamily="34" charset="0"/>
                <a:cs typeface="Arial" panose="020B0604020202020204" pitchFamily="34" charset="0"/>
              </a:rPr>
              <a:t>искусственные консерванты;</a:t>
            </a:r>
          </a:p>
          <a:p>
            <a:r>
              <a:rPr lang="ru-RU" sz="2400" dirty="0" err="1">
                <a:latin typeface="Arial" panose="020B0604020202020204" pitchFamily="34" charset="0"/>
                <a:cs typeface="Arial" panose="020B0604020202020204" pitchFamily="34" charset="0"/>
              </a:rPr>
              <a:t>ароматизаторы</a:t>
            </a:r>
            <a:r>
              <a:rPr lang="ru-RU" sz="2400" dirty="0">
                <a:latin typeface="Arial" panose="020B0604020202020204" pitchFamily="34" charset="0"/>
                <a:cs typeface="Arial" panose="020B0604020202020204" pitchFamily="34" charset="0"/>
              </a:rPr>
              <a:t> и красители;</a:t>
            </a:r>
          </a:p>
          <a:p>
            <a:r>
              <a:rPr lang="ru-RU" sz="2400" dirty="0">
                <a:latin typeface="Arial" panose="020B0604020202020204" pitchFamily="34" charset="0"/>
                <a:cs typeface="Arial" panose="020B0604020202020204" pitchFamily="34" charset="0"/>
              </a:rPr>
              <a:t>химические энзимы и другие подобные им добавки;</a:t>
            </a:r>
          </a:p>
          <a:p>
            <a:r>
              <a:rPr lang="ru-RU" sz="2400" dirty="0">
                <a:latin typeface="Arial" panose="020B0604020202020204" pitchFamily="34" charset="0"/>
                <a:cs typeface="Arial" panose="020B0604020202020204" pitchFamily="34" charset="0"/>
              </a:rPr>
              <a:t>сырье, созданное с помощью методов генной инженерии.</a:t>
            </a:r>
          </a:p>
          <a:p>
            <a:pPr marL="0" indent="0">
              <a:buNone/>
            </a:pPr>
            <a:endParaRPr lang="ru-RU" dirty="0"/>
          </a:p>
        </p:txBody>
      </p:sp>
    </p:spTree>
    <p:extLst>
      <p:ext uri="{BB962C8B-B14F-4D97-AF65-F5344CB8AC3E}">
        <p14:creationId xmlns:p14="http://schemas.microsoft.com/office/powerpoint/2010/main" val="14380729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869</Words>
  <Application>Microsoft Office PowerPoint</Application>
  <PresentationFormat>Широкоэкранный</PresentationFormat>
  <Paragraphs>36</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Arial Black</vt:lpstr>
      <vt:lpstr>Calibri</vt:lpstr>
      <vt:lpstr>Calibri Light</vt:lpstr>
      <vt:lpstr>Тема Office</vt:lpstr>
      <vt:lpstr>Адекватное экологически чистое питание</vt:lpstr>
      <vt:lpstr>Адекватное питание: что такое?</vt:lpstr>
      <vt:lpstr>Презентация PowerPoint</vt:lpstr>
      <vt:lpstr>Презентация PowerPoint</vt:lpstr>
      <vt:lpstr>Доказанная польза адекватного питания</vt:lpstr>
      <vt:lpstr>Экологически чистые продукты</vt:lpstr>
      <vt:lpstr>Преимущества экопродуктов</vt:lpstr>
      <vt:lpstr>Требования к экопродуктам</vt:lpstr>
      <vt:lpstr>Требования к экопродуктам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Anel Mukhtarova</dc:creator>
  <cp:lastModifiedBy>Anel Mukhtarova</cp:lastModifiedBy>
  <cp:revision>4</cp:revision>
  <dcterms:created xsi:type="dcterms:W3CDTF">2022-10-27T04:38:49Z</dcterms:created>
  <dcterms:modified xsi:type="dcterms:W3CDTF">2022-10-27T05:20:53Z</dcterms:modified>
</cp:coreProperties>
</file>