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aleway" panose="020B0604020202020204" charset="-52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1199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749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4a83fdf81a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4a83fdf81a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39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a83fdf81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4a83fdf81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475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a83fdf8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4a83fdf8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7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a83fdf81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a83fdf81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63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4a83fdf81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4a83fdf81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296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a83fdf81a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a83fdf81a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56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4a83fdf81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4a83fdf81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222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4a83fdf81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4a83fdf81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0265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a83fdf81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4a83fdf81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47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Продукты в питании человека и их безопасность</a:t>
            </a:r>
            <a:endParaRPr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727650" y="404250"/>
            <a:ext cx="7688700" cy="9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Работники пищевой промышленности и потребители могут:</a:t>
            </a:r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3749050" y="1334850"/>
            <a:ext cx="5102400" cy="35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4365" algn="l" rtl="0">
              <a:spcBef>
                <a:spcPts val="1200"/>
              </a:spcBef>
              <a:spcAft>
                <a:spcPts val="0"/>
              </a:spcAft>
              <a:buClr>
                <a:srgbClr val="3C4245"/>
              </a:buClr>
              <a:buSzPts val="1508"/>
              <a:buFont typeface="Arial"/>
              <a:buChar char="●"/>
            </a:pPr>
            <a:r>
              <a:rPr lang="ru" sz="1508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внимательнее изучать, какие продукты питания они используют (читать этикетки на упаковке, делать осведомленный выбор, знать о распространенных видах опасности, связанных с продуктами питания);</a:t>
            </a:r>
            <a:endParaRPr sz="1508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4365" algn="l" rtl="0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ts val="1508"/>
              <a:buFont typeface="Arial"/>
              <a:buChar char="●"/>
            </a:pPr>
            <a:r>
              <a:rPr lang="ru" sz="1508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обращаться с продуктами питания и готовить пищу с соблюдением правил безопасности.</a:t>
            </a:r>
            <a:endParaRPr sz="1508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4365" algn="l" rtl="0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ts val="1508"/>
              <a:buFont typeface="Arial"/>
              <a:buChar char="●"/>
            </a:pPr>
            <a:r>
              <a:rPr lang="ru" sz="1508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не употреблять в пищу продукты с истекшим сроком годности</a:t>
            </a:r>
            <a:endParaRPr sz="1508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4365" algn="l" rtl="0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ts val="1508"/>
              <a:buFont typeface="Arial"/>
              <a:buChar char="●"/>
            </a:pPr>
            <a:r>
              <a:rPr lang="ru" sz="1508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обязательно соблюдать температурный режим хранения пищевых продуктов</a:t>
            </a:r>
            <a:endParaRPr sz="1508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25" y="1968563"/>
            <a:ext cx="3005324" cy="187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729450" y="1374350"/>
            <a:ext cx="7688700" cy="33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Безопасность пищевых продуктов - это отсутствие токсического, канцерогенного, мутагенного и иного неблагоприятного действия продуктов на организм человека при употреблении их в общепринятых количествах. </a:t>
            </a:r>
            <a:endParaRPr sz="19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900"/>
              <a:t>Вопросы безопасности пищевых продуктов, питания и продовольственной безопасности неразрывно связаны. Небезопасные продукты питания порождают порочный круг болезней и неполноценного питания, что особенно затрагивает детей грудного и раннего возраста, лиц пожилого возраста и больных. 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Пищевое отравление</a:t>
            </a:r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11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700"/>
              <a:t>Пищевое отравление - это острое, реже хроническое заболевание, вызываемое употреблением пищи, массивно содержащей микроорганизмы или токсические вещества микробного происхождения. </a:t>
            </a:r>
            <a:endParaRPr sz="1700"/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2925" y="3273475"/>
            <a:ext cx="3438150" cy="17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420625" y="1298450"/>
            <a:ext cx="4846200" cy="36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25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Главная ответственность за безопасность пищевых продуктов лежит на тех, кто производит, обрабатывает и реализует пищевые продукты. Именно они обязаны обеспечить, чтобы пищевые продукты, которые они производят и обрабатывают, были безопасными и удовлетворяли соответствующим требованиям законодательства в области пищевых продуктов. Главная же задача контролирующих органов заключается в составлении стандартов безопасности пищевых продуктов и в обеспечении непосредственного контроля соблюдения этих стандартов производителями, обработчиками и торговцами пищевыми продуктами.  Кроме того, в задачи контролирующих органов входит улучшение знаний потребителей о бытовой гигиене пищевых продуктов и выполнении рекомендаций по хранению и приготовлению пищи.</a:t>
            </a:r>
            <a:endParaRPr sz="140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825" y="1447825"/>
            <a:ext cx="3572374" cy="250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заболевания пищевого происхождения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254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Как правило, заболевания пищевого происхождения — это инфекционные заболевания или интоксикации, вызванные бактериями, вирусами или химическими веществами, попадающими в организм через зараженную воду или пищу.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254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Возбудители заболеваний пищевого происхождения могут вызывать острую диарею или истощающие организм инфекции, включая менингит. Химические вещества могут приводить к острому отравлению или хроническим заболеваниям, таким как рак. Заболевания пищевого происхождения могут стать причиной долгосрочной инвалидности и смерти. К видам небезопасных продуктов питания относятся сырая пища животного происхождения, фрукты и овощи, загрязненные фекалиями, а также сырые моллюски, содержащие морские биотоксины.</a:t>
            </a:r>
            <a:endParaRPr sz="1500" i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27650" y="623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Бактерии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29450" y="1389900"/>
            <a:ext cx="7688700" cy="3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8" b="1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Salmonella, Campylobacter </a:t>
            </a:r>
            <a:r>
              <a:rPr lang="ru" sz="1508" b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и энтерогеморрагический штамм кишечной палочки</a:t>
            </a:r>
            <a:r>
              <a:rPr lang="ru" sz="1508" b="1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Escherichia coli</a:t>
            </a:r>
            <a:r>
              <a:rPr lang="ru" sz="1508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— одни из наиболее распространенных возбудителей заболеваний пищевого происхождения, от которых ежегодно страдают миллионы людей. В некоторых случаях заболевания, вызванные этими возбудителями, носят тяжелый характер и заканчиваются смертельным исходом. Симптомы: повышенная температура, головная боль, тошнота, рвота, боль в брюшной полости и диарея.</a:t>
            </a:r>
            <a:endParaRPr sz="1508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08" b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Холерный вибрион</a:t>
            </a:r>
            <a:r>
              <a:rPr lang="ru" sz="1508" b="1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508" b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" sz="1508" b="1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Vibrio cholerae</a:t>
            </a:r>
            <a:r>
              <a:rPr lang="ru" sz="1508" b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ru" sz="1508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проникает в организм человека с инфицированной водой или продуктами питания. К симптомам относятся боль в брюшной полости, рвота и острая водянистая диарея, которая может приводить к острому обезвоживанию и иногда к смерти. Вспышки холеры связаны с такими продуктами питания, как рис, овощи, просо и различные виды морепродуктов.</a:t>
            </a:r>
            <a:endParaRPr sz="1508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200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552425" y="1227200"/>
            <a:ext cx="1556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Вирусы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729450" y="1762400"/>
            <a:ext cx="3513300" cy="31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Норовирусные инфекции сопровождаются тошнотой, сильной рвотой, водянистой диареей и болью в брюшной полости. Вирус гепатита А может привести к долгосрочному поражению печени и обычно распространяется через сырые или не прошедшие достаточную термическую обработку морепродукты или зараженные фрукты и овощи. Часто источниками заражения являются инфицированные вирусом лица, работающие с продуктами питания.</a:t>
            </a:r>
            <a:endParaRPr sz="1400"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5965925" y="1227200"/>
            <a:ext cx="1934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Паразиты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989275" y="1762375"/>
            <a:ext cx="3513300" cy="31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Некоторые паразиты, такие как трематоды рыб, передаются только через пищевые продукты. Другие, например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Echinococcus spp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или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Taenia solium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, могут инфицировать людей через пищевые продукты или при непосредственном контакте с животными. Другие паразиты, такие как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Ascaris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Cryptosporidium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Entamoeba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histolytica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 или </a:t>
            </a:r>
            <a:r>
              <a:rPr lang="ru" i="1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Giardia</a:t>
            </a:r>
            <a:r>
              <a:rPr lang="ru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, попадают в пищевую цепочку через воду или почву и могут контаминировать свежие фрукты и овощи.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7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Безопасность продуктов питания в меняющемся мире</a:t>
            </a:r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729450" y="2249425"/>
            <a:ext cx="7688700" cy="27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54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Наличие безопасного продовольствия содействует развитию национальной экономики, торговли и туризма, способствует обеспечению продовольственной безопасности и безопасности питания и является одним из факторов устойчивого развития.</a:t>
            </a:r>
            <a:endParaRPr sz="1554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554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Урбанизация и изменения форм поведения потребителей, включая распространение туризма, приводят к увеличению числа людей, покупающих и употребляющих в пищу продукты питания, приготовленные в общественных местах. В условиях глобализации растет спрос на все более широкий спектр продуктов питания, что приводит к усложнению и удлинению глобальной продовольственной цепочки.</a:t>
            </a:r>
            <a:endParaRPr sz="1554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727650" y="678550"/>
            <a:ext cx="76887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Лица, ответственные за разработку политики, могут: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1"/>
          </p:nvPr>
        </p:nvSpPr>
        <p:spPr>
          <a:xfrm>
            <a:off x="365750" y="1737250"/>
            <a:ext cx="8430900" cy="32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6706" algn="l" rtl="0">
              <a:spcBef>
                <a:spcPts val="1200"/>
              </a:spcBef>
              <a:spcAft>
                <a:spcPts val="0"/>
              </a:spcAft>
              <a:buClr>
                <a:srgbClr val="3C4245"/>
              </a:buClr>
              <a:buSzPct val="100000"/>
              <a:buFont typeface="Arial"/>
              <a:buChar char="●"/>
            </a:pPr>
            <a:r>
              <a:rPr lang="ru" sz="1500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создать и поддерживать надлежащие системы и инфраструктуру обеспечения безопасности продуктов питания (например, лаборатории) в целях принятия ответных мер и управления рисками в области безопасности продуктов питания на всем протяжении продовольственной цепочки, в том числе в условиях чрезвычайных ситуаций;</a:t>
            </a:r>
            <a:endParaRPr sz="1500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ct val="100000"/>
              <a:buFont typeface="Arial"/>
              <a:buChar char="●"/>
            </a:pPr>
            <a:r>
              <a:rPr lang="ru" sz="1500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способствовать межсекторальному сотрудничеству между такими секторами, как общественное здравоохранение, охрана здоровья животных, сельское хозяйство и т.п., в целях более эффективной взаимной коммуникации и совместных действий;</a:t>
            </a:r>
            <a:endParaRPr sz="1500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ct val="100000"/>
              <a:buFont typeface="Arial"/>
              <a:buChar char="●"/>
            </a:pPr>
            <a:r>
              <a:rPr lang="ru" sz="1500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включить аспекты безопасности продуктов питания в более широкие меры политики и программы в области продовольствия и питания (например, вопросы безопасности питания и продовольственной безопасности);</a:t>
            </a:r>
            <a:endParaRPr sz="1500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rgbClr val="3C4245"/>
              </a:buClr>
              <a:buSzPct val="100000"/>
              <a:buFont typeface="Arial"/>
              <a:buChar char="●"/>
            </a:pPr>
            <a:r>
              <a:rPr lang="ru" sz="1500">
                <a:solidFill>
                  <a:srgbClr val="3C4245"/>
                </a:solidFill>
                <a:latin typeface="Arial"/>
                <a:ea typeface="Arial"/>
                <a:cs typeface="Arial"/>
                <a:sym typeface="Arial"/>
              </a:rPr>
              <a:t>следовать подходу «мысли глобально, действуй локально» в целях обеспечения безопасности местной продукции для зарубежных потребителей в случае ее экспорта.</a:t>
            </a:r>
            <a:endParaRPr sz="1500">
              <a:solidFill>
                <a:srgbClr val="3C424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Экран (16:9)</PresentationFormat>
  <Paragraphs>29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Raleway</vt:lpstr>
      <vt:lpstr>Roboto</vt:lpstr>
      <vt:lpstr>Arial</vt:lpstr>
      <vt:lpstr>Lato</vt:lpstr>
      <vt:lpstr>Times New Roman</vt:lpstr>
      <vt:lpstr>Streamline</vt:lpstr>
      <vt:lpstr>Продукты в питании человека и их безопасность</vt:lpstr>
      <vt:lpstr>Презентация PowerPoint</vt:lpstr>
      <vt:lpstr>Пищевое отравление</vt:lpstr>
      <vt:lpstr>Презентация PowerPoint</vt:lpstr>
      <vt:lpstr>Основные заболевания пищевого происхождения</vt:lpstr>
      <vt:lpstr>Бактерии</vt:lpstr>
      <vt:lpstr>Вирусы</vt:lpstr>
      <vt:lpstr>Безопасность продуктов питания в меняющемся мире</vt:lpstr>
      <vt:lpstr>Лица, ответственные за разработку политики, могут:</vt:lpstr>
      <vt:lpstr>Работники пищевой промышленности и потребители могут: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в питании человека и их безопасность</dc:title>
  <cp:lastModifiedBy>User</cp:lastModifiedBy>
  <cp:revision>1</cp:revision>
  <dcterms:modified xsi:type="dcterms:W3CDTF">2022-11-10T09:22:07Z</dcterms:modified>
</cp:coreProperties>
</file>