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9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54FF4-0ECB-4105-9382-1446695F7961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5359A-C8D3-4075-9EBE-320D66F3BE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97317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54FF4-0ECB-4105-9382-1446695F7961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5359A-C8D3-4075-9EBE-320D66F3BE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06986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54FF4-0ECB-4105-9382-1446695F7961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5359A-C8D3-4075-9EBE-320D66F3BE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97581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54FF4-0ECB-4105-9382-1446695F7961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5359A-C8D3-4075-9EBE-320D66F3BE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85681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54FF4-0ECB-4105-9382-1446695F7961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5359A-C8D3-4075-9EBE-320D66F3BE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75266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54FF4-0ECB-4105-9382-1446695F7961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5359A-C8D3-4075-9EBE-320D66F3BE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70702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54FF4-0ECB-4105-9382-1446695F7961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5359A-C8D3-4075-9EBE-320D66F3BE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56763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54FF4-0ECB-4105-9382-1446695F7961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5359A-C8D3-4075-9EBE-320D66F3BE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4600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54FF4-0ECB-4105-9382-1446695F7961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5359A-C8D3-4075-9EBE-320D66F3BE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34367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54FF4-0ECB-4105-9382-1446695F7961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5359A-C8D3-4075-9EBE-320D66F3BE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82030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54FF4-0ECB-4105-9382-1446695F7961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5359A-C8D3-4075-9EBE-320D66F3BE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38064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554FF4-0ECB-4105-9382-1446695F7961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A5359A-C8D3-4075-9EBE-320D66F3BE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22377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kk-KZ" dirty="0" smtClean="0"/>
              <a:t>Санитарные правила на предприятих пищевой промышленности.</a:t>
            </a:r>
            <a:endParaRPr lang="ru-RU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00482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Санитарные правила содержат санитарно-эпидемиологические требования к: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fontAlgn="base">
              <a:buNone/>
            </a:pPr>
            <a:r>
              <a:rPr lang="ru-RU" sz="2000" dirty="0"/>
              <a:t>•      </a:t>
            </a:r>
            <a:r>
              <a:rPr lang="ru-RU" sz="2000" dirty="0" smtClean="0"/>
              <a:t> 1</a:t>
            </a:r>
            <a:r>
              <a:rPr lang="ru-RU" sz="2000" dirty="0"/>
              <a:t>) выбору земельного участка под строительство, проектированию, реконструкции, переоборудованию, перепланировке, перепрофилированию, расширению, ремонту и вводу в эксплуатацию объектов;</a:t>
            </a:r>
          </a:p>
          <a:p>
            <a:pPr fontAlgn="base"/>
            <a:r>
              <a:rPr lang="ru-RU" sz="2000" dirty="0"/>
              <a:t>      2) водоснабжению, водоотведению, теплоснабжению, освещению, вентиляции и кондиционированию;</a:t>
            </a:r>
          </a:p>
          <a:p>
            <a:pPr fontAlgn="base"/>
            <a:r>
              <a:rPr lang="ru-RU" sz="2000" dirty="0"/>
              <a:t>      3) содержанию и эксплуатации помещений, зданий и сооружений объектов, оборудования;</a:t>
            </a:r>
          </a:p>
          <a:p>
            <a:pPr fontAlgn="base"/>
            <a:r>
              <a:rPr lang="ru-RU" sz="2000" dirty="0"/>
              <a:t>      4) условиям производства, расфасовки, хранения, транспортировки, реализации и утилизации пищевой продукции;</a:t>
            </a:r>
          </a:p>
          <a:p>
            <a:pPr fontAlgn="base"/>
            <a:r>
              <a:rPr lang="ru-RU" sz="2000" dirty="0"/>
              <a:t>      5) осуществлению производственного контроля;</a:t>
            </a:r>
          </a:p>
          <a:p>
            <a:pPr fontAlgn="base"/>
            <a:r>
              <a:rPr lang="ru-RU" sz="2000" dirty="0"/>
              <a:t>      6) условиям труда, бытового обслуживания, медицинского обеспечения и гигиеническому обучению персонала.</a:t>
            </a:r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6723787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 smtClean="0"/>
              <a:t>Не допускается проектирование и строительство объектов на земельных участках при:</a:t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fontAlgn="base"/>
            <a:r>
              <a:rPr lang="ru-RU" dirty="0"/>
              <a:t>      1) использовании их в прошлом под скотомогильники, места захоронения токсичных отходов, свалки, поля ассенизации, кладбища, а также имеющих загрязнение почвы органического и химического характера;</a:t>
            </a:r>
          </a:p>
          <a:p>
            <a:pPr fontAlgn="base"/>
            <a:r>
              <a:rPr lang="ru-RU" dirty="0"/>
              <a:t>      2) превышении нормативов радиационной безопасности;</a:t>
            </a:r>
          </a:p>
          <a:p>
            <a:pPr fontAlgn="base"/>
            <a:r>
              <a:rPr lang="ru-RU" dirty="0"/>
              <a:t>      3) размещении на земельном участке почвенных очагов по сибирской язве стационарно неблагополучных пунктов;</a:t>
            </a:r>
          </a:p>
          <a:p>
            <a:pPr fontAlgn="base"/>
            <a:r>
              <a:rPr lang="ru-RU" dirty="0"/>
              <a:t>      4) отсутствии возможности организации санитарно-защитной зоны, санитарных разрывов, в зонах возможного затопления;</a:t>
            </a:r>
          </a:p>
          <a:p>
            <a:pPr fontAlgn="base"/>
            <a:r>
              <a:rPr lang="ru-RU" dirty="0"/>
              <a:t>      5) размещении в первой зоне санитарной охраны источников водоснабжения;</a:t>
            </a:r>
          </a:p>
          <a:p>
            <a:pPr fontAlgn="base"/>
            <a:r>
              <a:rPr lang="ru-RU" dirty="0"/>
              <a:t>      6) размещении в опасных зонах отвалов породы угольных и других шахт.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267117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Производственные и вспомогательные помещения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1400" dirty="0" smtClean="0"/>
              <a:t>1. Производственные цеха часто встречаются в бытовых помещениях зданий. Проектно-конструктивные решения Проектно-конструктивные решения Много- или одноэтажные производственные здания. Для предприятий пищевой промышленности, блокированных с производствами других отдельных отраслей, предпочтительное строительство одноэтажных производственных корпусов.</a:t>
            </a:r>
          </a:p>
          <a:p>
            <a:r>
              <a:rPr lang="ru-RU" sz="1400" dirty="0" smtClean="0"/>
              <a:t>2. Расположение производственных цехов должно обеспечивать поточность технологических процессов; технологическая коммуникация (молокопроводы) - наиболее подробно и прямолинейно потоки сырья и готовой продукции.</a:t>
            </a:r>
          </a:p>
          <a:p>
            <a:r>
              <a:rPr lang="ru-RU" sz="1400" dirty="0" smtClean="0"/>
              <a:t>3. У входа в здание должны быть предусмотрены скребки, решетки или металлические решетки для очистки мусора от грязи, а внутри зданий при входе в производственные цеха и бытовые помещения - дезинфицирующие коврики.</a:t>
            </a:r>
          </a:p>
          <a:p>
            <a:r>
              <a:rPr lang="ru-RU" sz="1400" dirty="0" smtClean="0"/>
              <a:t>4. Приемка молока в зависимости от профиля молочных производств, их мощности и объема необходимого производства в закрытом организме или на разгрузочной платформе с навесом.</a:t>
            </a:r>
          </a:p>
          <a:p>
            <a:r>
              <a:rPr lang="ru-RU" sz="1400" dirty="0" smtClean="0"/>
              <a:t>Платформы или помещения для приема должны быть оборудованы кронштейнами и шлангами для перекачивания молока. Шланги для откачивания молока из флюса или через люк цистерны должны заканчиваться наконечником из длины стали длинной 80-100 см. Для откачивания молока из цистерн следует использовать шланги с накидной гайкой, подключаемые к входным патрубкам цистерн.</a:t>
            </a:r>
          </a:p>
          <a:p>
            <a:r>
              <a:rPr lang="ru-RU" sz="1400" dirty="0" smtClean="0"/>
              <a:t> 5. Цехи по производству детских молочных продуктов на молочных предприятиях должны быть размещены в изолированных от обычных производствах.</a:t>
            </a:r>
          </a:p>
          <a:p>
            <a:r>
              <a:rPr lang="ru-RU" sz="1400" dirty="0" smtClean="0"/>
              <a:t>Расфасовка готовой продукции на специализированных предприятиях по производству детских молочных продуктов должна производиться в закрытых помещениях, оборудованных бактерицидными лампами.</a:t>
            </a:r>
          </a:p>
          <a:p>
            <a:r>
              <a:rPr lang="ru-RU" sz="1400" dirty="0" smtClean="0"/>
              <a:t>6. Производство кормовых продуктов (ЗЦМ и др.) должно быть изолировано от цехов по производству молочных продуктов и имеет обособленное сырьевое отделение.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34912583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k-KZ" dirty="0" smtClean="0"/>
              <a:t>Подробнее вы можете ознакомиться с информацией по свайпу вниз..</a:t>
            </a:r>
            <a:endParaRPr lang="ru-RU" dirty="0"/>
          </a:p>
        </p:txBody>
      </p:sp>
      <p:pic>
        <p:nvPicPr>
          <p:cNvPr id="1026" name="Picture 2" descr="Стрелка вниз – Бесплатные иконки: стрелы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8867" y="2690445"/>
            <a:ext cx="3652399" cy="36014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185265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https://adilet.zan.kz/rus/docs/V2100022673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132493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9992974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292</Words>
  <Application>Microsoft Office PowerPoint</Application>
  <PresentationFormat>Широкоэкранный</PresentationFormat>
  <Paragraphs>26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Тема Office</vt:lpstr>
      <vt:lpstr>Санитарные правила на предприятих пищевой промышленности.</vt:lpstr>
      <vt:lpstr>Санитарные правила содержат санитарно-эпидемиологические требования к: </vt:lpstr>
      <vt:lpstr>Не допускается проектирование и строительство объектов на земельных участках при: </vt:lpstr>
      <vt:lpstr>Производственные и вспомогательные помещения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Санитарные правила на предприятих пищевой промышленности.</dc:title>
  <dc:creator>Пользователь Windows</dc:creator>
  <cp:lastModifiedBy>User</cp:lastModifiedBy>
  <cp:revision>3</cp:revision>
  <dcterms:created xsi:type="dcterms:W3CDTF">2022-09-29T02:46:05Z</dcterms:created>
  <dcterms:modified xsi:type="dcterms:W3CDTF">2022-11-10T09:23:06Z</dcterms:modified>
</cp:coreProperties>
</file>