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36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695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220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722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052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456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985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252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978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619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737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606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516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872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6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100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109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57E2BF-5982-438C-AA46-1ACA4F52B81F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FE590B4-E3E2-48EA-8EB9-5BFC28AE48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03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4YZ4ZfDZ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66F926-8407-24D9-9691-82B22C41A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Новые технологии в генетике</a:t>
            </a:r>
            <a:endParaRPr lang="x-none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A816B8-39B0-9824-1BB2-A112441D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4EA2AF-C139-7A3B-D1E9-B8092660C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2365695"/>
            <a:ext cx="11358693" cy="43538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Генетика – это фундаментальная биологическая дисциплина, изучающая такие свойства живых существ как изменчивость и наследственность. Вследствие развития генетики развились такие направления  как генетическая инженерия, биотехнология и геномика.</a:t>
            </a:r>
          </a:p>
          <a:p>
            <a:pPr marL="0" indent="0" algn="just">
              <a:buNone/>
            </a:pPr>
            <a:r>
              <a:rPr lang="ru-RU" dirty="0"/>
              <a:t>Методы исследования генной инженерии:</a:t>
            </a:r>
          </a:p>
          <a:p>
            <a:pPr algn="just"/>
            <a:r>
              <a:rPr lang="ru-RU" u="sng" dirty="0"/>
              <a:t>Расщепление ДНК (рестрикция), </a:t>
            </a:r>
            <a:r>
              <a:rPr lang="ru-RU" dirty="0"/>
              <a:t>необходимо для выделения генов и манипуляций с ними</a:t>
            </a:r>
          </a:p>
          <a:p>
            <a:pPr algn="just"/>
            <a:r>
              <a:rPr lang="ru-RU" u="sng" dirty="0"/>
              <a:t>Гибридизация нуклеиновых кислот </a:t>
            </a:r>
            <a:r>
              <a:rPr lang="ru-RU" dirty="0"/>
              <a:t>позволяет выявлять специфические последовательности ДНК и РНК, а также совмещать различные генетические элементы</a:t>
            </a:r>
          </a:p>
          <a:p>
            <a:pPr algn="just"/>
            <a:r>
              <a:rPr lang="ru-RU" u="sng" dirty="0"/>
              <a:t>Клонирование ДНК,</a:t>
            </a:r>
            <a:r>
              <a:rPr lang="ru-RU" dirty="0"/>
              <a:t> осуществляемое путем введения фрагментов ДНК в быстро реплицирующийся генетические элементы (плазмиды или вирусы), что дает возможность размножать гены в клетках бактерий, дрожжей и эукариот</a:t>
            </a:r>
          </a:p>
          <a:p>
            <a:pPr algn="just"/>
            <a:r>
              <a:rPr lang="ru-RU" u="sng" dirty="0"/>
              <a:t>Определение нуклеотидных последовательностей (секвенирование) </a:t>
            </a:r>
            <a:r>
              <a:rPr lang="ru-RU" dirty="0"/>
              <a:t>в клонируемом фрагменте ДНК позволяет определить структуру генов</a:t>
            </a:r>
          </a:p>
          <a:p>
            <a:pPr algn="just"/>
            <a:r>
              <a:rPr lang="ru-RU" u="sng" dirty="0"/>
              <a:t>Химико-ферментативный синтез </a:t>
            </a:r>
            <a:r>
              <a:rPr lang="ru-RU" u="sng" dirty="0" err="1"/>
              <a:t>полинуклеотидов</a:t>
            </a:r>
            <a:r>
              <a:rPr lang="ru-RU" u="sng" dirty="0"/>
              <a:t> </a:t>
            </a:r>
            <a:r>
              <a:rPr lang="ru-RU" dirty="0"/>
              <a:t>необходим для модификации генов.</a:t>
            </a:r>
            <a:endParaRPr lang="ru-RU" u="sng" dirty="0"/>
          </a:p>
          <a:p>
            <a:endParaRPr lang="ru-RU" dirty="0"/>
          </a:p>
          <a:p>
            <a:endParaRPr lang="ru-RU" u="sng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A26CA7-4D61-98A3-3593-DAF9441B5386}"/>
              </a:ext>
            </a:extLst>
          </p:cNvPr>
          <p:cNvSpPr txBox="1"/>
          <p:nvPr/>
        </p:nvSpPr>
        <p:spPr>
          <a:xfrm flipH="1">
            <a:off x="1154953" y="1564802"/>
            <a:ext cx="291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Давыдова Вероника</a:t>
            </a:r>
          </a:p>
        </p:txBody>
      </p:sp>
    </p:spTree>
    <p:extLst>
      <p:ext uri="{BB962C8B-B14F-4D97-AF65-F5344CB8AC3E}">
        <p14:creationId xmlns:p14="http://schemas.microsoft.com/office/powerpoint/2010/main" val="336450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1B632C-5DBB-8D34-D6FD-0854386B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Блоттинги</a:t>
            </a:r>
            <a:br>
              <a:rPr lang="ru-RU" dirty="0"/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DA5B2C-8888-C831-0074-FA53BE5F4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Блоттинг-это перенос белков или нуклеиновых кислот на носитель (нитроцеллюлозу или нейлон) для последующего анализа.</a:t>
            </a:r>
          </a:p>
          <a:p>
            <a:r>
              <a:rPr lang="ru-RU" dirty="0"/>
              <a:t>Блоттинг включает в себя три этапа:</a:t>
            </a:r>
          </a:p>
          <a:p>
            <a:pPr>
              <a:buAutoNum type="arabicPeriod"/>
            </a:pPr>
            <a:r>
              <a:rPr lang="ru-RU" dirty="0"/>
              <a:t>гель-электрофорез</a:t>
            </a:r>
          </a:p>
          <a:p>
            <a:pPr>
              <a:buAutoNum type="arabicPeriod"/>
            </a:pPr>
            <a:r>
              <a:rPr lang="ru-RU" dirty="0"/>
              <a:t>Перенос на мембрану-блоттинг</a:t>
            </a:r>
          </a:p>
          <a:p>
            <a:pPr>
              <a:buAutoNum type="arabicPeriod"/>
            </a:pPr>
            <a:r>
              <a:rPr lang="ru-RU" dirty="0"/>
              <a:t>Визуализация-радиография, иммунохимия, окрашивание серебром.</a:t>
            </a:r>
          </a:p>
          <a:p>
            <a:r>
              <a:rPr lang="ru-RU" dirty="0"/>
              <a:t>Блоттинг классифицируется на несколько методов: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Саузерн</a:t>
            </a:r>
            <a:r>
              <a:rPr lang="ru-RU" dirty="0"/>
              <a:t>-блоттинг (</a:t>
            </a:r>
            <a:r>
              <a:rPr lang="en-US" dirty="0"/>
              <a:t>southern blot)</a:t>
            </a:r>
            <a:r>
              <a:rPr lang="ru-RU" dirty="0"/>
              <a:t>, идентификация ДНК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Нозерн</a:t>
            </a:r>
            <a:r>
              <a:rPr lang="ru-RU" dirty="0"/>
              <a:t>-блоттинг</a:t>
            </a:r>
            <a:r>
              <a:rPr lang="en-US" dirty="0"/>
              <a:t> (northern blot)</a:t>
            </a:r>
            <a:r>
              <a:rPr lang="ru-RU" dirty="0"/>
              <a:t>, идентификация РНК</a:t>
            </a:r>
          </a:p>
          <a:p>
            <a:pPr>
              <a:buFont typeface="+mj-lt"/>
              <a:buAutoNum type="arabicPeriod"/>
            </a:pPr>
            <a:r>
              <a:rPr lang="ru-RU" dirty="0"/>
              <a:t>Вестерн-блоттинг</a:t>
            </a:r>
            <a:r>
              <a:rPr lang="en-US" dirty="0"/>
              <a:t> (western blot)</a:t>
            </a:r>
            <a:r>
              <a:rPr lang="ru-RU" dirty="0"/>
              <a:t>, идентификация белков.</a:t>
            </a:r>
          </a:p>
          <a:p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653CFC-0C6C-330B-0460-1F2FEF5E1D29}"/>
              </a:ext>
            </a:extLst>
          </p:cNvPr>
          <p:cNvSpPr txBox="1"/>
          <p:nvPr/>
        </p:nvSpPr>
        <p:spPr>
          <a:xfrm rot="16200000">
            <a:off x="-17071" y="4847776"/>
            <a:ext cx="1974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Дана </a:t>
            </a:r>
            <a:r>
              <a:rPr lang="ru-RU" dirty="0" err="1">
                <a:highlight>
                  <a:srgbClr val="FFFF00"/>
                </a:highlight>
              </a:rPr>
              <a:t>Булгучева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6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51191-24EE-8B73-391C-D3B9F7CE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Саузерн-блот</a:t>
            </a:r>
            <a:r>
              <a:rPr lang="ru-RU" sz="2800" dirty="0"/>
              <a:t> для определения присутствия</a:t>
            </a:r>
            <a:br>
              <a:rPr lang="ru-RU" sz="2800" dirty="0"/>
            </a:br>
            <a:r>
              <a:rPr lang="ru-RU" sz="2800" dirty="0"/>
              <a:t>специфического фрагмента ДНК в смеси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3AAE6F-1AA2-DDC0-822D-7934FF5B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973" y="2603500"/>
            <a:ext cx="4890783" cy="40657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Смесь фрагментов ДНК разделяем с помощью электрофореза</a:t>
            </a:r>
          </a:p>
          <a:p>
            <a:r>
              <a:rPr lang="ru-RU" dirty="0"/>
              <a:t>Разделенные фрагменты ДНК переносим на лист нитроцеллюлозы или нейлона</a:t>
            </a:r>
          </a:p>
          <a:p>
            <a:r>
              <a:rPr lang="ru-RU" dirty="0"/>
              <a:t>Во время просачивания щелочь вызывает денатурацию ДНК, и на поверхность пластины нитроцеллюлозы переносятся и закрепляются там уже одноцепочечные фрагменты</a:t>
            </a:r>
          </a:p>
          <a:p>
            <a:r>
              <a:rPr lang="ru-RU" dirty="0"/>
              <a:t>Лист нитроцеллюлозы аккуратно снимают с геля и обрабатывают радиоактивно меченной ДНК-пробой, чтобы на нем остались только те молекулы пробы, которые </a:t>
            </a:r>
            <a:r>
              <a:rPr lang="ru-RU" dirty="0" err="1"/>
              <a:t>гибридизовались</a:t>
            </a:r>
            <a:r>
              <a:rPr lang="ru-RU" dirty="0"/>
              <a:t> с ДНК на нитроцеллюлозе. После авторадиографии ДНК, с которой </a:t>
            </a:r>
            <a:r>
              <a:rPr lang="ru-RU" dirty="0" err="1"/>
              <a:t>гибридизовался</a:t>
            </a:r>
            <a:r>
              <a:rPr lang="ru-RU" dirty="0"/>
              <a:t> зонд, будет видна как полосы на фотопластинке</a:t>
            </a:r>
          </a:p>
          <a:p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A381E0-2B35-25C8-543F-18E16A891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5" t="34407" r="18665" b="16433"/>
          <a:stretch/>
        </p:blipFill>
        <p:spPr>
          <a:xfrm>
            <a:off x="271244" y="2603500"/>
            <a:ext cx="6593746" cy="3682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12287C-5C4F-B0F7-78CE-E57D8417FD5F}"/>
              </a:ext>
            </a:extLst>
          </p:cNvPr>
          <p:cNvSpPr txBox="1"/>
          <p:nvPr/>
        </p:nvSpPr>
        <p:spPr>
          <a:xfrm>
            <a:off x="271244" y="6286268"/>
            <a:ext cx="204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Дана </a:t>
            </a:r>
            <a:r>
              <a:rPr lang="ru-RU" dirty="0" err="1">
                <a:highlight>
                  <a:srgbClr val="FFFF00"/>
                </a:highlight>
              </a:rPr>
              <a:t>Булгучева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15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29B6DC-1546-AC0C-B98F-2233E1AC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Нозерн</a:t>
            </a:r>
            <a:r>
              <a:rPr lang="ru-RU" sz="2400" dirty="0"/>
              <a:t> блоттинг - по такой же схеме</a:t>
            </a:r>
            <a:br>
              <a:rPr lang="ru-RU" sz="2400" dirty="0"/>
            </a:br>
            <a:r>
              <a:rPr lang="ru-RU" sz="2400" dirty="0"/>
              <a:t>на нитроцеллюлозный фильтр из </a:t>
            </a:r>
            <a:r>
              <a:rPr lang="ru-RU" sz="2400" dirty="0" err="1"/>
              <a:t>агарозного</a:t>
            </a:r>
            <a:r>
              <a:rPr lang="ru-RU" sz="2400" dirty="0"/>
              <a:t> геля можно</a:t>
            </a:r>
            <a:br>
              <a:rPr lang="ru-RU" sz="2400" dirty="0"/>
            </a:br>
            <a:r>
              <a:rPr lang="ru-RU" sz="2400" dirty="0"/>
              <a:t>перенести молекулы РНК</a:t>
            </a:r>
            <a:endParaRPr lang="x-none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17C69F-4784-700C-F47A-BFB9204D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468032"/>
            <a:ext cx="5931015" cy="3966324"/>
          </a:xfrm>
        </p:spPr>
        <p:txBody>
          <a:bodyPr/>
          <a:lstStyle/>
          <a:p>
            <a:r>
              <a:rPr lang="ru-RU" dirty="0"/>
              <a:t>В этом случае проводят электрофорез в геле с молекулами мРНК, а в качестве зонда выбирают одноцепочную молекулу ДНК или РНК. </a:t>
            </a:r>
          </a:p>
          <a:p>
            <a:r>
              <a:rPr lang="ru-RU" dirty="0"/>
              <a:t>Затем на мембране проводят гибридизацию с меченным зондом.</a:t>
            </a:r>
          </a:p>
          <a:p>
            <a:r>
              <a:rPr lang="ru-RU" dirty="0"/>
              <a:t>РНК, которая связалась с зондом, выявляется путем идентификации метки.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24B672-57E7-ED7C-B6B3-05ECFFBF9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7" t="29834" r="20252" b="19354"/>
          <a:stretch/>
        </p:blipFill>
        <p:spPr>
          <a:xfrm>
            <a:off x="164985" y="2676088"/>
            <a:ext cx="5931015" cy="3637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8796BC-1CDB-4A9E-3077-9AB8E30C952C}"/>
              </a:ext>
            </a:extLst>
          </p:cNvPr>
          <p:cNvSpPr txBox="1"/>
          <p:nvPr/>
        </p:nvSpPr>
        <p:spPr>
          <a:xfrm>
            <a:off x="9916366" y="606502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Дана </a:t>
            </a:r>
            <a:r>
              <a:rPr lang="ru-RU" dirty="0" err="1">
                <a:highlight>
                  <a:srgbClr val="FFFF00"/>
                </a:highlight>
              </a:rPr>
              <a:t>Булгучева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7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09B4D4-4B39-16C5-15EB-CD289C4E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blotting – </a:t>
            </a:r>
            <a:r>
              <a:rPr lang="ru-RU" dirty="0"/>
              <a:t>вестерн-</a:t>
            </a:r>
            <a:r>
              <a:rPr lang="ru-RU" dirty="0" err="1"/>
              <a:t>блот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488340-5B08-52F7-A603-4B801F33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840" y="2603500"/>
            <a:ext cx="6635691" cy="4254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На нитроцеллюлозный фильтр из геля можно перенести белки – это Вестерн блоттинг (Western </a:t>
            </a:r>
            <a:r>
              <a:rPr lang="ru-RU" dirty="0" err="1"/>
              <a:t>blotting</a:t>
            </a:r>
            <a:r>
              <a:rPr lang="ru-RU" dirty="0"/>
              <a:t>) или </a:t>
            </a:r>
            <a:r>
              <a:rPr lang="ru-RU" dirty="0" err="1"/>
              <a:t>иммуноблоттинг</a:t>
            </a:r>
            <a:r>
              <a:rPr lang="ru-RU" dirty="0"/>
              <a:t>. Для идентификации используют </a:t>
            </a:r>
            <a:r>
              <a:rPr lang="ru-RU" dirty="0" err="1"/>
              <a:t>иммунотела</a:t>
            </a:r>
            <a:r>
              <a:rPr lang="ru-RU" dirty="0"/>
              <a:t> к тестируемым белкам.</a:t>
            </a:r>
          </a:p>
          <a:p>
            <a:r>
              <a:rPr lang="ru-RU" dirty="0"/>
              <a:t>Электрофорез белков в ПААГ (полиакриламидном геле)</a:t>
            </a:r>
          </a:p>
          <a:p>
            <a:r>
              <a:rPr lang="ru-RU" dirty="0"/>
              <a:t>Белки из геля переносят на мембрану так, чтобы перенесенный материал копировал расположение полос</a:t>
            </a:r>
          </a:p>
          <a:p>
            <a:r>
              <a:rPr lang="ru-RU" dirty="0"/>
              <a:t>Перенос на мембрану осуществляется в электрическом поле (</a:t>
            </a:r>
            <a:r>
              <a:rPr lang="ru-RU" dirty="0" err="1"/>
              <a:t>электроблоттинг</a:t>
            </a:r>
            <a:r>
              <a:rPr lang="ru-RU" dirty="0"/>
              <a:t>) </a:t>
            </a:r>
          </a:p>
          <a:p>
            <a:r>
              <a:rPr lang="ru-RU" dirty="0"/>
              <a:t>Мембрану инкубируют с первичными антителами к белку, затем со вторичными антителами, специфичными к первичным антителам и связанными с ферментом </a:t>
            </a:r>
          </a:p>
          <a:p>
            <a:r>
              <a:rPr lang="ru-RU" dirty="0"/>
              <a:t>Образовавшиеся иммунные комплексы выявляют с помощью хромогенного субстрата 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0260DF-397E-CEDF-49A7-FC506DB0F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1" t="35475" r="36422" b="9480"/>
          <a:stretch/>
        </p:blipFill>
        <p:spPr>
          <a:xfrm>
            <a:off x="201335" y="2474461"/>
            <a:ext cx="4597167" cy="413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03B9AB-6288-98D7-346B-6FC94D7ECB1D}"/>
              </a:ext>
            </a:extLst>
          </p:cNvPr>
          <p:cNvSpPr txBox="1"/>
          <p:nvPr/>
        </p:nvSpPr>
        <p:spPr>
          <a:xfrm>
            <a:off x="9340025" y="1327150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Дана </a:t>
            </a:r>
            <a:r>
              <a:rPr lang="ru-RU" dirty="0" err="1">
                <a:highlight>
                  <a:srgbClr val="FFFF00"/>
                </a:highlight>
              </a:rPr>
              <a:t>Булгучева</a:t>
            </a:r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451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1F8075-F7FB-293A-0381-4ED0ABCF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err="1">
                <a:solidFill>
                  <a:schemeClr val="bg1"/>
                </a:solidFill>
                <a:effectLst/>
              </a:rPr>
              <a:t>Рестриктазно-лигазный</a:t>
            </a:r>
            <a:r>
              <a:rPr lang="ru-RU" b="0" i="0" dirty="0">
                <a:solidFill>
                  <a:schemeClr val="bg1"/>
                </a:solidFill>
                <a:effectLst/>
              </a:rPr>
              <a:t> метод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74915F-19EA-AE1C-FC44-339BD590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201342" cy="34163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Используются </a:t>
            </a:r>
            <a:r>
              <a:rPr lang="ru-RU" dirty="0" err="1"/>
              <a:t>рестриктазы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/>
              <a:t>класса (эндонуклеазы бактериального происхождения, для защиты клеток бактерий от чужеродной ДНК, впервые были выявлены в клетках кишечной палочки, зараженных бактериофагом (сама ДНК защищается от </a:t>
            </a:r>
            <a:r>
              <a:rPr lang="ru-RU" dirty="0" err="1"/>
              <a:t>рестриктаз</a:t>
            </a:r>
            <a:r>
              <a:rPr lang="ru-RU" dirty="0"/>
              <a:t> метилированием части нуклеотидов) – ферменты, которые узнают определенные последовательности ДНК и разрезают их. Т. о можно проводить гибридизацию между фрагментами хромосомной ДНК и ДНК-плазмидой </a:t>
            </a:r>
          </a:p>
          <a:p>
            <a:pPr algn="just"/>
            <a:r>
              <a:rPr lang="ru-RU" dirty="0"/>
              <a:t>С помощью ДНК-лигазы происходит ковалентное связывание ассоциированных фрагментов ДНК, чаще используется ДНК-лигаза фага Т4, способная в присутствии АТФ сшивать любые концы.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B2539A-2F0E-8B52-9F56-31FDFF3E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5" t="34680" r="32734" b="28403"/>
          <a:stretch/>
        </p:blipFill>
        <p:spPr>
          <a:xfrm>
            <a:off x="7795820" y="3283268"/>
            <a:ext cx="3931286" cy="1709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FF9EFA-293F-47A6-7553-83CB2B27B42C}"/>
              </a:ext>
            </a:extLst>
          </p:cNvPr>
          <p:cNvSpPr txBox="1"/>
          <p:nvPr/>
        </p:nvSpPr>
        <p:spPr>
          <a:xfrm>
            <a:off x="7950723" y="5085710"/>
            <a:ext cx="3931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https://www.bibliofond.ru/view.aspx?id=563951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B2352E-4289-2A30-710D-C9E488C8246E}"/>
              </a:ext>
            </a:extLst>
          </p:cNvPr>
          <p:cNvSpPr txBox="1"/>
          <p:nvPr/>
        </p:nvSpPr>
        <p:spPr>
          <a:xfrm>
            <a:off x="8832388" y="5650468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Давыдова Вероника</a:t>
            </a:r>
          </a:p>
        </p:txBody>
      </p:sp>
    </p:spTree>
    <p:extLst>
      <p:ext uri="{BB962C8B-B14F-4D97-AF65-F5344CB8AC3E}">
        <p14:creationId xmlns:p14="http://schemas.microsoft.com/office/powerpoint/2010/main" val="374993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4008653-711C-2854-FB6F-D94B1BD6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Классы </a:t>
            </a:r>
            <a:r>
              <a:rPr lang="ru-RU" dirty="0" err="1"/>
              <a:t>рестриктаз</a:t>
            </a: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20C42269-B0A1-B4A5-C8CB-C272EF391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767609"/>
              </p:ext>
            </p:extLst>
          </p:nvPr>
        </p:nvGraphicFramePr>
        <p:xfrm>
          <a:off x="1155700" y="2603500"/>
          <a:ext cx="8761413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471">
                  <a:extLst>
                    <a:ext uri="{9D8B030D-6E8A-4147-A177-3AD203B41FA5}">
                      <a16:colId xmlns:a16="http://schemas.microsoft.com/office/drawing/2014/main" xmlns="" val="3652259247"/>
                    </a:ext>
                  </a:extLst>
                </a:gridCol>
                <a:gridCol w="2920471">
                  <a:extLst>
                    <a:ext uri="{9D8B030D-6E8A-4147-A177-3AD203B41FA5}">
                      <a16:colId xmlns:a16="http://schemas.microsoft.com/office/drawing/2014/main" xmlns="" val="3287189176"/>
                    </a:ext>
                  </a:extLst>
                </a:gridCol>
                <a:gridCol w="2920471">
                  <a:extLst>
                    <a:ext uri="{9D8B030D-6E8A-4147-A177-3AD203B41FA5}">
                      <a16:colId xmlns:a16="http://schemas.microsoft.com/office/drawing/2014/main" xmlns="" val="4184979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Рестриктазы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I </a:t>
                      </a:r>
                      <a:r>
                        <a:rPr lang="ru-RU" dirty="0"/>
                        <a:t>типа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Рестриктазы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II </a:t>
                      </a:r>
                      <a:r>
                        <a:rPr lang="ru-RU" dirty="0"/>
                        <a:t>типа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Рестриктазы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III </a:t>
                      </a:r>
                      <a:r>
                        <a:rPr lang="ru-RU" dirty="0"/>
                        <a:t>типа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294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произвольный разрыв от сайтов рестрикции: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расщепляют ДНК,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метилируют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ДНК,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узанют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специфические последовательности ДНК.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</a:t>
                      </a:r>
                      <a:r>
                        <a:rPr lang="ru-RU" dirty="0" err="1"/>
                        <a:t>субъеденицы</a:t>
                      </a:r>
                      <a:r>
                        <a:rPr lang="ru-RU" dirty="0"/>
                        <a:t> 1 вида, расщепляют </a:t>
                      </a:r>
                      <a:r>
                        <a:rPr lang="ru-RU" dirty="0" err="1"/>
                        <a:t>днк</a:t>
                      </a:r>
                      <a:r>
                        <a:rPr lang="ru-RU" dirty="0"/>
                        <a:t> внутри сайтов узнавания по оси симметрии </a:t>
                      </a:r>
                    </a:p>
                    <a:p>
                      <a:r>
                        <a:rPr lang="ru-RU" dirty="0"/>
                        <a:t>(тупые концы) и со сдвигом (липкие концы)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сходны с ферментами типа I, состоят из 2 субъединиц </a:t>
                      </a:r>
                      <a:r>
                        <a:rPr lang="ru-RU" dirty="0" err="1"/>
                        <a:t>рестриктазы</a:t>
                      </a:r>
                      <a:r>
                        <a:rPr lang="ru-RU" dirty="0"/>
                        <a:t> и </a:t>
                      </a:r>
                      <a:r>
                        <a:rPr lang="ru-RU" dirty="0" err="1"/>
                        <a:t>метилазы</a:t>
                      </a:r>
                      <a:r>
                        <a:rPr lang="ru-RU" dirty="0"/>
                        <a:t>. Расщепляют ДНК на небольшом расстоянии 24-25 </a:t>
                      </a:r>
                      <a:r>
                        <a:rPr lang="ru-RU" dirty="0" err="1"/>
                        <a:t>н.п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65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0778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573588-9D42-568A-34AA-83F335AC0D56}"/>
              </a:ext>
            </a:extLst>
          </p:cNvPr>
          <p:cNvSpPr txBox="1"/>
          <p:nvPr/>
        </p:nvSpPr>
        <p:spPr>
          <a:xfrm>
            <a:off x="1154953" y="5631180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Давыдова Вероника</a:t>
            </a:r>
          </a:p>
        </p:txBody>
      </p:sp>
    </p:spTree>
    <p:extLst>
      <p:ext uri="{BB962C8B-B14F-4D97-AF65-F5344CB8AC3E}">
        <p14:creationId xmlns:p14="http://schemas.microsoft.com/office/powerpoint/2010/main" val="204420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196557-7ED6-9B39-1948-412863B4E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8" t="26401" r="22899" b="16437"/>
          <a:stretch/>
        </p:blipFill>
        <p:spPr>
          <a:xfrm>
            <a:off x="5127821" y="1324588"/>
            <a:ext cx="4053628" cy="2726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8EB616-F0BE-C454-2334-24B88D9D6BCC}"/>
              </a:ext>
            </a:extLst>
          </p:cNvPr>
          <p:cNvSpPr txBox="1"/>
          <p:nvPr/>
        </p:nvSpPr>
        <p:spPr>
          <a:xfrm>
            <a:off x="1154956" y="635087"/>
            <a:ext cx="3481054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https://www.youtube.com/watch?v=VV4YZ4ZfDZ8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100" dirty="0"/>
              <a:t>Молекулярно-генетические механизмы развития. Часть 1. Основы генетической инженерии: Учебно-методическое пособие / Курносова Н.А., </a:t>
            </a:r>
            <a:r>
              <a:rPr lang="ru-RU" sz="1100" dirty="0" err="1"/>
              <a:t>Столбовская</a:t>
            </a:r>
            <a:r>
              <a:rPr lang="ru-RU" sz="1100" dirty="0"/>
              <a:t> О.В. – Ульяновск: </a:t>
            </a:r>
            <a:r>
              <a:rPr lang="ru-RU" sz="1100" dirty="0" err="1"/>
              <a:t>УлГУ</a:t>
            </a:r>
            <a:r>
              <a:rPr lang="ru-RU" sz="1100" dirty="0"/>
              <a:t>. – 2007. - 42 с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Якупов Т.Р. Молекулярная биотехнология. Биоинженерия. Учебное пособие / </a:t>
            </a:r>
            <a:r>
              <a:rPr lang="ru-RU" sz="11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Т.Р.Якупов</a:t>
            </a:r>
            <a:r>
              <a:rPr lang="ru-RU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– Казань: ФГБОУ ВО КГАВМ, 2016. – 13</a:t>
            </a:r>
            <a:r>
              <a:rPr lang="tt-RU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9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AE54FA-8935-2025-CC0C-5A0DAC77C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41" r="22787" b="1"/>
          <a:stretch/>
        </p:blipFill>
        <p:spPr>
          <a:xfrm>
            <a:off x="7154635" y="628848"/>
            <a:ext cx="299753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E99C3-4B61-2823-7F4C-416F25382B98}"/>
              </a:ext>
            </a:extLst>
          </p:cNvPr>
          <p:cNvSpPr txBox="1"/>
          <p:nvPr/>
        </p:nvSpPr>
        <p:spPr>
          <a:xfrm flipH="1">
            <a:off x="1154956" y="628848"/>
            <a:ext cx="26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Давыдова Вероника</a:t>
            </a:r>
          </a:p>
        </p:txBody>
      </p:sp>
    </p:spTree>
    <p:extLst>
      <p:ext uri="{BB962C8B-B14F-4D97-AF65-F5344CB8AC3E}">
        <p14:creationId xmlns:p14="http://schemas.microsoft.com/office/powerpoint/2010/main" val="2205587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544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Совет директоров</vt:lpstr>
      <vt:lpstr>Новые технологии в генетике</vt:lpstr>
      <vt:lpstr>Введение</vt:lpstr>
      <vt:lpstr>Блоттинги </vt:lpstr>
      <vt:lpstr>Саузерн-блот для определения присутствия специфического фрагмента ДНК в смеси</vt:lpstr>
      <vt:lpstr>Нозерн блоттинг - по такой же схеме на нитроцеллюлозный фильтр из агарозного геля можно перенести молекулы РНК</vt:lpstr>
      <vt:lpstr>Western blotting – вестерн-блот</vt:lpstr>
      <vt:lpstr>Рестриктазно-лигазный метод</vt:lpstr>
      <vt:lpstr>Классы рестриктаз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 в генетике</dc:title>
  <dc:creator>Дана Булгучева</dc:creator>
  <cp:lastModifiedBy>User</cp:lastModifiedBy>
  <cp:revision>8</cp:revision>
  <dcterms:created xsi:type="dcterms:W3CDTF">2022-09-07T13:15:06Z</dcterms:created>
  <dcterms:modified xsi:type="dcterms:W3CDTF">2022-11-10T09:26:25Z</dcterms:modified>
</cp:coreProperties>
</file>