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60" r:id="rId7"/>
    <p:sldId id="267" r:id="rId8"/>
    <p:sldId id="258" r:id="rId9"/>
    <p:sldId id="259" r:id="rId10"/>
    <p:sldId id="261" r:id="rId11"/>
    <p:sldId id="263" r:id="rId12"/>
    <p:sldId id="262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7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2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5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2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9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3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1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8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5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4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5%D0%B9%D1%81%D0%BC%D0%B0%D0%BD,_%D0%90%D0%B2%D0%B3%D1%83%D1%81%D1%82" TargetMode="External"/><Relationship Id="rId2" Type="http://schemas.openxmlformats.org/officeDocument/2006/relationships/hyperlink" Target="http://www.myshared.ru/slide/45328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-ussr.com/spravochnik/velbio/avgust-vejsman-1834-1914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B%D0%B0%D0%BC%D0%B0%D1%80%D0%BA%D0%B8%D0%B7%D0%B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0%D0%BC%D0%B0%D1%80%D0%BA,_%D0%96%D0%B0%D0%BD_%D0%91%D0%B0%D1%82%D0%B8%D1%81%D1%82" TargetMode="External"/><Relationship Id="rId2" Type="http://schemas.openxmlformats.org/officeDocument/2006/relationships/hyperlink" Target="https://ru.wikipedia.org/wiki/%D0%9B%D0%B0%D0%BC%D0%B0%D1%80%D0%BA%D0%B8%D0%B7%D0%BC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hyperlink" Target="https://ru.wikipedia.org/wiki/%D0%92%D0%B5%D0%B9%D1%81%D0%BC%D0%B0%D0%BD,_%D0%90%D0%B2%D0%B3%D1%83%D1%81%D1%82#cite_note-velikanov-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1%80%D0%BE%D0%B7%D0%BE%D1%84%D0%B8%D0%BB%D0%B0_%D1%84%D1%80%D1%83%D0%BA%D1%82%D0%BE%D0%B2%D0%B0%D1%8F" TargetMode="External"/><Relationship Id="rId3" Type="http://schemas.openxmlformats.org/officeDocument/2006/relationships/hyperlink" Target="https://ru.wikipedia.org/wiki/%D0%98%D0%B4%D0%B5%D0%BE%D0%BB%D0%BE%D0%B3%D0%B8%D1%87%D0%B5%D1%81%D0%BA%D0%BE%D0%B5_%D0%BA%D0%BB%D0%B8%D1%88%D0%B5" TargetMode="External"/><Relationship Id="rId7" Type="http://schemas.openxmlformats.org/officeDocument/2006/relationships/hyperlink" Target="https://ru.wikipedia.org/wiki/%D0%9B%D0%B6%D0%B5%D0%BD%D0%B0%D1%83%D0%BA%D0%B0" TargetMode="External"/><Relationship Id="rId12" Type="http://schemas.openxmlformats.org/officeDocument/2006/relationships/hyperlink" Target="https://ru.wikipedia.org/wiki/%D0%9C%D0%B5%D0%BD%D0%B4%D0%B5%D0%BB%D1%8C,_%D0%93%D1%80%D0%B5%D0%B3%D0%BE%D1%80_%D0%98%D0%BE%D0%B3%D0%B0%D0%BD%D0%BD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B%D1%8B%D1%81%D0%B5%D0%BD%D0%BA%D0%BE%D0%B2%D1%89%D0%B8%D0%BD%D0%B0" TargetMode="External"/><Relationship Id="rId11" Type="http://schemas.openxmlformats.org/officeDocument/2006/relationships/hyperlink" Target="https://ru.wikipedia.org/wiki/%D0%9C%D0%BE%D1%80%D0%B3%D0%B0%D0%BD,_%D0%A2%D0%BE%D0%BC%D0%B0%D1%81_%D0%A5%D0%B0%D0%BD%D1%82" TargetMode="External"/><Relationship Id="rId5" Type="http://schemas.openxmlformats.org/officeDocument/2006/relationships/hyperlink" Target="https://ru.wikipedia.org/wiki/%D0%93%D0%B5%D0%BD%D0%B5%D1%82%D0%B8%D0%BA%D0%B0" TargetMode="External"/><Relationship Id="rId10" Type="http://schemas.openxmlformats.org/officeDocument/2006/relationships/hyperlink" Target="https://ru.wikipedia.org/wiki/%D0%9D%D0%BE%D0%B1%D0%B5%D0%BB%D0%B5%D0%B2%D1%81%D0%BA%D0%B0%D1%8F_%D0%BF%D1%80%D0%B5%D0%BC%D0%B8%D1%8F" TargetMode="External"/><Relationship Id="rId4" Type="http://schemas.openxmlformats.org/officeDocument/2006/relationships/hyperlink" Target="https://ru.wikipedia.org/wiki/%D0%9C%D0%B8%D1%87%D1%83%D1%80%D0%B8%D0%BD%D1%81%D0%BA%D0%B0%D1%8F_%D0%B0%D0%B3%D1%80%D0%BE%D0%B1%D0%B8%D0%BE%D0%BB%D0%BE%D0%B3%D0%B8%D1%8F" TargetMode="External"/><Relationship Id="rId9" Type="http://schemas.openxmlformats.org/officeDocument/2006/relationships/hyperlink" Target="https://ru.wikipedia.org/wiki/%D0%92%D0%B5%D0%B9%D1%81%D0%BC%D0%B0%D0%BD,_%D0%90%D0%B2%D0%B3%D1%83%D1%81%D1%8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8%D1%87%D1%83%D1%80%D0%B8%D0%BD,_%D0%98%D0%B2%D0%B0%D0%BD_%D0%92%D0%BB%D0%B0%D0%B4%D0%B8%D0%BC%D0%B8%D1%80%D0%BE%D0%B2%D0%B8%D1%8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ru.wikipedia.org/wiki/%D0%9B%D1%8B%D1%81%D0%B5%D0%BD%D0%BA%D0%BE%D0%B2%D1%89%D0%B8%D0%BD%D0%B0" TargetMode="External"/><Relationship Id="rId4" Type="http://schemas.openxmlformats.org/officeDocument/2006/relationships/hyperlink" Target="https://ru.wikipedia.org/wiki/%D0%9B%D1%8B%D1%81%D0%B5%D0%BD%D0%BA%D0%BE,_%D0%A2%D1%80%D0%BE%D1%84%D0%B8%D0%BC_%D0%94%D0%B5%D0%BD%D0%B8%D1%81%D0%BE%D0%B2%D0%B8%D1%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1BC67A1-175E-439E-85E2-88911C1198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4A7B82C-30F1-42B4-BE36-3DB42DD517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3CA1578-CEEB-41BB-8068-C0DA02C36C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BA9A94-BF3D-3482-6544-6C30851592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3332" r="-1" b="12394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" name="Top Left">
            <a:extLst>
              <a:ext uri="{FF2B5EF4-FFF2-40B4-BE49-F238E27FC236}">
                <a16:creationId xmlns:a16="http://schemas.microsoft.com/office/drawing/2014/main" xmlns="" id="{7DF11618-754F-4C58-94AD-F7AA3530D6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454C1B16-3C93-4003-88AD-F74DAD18C8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E65E8AD-ED51-4874-AABA-DDA0C15978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8E5C306-3C29-4BD3-97E1-DCA86FF3E0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B2BA2F3-A842-4EA4-8CB8-FD66BD1CEE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1968F54-9FAB-433B-B990-0552F58E04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3">
              <a:extLst>
                <a:ext uri="{FF2B5EF4-FFF2-40B4-BE49-F238E27FC236}">
                  <a16:creationId xmlns:a16="http://schemas.microsoft.com/office/drawing/2014/main" xmlns="" id="{7DF11618-754F-4C58-94AD-F7AA3530D6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890D7E4-2E90-4189-AA14-2693B947395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3D53848D-8416-4C24-A2D1-CB2D5EF4B1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D5C6ABEA-3701-4591-9F7A-DF96C707B29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BABF3D0-6D14-430A-8648-AA359FF6D4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7C04F5C9-F7C6-4B5D-AA5A-252D9DDBAB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7337B922-7D88-47CA-A9FD-0841B3735ED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099EA02-8097-44CE-ABA3-D27A4AA008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7B9352D-F916-42DA-A39C-C6F0C72BB0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BECF786-5D3B-4D7B-941E-FE96E64787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FF19012F-4A59-4866-B2D1-60B1A896B6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A9DE6B4-5329-41C6-9FB0-2E88732A10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5B645CC-35E5-4026-A374-3213D01731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C17ABE3A-3743-4935-8680-30474904B8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C35BA021-8EE3-4AAC-886D-84BD02C5D5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474FDD7A-185B-4C48-925E-B353DDF0AC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AECAF353-692D-4440-A095-A282E677A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68A28F31-C1FD-4B00-8A52-48952AB443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E1E3F6DD-B482-497A-843E-010612C85F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Bottom Right">
            <a:extLst>
              <a:ext uri="{FF2B5EF4-FFF2-40B4-BE49-F238E27FC236}">
                <a16:creationId xmlns:a16="http://schemas.microsoft.com/office/drawing/2014/main" xmlns="" id="{A5761FD8-9CFD-4F5A-AB69-F179306BC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xmlns="" id="{853A7FDC-72AB-4F06-8A0A-EE5BE087D7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1" name="Freeform: Shape 43">
                <a:extLst>
                  <a:ext uri="{FF2B5EF4-FFF2-40B4-BE49-F238E27FC236}">
                    <a16:creationId xmlns:a16="http://schemas.microsoft.com/office/drawing/2014/main" xmlns="" id="{4F1A41BD-2192-490D-9C88-AB9D242927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44">
                <a:extLst>
                  <a:ext uri="{FF2B5EF4-FFF2-40B4-BE49-F238E27FC236}">
                    <a16:creationId xmlns:a16="http://schemas.microsoft.com/office/drawing/2014/main" xmlns="" id="{C2F4F134-CBCA-4B59-8D8A-AEF12063F7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6399BC90-16E2-4AAD-9BB1-6FECCA22B7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46">
                <a:extLst>
                  <a:ext uri="{FF2B5EF4-FFF2-40B4-BE49-F238E27FC236}">
                    <a16:creationId xmlns:a16="http://schemas.microsoft.com/office/drawing/2014/main" xmlns="" id="{393E4470-E7B4-49CF-9EEF-4F40E31F36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E25ED4C5-C452-433A-9E42-979F52F8B86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40B2D17D-9313-4262-BB14-4030DE2915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33B17B98-027F-4155-A5F5-FED5D0F73C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7" name="Freeform: Shape 42">
              <a:extLst>
                <a:ext uri="{FF2B5EF4-FFF2-40B4-BE49-F238E27FC236}">
                  <a16:creationId xmlns:a16="http://schemas.microsoft.com/office/drawing/2014/main" xmlns="" id="{01EB1739-4A5E-4811-8CCC-6E261D2921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D40D1B-910B-4964-8D2C-919F829CA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ru-RU" sz="5400" dirty="0">
                <a:solidFill>
                  <a:srgbClr val="FFFFFF"/>
                </a:solidFill>
              </a:rPr>
              <a:t>Исследование Вейсмана</a:t>
            </a:r>
          </a:p>
        </p:txBody>
      </p:sp>
      <p:grpSp>
        <p:nvGrpSpPr>
          <p:cNvPr id="52" name="Cross">
            <a:extLst>
              <a:ext uri="{FF2B5EF4-FFF2-40B4-BE49-F238E27FC236}">
                <a16:creationId xmlns:a16="http://schemas.microsoft.com/office/drawing/2014/main" xmlns="" id="{361195DA-BFB4-4917-BAFD-7D3D669EFA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ABA6C567-3C4A-4D67-9D01-9CC2623D4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9180C785-A181-4425-9C06-6670254CBF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1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296ABE-848B-7DD7-0DEA-9719F8CC5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газе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AE979E4-8D67-99A4-7A20-ED649FF0E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857999"/>
          </a:xfrm>
        </p:spPr>
      </p:pic>
    </p:spTree>
    <p:extLst>
      <p:ext uri="{BB962C8B-B14F-4D97-AF65-F5344CB8AC3E}">
        <p14:creationId xmlns:p14="http://schemas.microsoft.com/office/powerpoint/2010/main" val="272110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8EB98A-53D2-5280-719C-FB31CA83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9F3874-2944-6774-EF7C-9296638BC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http://www.myshared.ru/slide/453282/</a:t>
            </a:r>
            <a:endParaRPr lang="ru-RU" dirty="0"/>
          </a:p>
          <a:p>
            <a:r>
              <a:rPr lang="en-US" dirty="0">
                <a:hlinkClick r:id="rId3"/>
              </a:rPr>
              <a:t>https://ru.wikipedia.org/wiki/%D0%92%D0%B5%D0%B9%D1%81%D0%BC%D0%B0%D0%BD,_%D0%90%D0%B2%D0%B3%D1%83%D1%81%D1%82</a:t>
            </a:r>
            <a:endParaRPr lang="ru-RU" dirty="0"/>
          </a:p>
          <a:p>
            <a:r>
              <a:rPr lang="en-US" dirty="0">
                <a:hlinkClick r:id="rId4"/>
              </a:rPr>
              <a:t>https://de-ussr.com/spravochnik/velbio/avgust-vejsman-1834-1914.html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420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D6325B-9533-8E57-F8D3-4FEBE949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85" y="958363"/>
            <a:ext cx="10515600" cy="4571998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Всем от Души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7721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7397EE-190B-F3B8-628B-4940CBD31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Содержание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706A8C-6150-307A-C19B-A5E62F6C2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444444"/>
                </a:solidFill>
                <a:latin typeface="Open Sans" panose="020B0604020202020204" pitchFamily="34" charset="0"/>
              </a:rPr>
              <a:t>Биография Вейсмана</a:t>
            </a:r>
          </a:p>
          <a:p>
            <a:r>
              <a:rPr lang="ru-RU" dirty="0">
                <a:solidFill>
                  <a:srgbClr val="444444"/>
                </a:solidFill>
                <a:latin typeface="Open Sans" panose="020B0604020202020204" pitchFamily="34" charset="0"/>
              </a:rPr>
              <a:t>Неодарвинизм</a:t>
            </a:r>
          </a:p>
          <a:p>
            <a:r>
              <a:rPr lang="ru-RU" dirty="0">
                <a:solidFill>
                  <a:srgbClr val="444444"/>
                </a:solidFill>
                <a:latin typeface="Open Sans" panose="020B0604020202020204" pitchFamily="34" charset="0"/>
              </a:rPr>
              <a:t>П</a:t>
            </a:r>
            <a:r>
              <a:rPr lang="ru-RU" b="0" i="0" dirty="0">
                <a:solidFill>
                  <a:srgbClr val="444444"/>
                </a:solidFill>
                <a:effectLst/>
                <a:latin typeface="Open Sans" panose="020B0604020202020204" pitchFamily="34" charset="0"/>
              </a:rPr>
              <a:t>ервая теории наследственности.</a:t>
            </a:r>
          </a:p>
          <a:p>
            <a:r>
              <a:rPr lang="ru-RU" dirty="0">
                <a:solidFill>
                  <a:srgbClr val="444444"/>
                </a:solidFill>
                <a:latin typeface="Open Sans" panose="020B0604020202020204" pitchFamily="34" charset="0"/>
              </a:rPr>
              <a:t>Влияние Вейсмана на биологию и генетику в целом.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Отрицание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Linux Libertine"/>
                <a:hlinkClick r:id="rId2"/>
              </a:rPr>
              <a:t>ламаркизма</a:t>
            </a:r>
            <a:endParaRPr lang="ru-RU" b="0" i="0" u="none" strike="noStrike" dirty="0">
              <a:solidFill>
                <a:srgbClr val="0645AD"/>
              </a:solidFill>
              <a:effectLst/>
              <a:latin typeface="Linux Libertine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Вейсманизм-морганизм</a:t>
            </a:r>
            <a:endParaRPr lang="en-US" b="0" i="0" u="none" strike="noStrike" dirty="0">
              <a:solidFill>
                <a:srgbClr val="0645AD"/>
              </a:solidFill>
              <a:effectLst/>
              <a:latin typeface="Linux Libertine"/>
            </a:endParaRPr>
          </a:p>
          <a:p>
            <a:r>
              <a:rPr lang="ru-RU" b="0" i="0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Отвержение Доказательства Вейсмана</a:t>
            </a:r>
          </a:p>
          <a:p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Биологическое значение мейоза </a:t>
            </a:r>
            <a:endParaRPr lang="ru-RU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06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tangle 331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4" name="Freeform: Shape 333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336" name="Freeform: Shape 335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338" name="Freeform: Shape 337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40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49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58" name="Rectangle 357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62" name="Top Left">
            <a:extLst>
              <a:ext uri="{FF2B5EF4-FFF2-40B4-BE49-F238E27FC236}">
                <a16:creationId xmlns:a16="http://schemas.microsoft.com/office/drawing/2014/main" xmlns="" id="{9C6A6A21-4C17-4D70-902F-4297639349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9680322C-01BD-4DDE-8667-A1C82E3414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xmlns="" id="{00CD4D67-14DF-4C2D-B42C-0532C55AC9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4A40E032-134E-4905-9B38-5C5D53B86A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25DAE0B8-3872-45CE-8EF9-412CDEC3C4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xmlns="" id="{33FDCF74-E06B-4837-A10F-033EE637D6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xmlns="" id="{74BADACF-06C7-4B5D-A714-089786B51E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xmlns="" id="{52BFF042-59B9-4F74-8514-96C43FB8B5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xmlns="" id="{370FECA2-981E-4045-81E5-F5F6C72DE6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BA7BB5-27ED-96B8-8A91-F3ECA2D5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Биография Вейсмана</a:t>
            </a:r>
            <a:br>
              <a:rPr lang="en-US" sz="4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CBFC96-3570-F3D5-FFAA-FAA8D0FE0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5755" y="2384474"/>
            <a:ext cx="5604997" cy="372861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sz="1100" b="0" i="0" dirty="0" err="1">
                <a:effectLst/>
              </a:rPr>
              <a:t>Август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Вейсман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родился</a:t>
            </a:r>
            <a:r>
              <a:rPr lang="en-US" sz="1100" b="0" i="0" dirty="0">
                <a:effectLst/>
              </a:rPr>
              <a:t> 17 </a:t>
            </a:r>
            <a:r>
              <a:rPr lang="en-US" sz="1100" b="0" i="0" dirty="0" err="1">
                <a:effectLst/>
              </a:rPr>
              <a:t>января</a:t>
            </a:r>
            <a:r>
              <a:rPr lang="en-US" sz="1100" b="0" i="0" dirty="0">
                <a:effectLst/>
              </a:rPr>
              <a:t> 1834 г. </a:t>
            </a:r>
            <a:r>
              <a:rPr lang="en-US" sz="1100" b="0" i="0" dirty="0" err="1">
                <a:effectLst/>
              </a:rPr>
              <a:t>во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Франкфурте</a:t>
            </a:r>
            <a:r>
              <a:rPr lang="en-US" sz="1100" b="0" i="0" dirty="0">
                <a:effectLst/>
              </a:rPr>
              <a:t>- </a:t>
            </a:r>
            <a:r>
              <a:rPr lang="en-US" sz="1100" b="0" i="0" dirty="0" err="1">
                <a:effectLst/>
              </a:rPr>
              <a:t>на-Майне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медицинское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образование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получил</a:t>
            </a:r>
            <a:r>
              <a:rPr lang="en-US" sz="1100" b="0" i="0" dirty="0">
                <a:effectLst/>
              </a:rPr>
              <a:t> в </a:t>
            </a:r>
            <a:r>
              <a:rPr lang="en-US" sz="1100" b="0" i="0" dirty="0" err="1">
                <a:effectLst/>
              </a:rPr>
              <a:t>гг</a:t>
            </a:r>
            <a:r>
              <a:rPr lang="en-US" sz="1100" b="0" i="0" dirty="0">
                <a:effectLst/>
              </a:rPr>
              <a:t>. в </a:t>
            </a:r>
            <a:r>
              <a:rPr lang="en-US" sz="1100" b="0" i="0" dirty="0" err="1">
                <a:effectLst/>
              </a:rPr>
              <a:t>Геттингенском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университете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окончив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университет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некоторое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время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занимался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врачебной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практикой</a:t>
            </a:r>
            <a:r>
              <a:rPr lang="en-US" sz="1100" b="0" i="0" dirty="0">
                <a:effectLst/>
              </a:rPr>
              <a:t>. </a:t>
            </a:r>
            <a:r>
              <a:rPr lang="en-US" sz="1100" b="0" i="0" dirty="0" err="1">
                <a:effectLst/>
              </a:rPr>
              <a:t>Но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он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чрезвычайно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интересовался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зоологией</a:t>
            </a:r>
            <a:r>
              <a:rPr lang="en-US" sz="1100" b="0" i="0" dirty="0">
                <a:effectLst/>
              </a:rPr>
              <a:t>, в </a:t>
            </a:r>
            <a:r>
              <a:rPr lang="en-US" sz="1100" b="0" i="0" dirty="0" err="1">
                <a:effectLst/>
              </a:rPr>
              <a:t>частности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микроскопическими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исследованиями</a:t>
            </a:r>
            <a:r>
              <a:rPr lang="en-US" sz="1100" b="0" i="0" dirty="0">
                <a:effectLst/>
              </a:rPr>
              <a:t> в </a:t>
            </a:r>
            <a:r>
              <a:rPr lang="en-US" sz="1100" b="0" i="0" dirty="0" err="1">
                <a:effectLst/>
              </a:rPr>
              <a:t>области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морфологии</a:t>
            </a:r>
            <a:r>
              <a:rPr lang="en-US" sz="1100" b="0" i="0" dirty="0">
                <a:effectLst/>
              </a:rPr>
              <a:t> и </a:t>
            </a:r>
            <a:r>
              <a:rPr lang="en-US" sz="1100" b="0" i="0" dirty="0" err="1">
                <a:effectLst/>
              </a:rPr>
              <a:t>эмбриологии</a:t>
            </a:r>
            <a:r>
              <a:rPr lang="en-US" sz="1100" b="0" i="0" dirty="0">
                <a:effectLst/>
              </a:rPr>
              <a:t>. В 1863 г. </a:t>
            </a:r>
            <a:r>
              <a:rPr lang="en-US" sz="1100" b="0" i="0" dirty="0" err="1">
                <a:effectLst/>
              </a:rPr>
              <a:t>ученый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был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назначен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доцентом</a:t>
            </a:r>
            <a:r>
              <a:rPr lang="en-US" sz="1100" b="0" i="0" dirty="0">
                <a:effectLst/>
              </a:rPr>
              <a:t>, а </a:t>
            </a:r>
            <a:r>
              <a:rPr lang="en-US" sz="1100" b="0" i="0" dirty="0" err="1">
                <a:effectLst/>
              </a:rPr>
              <a:t>спустя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несколько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лет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профессором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зоологии</a:t>
            </a:r>
            <a:r>
              <a:rPr lang="en-US" sz="1100" b="0" i="0" dirty="0">
                <a:effectLst/>
              </a:rPr>
              <a:t> и </a:t>
            </a:r>
            <a:r>
              <a:rPr lang="en-US" sz="1100" b="0" i="0" dirty="0" err="1">
                <a:effectLst/>
              </a:rPr>
              <a:t>сравнительной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анатомии</a:t>
            </a:r>
            <a:r>
              <a:rPr lang="en-US" sz="1100" b="0" i="0" dirty="0">
                <a:effectLst/>
              </a:rPr>
              <a:t> в </a:t>
            </a:r>
            <a:r>
              <a:rPr lang="en-US" sz="1100" b="0" i="0" dirty="0" err="1">
                <a:effectLst/>
              </a:rPr>
              <a:t>Фрейбургском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университете</a:t>
            </a:r>
            <a:r>
              <a:rPr lang="en-US" sz="1100" b="0" i="0" dirty="0">
                <a:effectLst/>
              </a:rPr>
              <a:t>.</a:t>
            </a:r>
          </a:p>
          <a:p>
            <a:pPr indent="-228600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sz="1100" b="0" i="0" dirty="0" err="1">
                <a:effectLst/>
              </a:rPr>
              <a:t>Вейсмана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больше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всего</a:t>
            </a:r>
            <a:r>
              <a:rPr lang="en-US" sz="1100" b="0" i="0" dirty="0">
                <a:effectLst/>
              </a:rPr>
              <a:t> в </a:t>
            </a:r>
            <a:r>
              <a:rPr lang="en-US" sz="1100" b="0" i="0" dirty="0" err="1">
                <a:effectLst/>
              </a:rPr>
              <a:t>клетке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интересовали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хромосомы</a:t>
            </a:r>
            <a:r>
              <a:rPr lang="en-US" sz="1100" b="0" i="0" dirty="0">
                <a:effectLst/>
              </a:rPr>
              <a:t>. </a:t>
            </a:r>
            <a:r>
              <a:rPr lang="en-US" sz="1100" b="0" i="0" dirty="0" err="1">
                <a:effectLst/>
              </a:rPr>
              <a:t>Поведение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хромосом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при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делении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клеток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натолкнуло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Вейсмана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на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мысль</a:t>
            </a:r>
            <a:r>
              <a:rPr lang="en-US" sz="1100" b="0" i="0" dirty="0">
                <a:effectLst/>
              </a:rPr>
              <a:t>, </a:t>
            </a:r>
            <a:r>
              <a:rPr lang="en-US" sz="1100" b="0" i="0" dirty="0" err="1">
                <a:effectLst/>
              </a:rPr>
              <a:t>что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именно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они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являются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материальным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субстратом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наследственности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передаваясь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от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клетки</a:t>
            </a:r>
            <a:r>
              <a:rPr lang="en-US" sz="1100" b="0" i="0" dirty="0">
                <a:effectLst/>
              </a:rPr>
              <a:t> к </a:t>
            </a:r>
            <a:r>
              <a:rPr lang="en-US" sz="1100" b="0" i="0" dirty="0" err="1">
                <a:effectLst/>
              </a:rPr>
              <a:t>клетке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из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поколения</a:t>
            </a:r>
            <a:r>
              <a:rPr lang="en-US" sz="1100" b="0" i="0" dirty="0">
                <a:effectLst/>
              </a:rPr>
              <a:t> в </a:t>
            </a:r>
            <a:r>
              <a:rPr lang="en-US" sz="1100" b="0" i="0" dirty="0" err="1">
                <a:effectLst/>
              </a:rPr>
              <a:t>поколение</a:t>
            </a:r>
            <a:r>
              <a:rPr lang="en-US" sz="1100" b="0" i="0" dirty="0">
                <a:effectLst/>
              </a:rPr>
              <a:t>. </a:t>
            </a:r>
          </a:p>
          <a:p>
            <a:pPr indent="-228600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sz="1100" b="0" i="0" dirty="0">
                <a:effectLst/>
              </a:rPr>
              <a:t/>
            </a:r>
            <a:br>
              <a:rPr lang="en-US" sz="1100" b="0" i="0" dirty="0">
                <a:effectLst/>
              </a:rPr>
            </a:br>
            <a:endParaRPr lang="en-US" sz="1100" b="0" i="0" dirty="0">
              <a:effectLst/>
            </a:endParaRPr>
          </a:p>
          <a:p>
            <a:pPr indent="-228600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</p:txBody>
      </p:sp>
      <p:pic>
        <p:nvPicPr>
          <p:cNvPr id="6" name="Объект 5" descr="Изображение выглядит как мужчина, человек, очки, нос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0F6C3AD-BE78-F707-A118-F1AB13A3A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4" r="-1" b="-1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372" name="Bottom Right">
            <a:extLst>
              <a:ext uri="{FF2B5EF4-FFF2-40B4-BE49-F238E27FC236}">
                <a16:creationId xmlns:a16="http://schemas.microsoft.com/office/drawing/2014/main" xmlns="" id="{741948F9-C525-410D-9F0C-63EA1E0F39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373" name="Graphic 157">
              <a:extLst>
                <a:ext uri="{FF2B5EF4-FFF2-40B4-BE49-F238E27FC236}">
                  <a16:creationId xmlns:a16="http://schemas.microsoft.com/office/drawing/2014/main" xmlns="" id="{59C11362-4204-47B3-85DC-7A22A1E303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xmlns="" id="{DFD42FE5-B58A-4613-8A3B-D0120D21B6C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xmlns="" id="{5A861743-3DF1-47A2-8CFF-99A470A9DC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xmlns="" id="{9F3A9B8B-EB41-4F45-8831-A7B5D41E05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xmlns="" id="{D659F99D-ACED-471C-8BAC-73C596DDABA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xmlns="" id="{AC603F71-A3F3-49F0-A292-573F37EB67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xmlns="" id="{FB6F9021-2B6B-4252-AC9D-30C1A2C98D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xmlns="" id="{7875012E-B86B-411F-B93B-A69ED6D20B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xmlns="" id="{FFB9C5D7-2BF3-4748-9582-FF22361FA5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727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6E12301-1C96-4D15-9838-D5B894B22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текст, внешний, скала, прима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A114956-1B2F-86CD-E5C3-408192AA6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6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3" name="Top Left">
            <a:extLst>
              <a:ext uri="{FF2B5EF4-FFF2-40B4-BE49-F238E27FC236}">
                <a16:creationId xmlns:a16="http://schemas.microsoft.com/office/drawing/2014/main" xmlns="" id="{D7A5FD75-4B35-4162-9304-569491255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5107DF9-40C8-458E-82E1-523137E7A9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5BD83295-4F37-4B80-AF77-1798FB80C5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65888C74-4F56-4347-8944-E676A3C896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69429CD-28C1-4DC7-84AD-4421A0AC8E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762D63CF-41E9-4561-A945-E199ABE75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0C95C339-F16B-492F-903D-A6855F56E1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E85BC65A-0C9A-45A6-B18B-5E020CE983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660535-A80C-851D-1E1C-0C67CB22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Неодарвинизм</a:t>
            </a:r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2" name="Bottom Right">
            <a:extLst>
              <a:ext uri="{FF2B5EF4-FFF2-40B4-BE49-F238E27FC236}">
                <a16:creationId xmlns:a16="http://schemas.microsoft.com/office/drawing/2014/main" xmlns="" id="{34676384-D846-461C-B8F3-BDB849B4A4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3" name="Graphic 157">
              <a:extLst>
                <a:ext uri="{FF2B5EF4-FFF2-40B4-BE49-F238E27FC236}">
                  <a16:creationId xmlns:a16="http://schemas.microsoft.com/office/drawing/2014/main" xmlns="" id="{50480E57-05E0-42B6-8693-191B4E9CF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1C989BD5-54F6-4747-83F1-81FCAEDAD8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6D7EE029-E135-4899-AC49-78D6946CDA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4C9494D7-A3EA-4A41-8910-6B6FE95E59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89E7F2B7-DEB2-4B2A-99F9-10622D09E13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9DACD4DB-BAF5-43DD-8CC8-4200A16D66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6532D7D7-91B4-4F7C-B38E-5BBD5F3B42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2B7428A0-A810-46D6-9CC7-2475B2DF6E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9C4A0E07-B9C5-49FB-B94A-B28D740C74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77D3DB6-F999-F392-17E4-2D39C0517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5372" y="726538"/>
            <a:ext cx="4977905" cy="5017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sz="1400" b="0" i="0">
                <a:solidFill>
                  <a:srgbClr val="FFFFFF"/>
                </a:solidFill>
                <a:effectLst/>
              </a:rPr>
              <a:t>Вейсман считается основателем неодарвинизма, существенно углубившего основы теории Ч. Дарвина. Во времена Дарвина и много позже ученые полагали, что приобретенные при жизни признаки передаются по наследству. Даже Дарвин, следуя общему убеждению, признавал это, хотя с большой неохотой: он понимал, что таким образом умаляется значение естественного отбора и происходит возврат назад к учению Ж. Б. Ламарка. Вейсман задался вопросом, над которым до него никто не задумывался: кто доказал наследование приобретенных признаков? Что если это кажущаяся очевидность — лишь заблуждение, подобно наблюдаемому движению Солнца по небесному своду? Вейсман поставил простой опыт — он отрезал у мышей хвосты в 22 поколениях, и хвосты не укоротились даже на миллиметр. Вполне понятно почему — ведь хромосомы в клетках зародышевого пути, дающие начало яйцеклеткам и сперматозоидам, из которых возникнет новое поколение, остались без изменений. Если же изменить каким-либо образом зародышевые клетки (зародышевую плазму, как говорил Вейсман), тогда наследственность изменится.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0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6E12301-1C96-4D15-9838-D5B894B22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цепь, металлоизделия, синий, закрыть&#10;&#10;Автоматически созданное описание">
            <a:extLst>
              <a:ext uri="{FF2B5EF4-FFF2-40B4-BE49-F238E27FC236}">
                <a16:creationId xmlns:a16="http://schemas.microsoft.com/office/drawing/2014/main" xmlns="" id="{DAAE42AC-90A2-6305-2C64-99F56E959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9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3" name="Top Left">
            <a:extLst>
              <a:ext uri="{FF2B5EF4-FFF2-40B4-BE49-F238E27FC236}">
                <a16:creationId xmlns:a16="http://schemas.microsoft.com/office/drawing/2014/main" xmlns="" id="{D7A5FD75-4B35-4162-9304-569491255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5107DF9-40C8-458E-82E1-523137E7A9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5BD83295-4F37-4B80-AF77-1798FB80C5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65888C74-4F56-4347-8944-E676A3C896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69429CD-28C1-4DC7-84AD-4421A0AC8E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762D63CF-41E9-4561-A945-E199ABE75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0C95C339-F16B-492F-903D-A6855F56E1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E85BC65A-0C9A-45A6-B18B-5E020CE983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6991D8-8597-C5F8-C588-2473317A5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</a:t>
            </a:r>
            <a:r>
              <a:rPr lang="en-US" sz="41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ервая теории наследственности</a:t>
            </a: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2" name="Bottom Right">
            <a:extLst>
              <a:ext uri="{FF2B5EF4-FFF2-40B4-BE49-F238E27FC236}">
                <a16:creationId xmlns:a16="http://schemas.microsoft.com/office/drawing/2014/main" xmlns="" id="{34676384-D846-461C-B8F3-BDB849B4A4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3" name="Graphic 157">
              <a:extLst>
                <a:ext uri="{FF2B5EF4-FFF2-40B4-BE49-F238E27FC236}">
                  <a16:creationId xmlns:a16="http://schemas.microsoft.com/office/drawing/2014/main" xmlns="" id="{50480E57-05E0-42B6-8693-191B4E9CF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1C989BD5-54F6-4747-83F1-81FCAEDAD8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6D7EE029-E135-4899-AC49-78D6946CDA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4C9494D7-A3EA-4A41-8910-6B6FE95E59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89E7F2B7-DEB2-4B2A-99F9-10622D09E13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9DACD4DB-BAF5-43DD-8CC8-4200A16D66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6532D7D7-91B4-4F7C-B38E-5BBD5F3B42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2B7428A0-A810-46D6-9CC7-2475B2DF6E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9C4A0E07-B9C5-49FB-B94A-B28D740C74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DE0A610-B449-8C38-4218-2919B80E9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5372" y="726538"/>
            <a:ext cx="4977905" cy="5017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sz="1500" b="0" i="0">
                <a:solidFill>
                  <a:srgbClr val="FFFFFF"/>
                </a:solidFill>
                <a:effectLst/>
              </a:rPr>
              <a:t>Создателем первой теории наследственности, показавшей биологам путь к решению ряда вопросов в этой области, был немецкий зоолог Август Вейсман. Именно его теория непрерывности зародышевой плазмы, опубликованная в 1855 г., в значительной мере привлекла внимание многих ученых к экспериментальному и теоретическому исследованию зародышевой клетки - носительницы наследственности. Вейсман высказал и доказал правильность мнения о том, что переход родительских свойств на потомство зависит от прямой передачи родителями некоего материального вещества, оказывающего влияние на развитие потомства. Это гипотетическое вещество, по мнению Вейсмана, заключено в хромосомах и хроматине. Несомненно, что гипотеза Вейсмана стала крупным завоеванием биологии. Выдающиеся исследователи в Германии, США, России, Англии, Швеции и во многих других странах, развивая эту гипотезу, сделали много важных открытий, которые обосновали явление наследственности.</a:t>
            </a:r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0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6E12301-1C96-4D15-9838-D5B894B22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77B86EC-0AE5-0D5A-74C5-830E7ABDF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3" name="Top Left">
            <a:extLst>
              <a:ext uri="{FF2B5EF4-FFF2-40B4-BE49-F238E27FC236}">
                <a16:creationId xmlns:a16="http://schemas.microsoft.com/office/drawing/2014/main" xmlns="" id="{D7A5FD75-4B35-4162-9304-569491255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5107DF9-40C8-458E-82E1-523137E7A9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5BD83295-4F37-4B80-AF77-1798FB80C5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65888C74-4F56-4347-8944-E676A3C896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69429CD-28C1-4DC7-84AD-4421A0AC8E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762D63CF-41E9-4561-A945-E199ABE75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0C95C339-F16B-492F-903D-A6855F56E1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E85BC65A-0C9A-45A6-B18B-5E020CE983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C415DA-4BD3-A62C-4D0F-AA8CEB7C8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Влияние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Вейсмана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биологи</a:t>
            </a:r>
            <a:r>
              <a:rPr lang="ru-RU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ю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генетику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целом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2" name="Bottom Right">
            <a:extLst>
              <a:ext uri="{FF2B5EF4-FFF2-40B4-BE49-F238E27FC236}">
                <a16:creationId xmlns:a16="http://schemas.microsoft.com/office/drawing/2014/main" xmlns="" id="{34676384-D846-461C-B8F3-BDB849B4A4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3" name="Graphic 157">
              <a:extLst>
                <a:ext uri="{FF2B5EF4-FFF2-40B4-BE49-F238E27FC236}">
                  <a16:creationId xmlns:a16="http://schemas.microsoft.com/office/drawing/2014/main" xmlns="" id="{50480E57-05E0-42B6-8693-191B4E9CF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1C989BD5-54F6-4747-83F1-81FCAEDAD8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6D7EE029-E135-4899-AC49-78D6946CDA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4C9494D7-A3EA-4A41-8910-6B6FE95E59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89E7F2B7-DEB2-4B2A-99F9-10622D09E13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9DACD4DB-BAF5-43DD-8CC8-4200A16D66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6532D7D7-91B4-4F7C-B38E-5BBD5F3B42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2B7428A0-A810-46D6-9CC7-2475B2DF6E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9C4A0E07-B9C5-49FB-B94A-B28D740C74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5D07872-0BF4-B665-40A2-1E2853F01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5372" y="726538"/>
            <a:ext cx="4977905" cy="5017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sz="1400" b="0" i="0">
                <a:solidFill>
                  <a:srgbClr val="FFFFFF"/>
                </a:solidFill>
                <a:effectLst/>
              </a:rPr>
              <a:t>Вейсман оказал колоссальное влияние на развитие биологических наук, в особенности генетики. Его основные теоретические положения, например, отрицание возможности наследственной передачи признаков, приобретенных организмом во время жизни, и воздействия среды на изменение организма сильно повлияли на дальнейшие генетические исследования. Проблему возникновения видов Вейсман объяснял способностью зародышевой плазмы к самостоятельной изменчивости. Так же Вейсман признавал дарвинский естественный отбор в качестве основного рычага эволюции, но только по отношению к зародышевой плазме. Это направление в генетике носит название вейсманизма, или неодарвинизма. Велики заслуги Вейсмана в области генетических теорий, но они касаются, главным образом, его экспериментальных исследований развития различных видов животных, в особенности членистоногих. По этому вопросу он написал ряд монографий. Основные труды Вейсмана в области теории эволюции и наследственности: "Зародышевая плазма", "Лекции по теории эволюции", "Теория эволюции" и др.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5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4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3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6" name="Top left">
            <a:extLst>
              <a:ext uri="{FF2B5EF4-FFF2-40B4-BE49-F238E27FC236}">
                <a16:creationId xmlns:a16="http://schemas.microsoft.com/office/drawing/2014/main" xmlns="" id="{6B72B514-4AB8-43DF-84D4-951DBF368C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C18CBCFF-BD6B-4455-9B70-EFE805CA29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8C930A72-C529-4D5D-B460-A5A5375F98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792FE3B2-9E8F-4022-93E8-BAAD0D50BB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5F85196A-D084-4219-B329-E5A7032CFD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B8174307-CBF0-4926-99C3-3072804B32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63DDE618-1CD3-4BE5-8742-5D51BBF30D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8D73DBA2-8AAA-4F85-81B5-99B96A471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BA346AE2-9E14-4CFB-8DD3-0B1633621B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50561D-A786-09CA-BEFF-69F988D0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0" i="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Отрицание </a:t>
            </a:r>
            <a:r>
              <a:rPr lang="en-US" sz="3700" b="0" i="0" u="none" strike="noStrike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  <a:hlinkClick r:id="rId2"/>
              </a:rPr>
              <a:t>ламаркизма</a:t>
            </a:r>
            <a:r>
              <a:rPr lang="en-US" sz="3700" b="0" i="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sz="3700" b="0" i="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7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D53CE84-2D82-50F5-73A8-BB659A46C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5755" y="2384474"/>
            <a:ext cx="5604997" cy="372861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sz="1400" b="0" i="0">
                <a:effectLst/>
              </a:rPr>
              <a:t>Август Вейсман, первоначально разделявший идею </a:t>
            </a:r>
            <a:r>
              <a:rPr lang="en-US" sz="1400" b="1" i="0" u="none" strike="noStrike">
                <a:effectLst/>
                <a:hlinkClick r:id="rId3" tooltip="Ламарк, Жан Батист"/>
              </a:rPr>
              <a:t>Ламарка</a:t>
            </a:r>
            <a:r>
              <a:rPr lang="en-US" sz="1400" b="0" i="0">
                <a:effectLst/>
              </a:rPr>
              <a:t> о наследовании приобретённых признаков,</a:t>
            </a:r>
            <a:r>
              <a:rPr lang="en-US" sz="1400" b="0" i="0" u="none" strike="noStrike" baseline="30000">
                <a:effectLst/>
                <a:hlinkClick r:id="rId4"/>
              </a:rPr>
              <a:t>[5]</a:t>
            </a:r>
            <a:r>
              <a:rPr lang="en-US" sz="1400" b="0" i="0">
                <a:effectLst/>
              </a:rPr>
              <a:t> впоследствии стал решительным её противником, так описав изменение своих взглядов:</a:t>
            </a:r>
          </a:p>
          <a:p>
            <a:pPr indent="-228600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sz="1400" b="0" i="0">
                <a:effectLst/>
              </a:rPr>
              <a:t>Как же могут сообщиться зародышевой клетке, лежащей внутри тела, изменения, произошедшие в мускуле благодаря его упражнению, или уменьшение, испытанное органом от неупотребления, и притом ещё сообщаться так, чтобы в последствии, когда эта клетка вырастет в новый организм, она на соответствующем мускуле и на соответствующей части тела из самой себя произвела те же самые изменения, какие возникли у родителей в результате употребления или неупотребления? Вот вопрос, который встал передо мной уже давно и который, по дальнейшем его обдумывании, привел меня к полному отрицанию такой наследственной передачи приобретенных свойств»</a:t>
            </a:r>
            <a:endParaRPr lang="en-US" sz="140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BC48B58-9A9F-1CA6-0835-AEDD8BE31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27" y="1786384"/>
            <a:ext cx="4817466" cy="3279977"/>
          </a:xfrm>
          <a:prstGeom prst="rect">
            <a:avLst/>
          </a:prstGeom>
        </p:spPr>
      </p:pic>
      <p:grpSp>
        <p:nvGrpSpPr>
          <p:cNvPr id="106" name="Bottom Right">
            <a:extLst>
              <a:ext uri="{FF2B5EF4-FFF2-40B4-BE49-F238E27FC236}">
                <a16:creationId xmlns:a16="http://schemas.microsoft.com/office/drawing/2014/main" xmlns="" id="{DD2E06CA-048F-403F-AD47-B098C0A25D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324E2410-B321-4174-8C27-7749F2A57F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08" name="Graphic 157">
              <a:extLst>
                <a:ext uri="{FF2B5EF4-FFF2-40B4-BE49-F238E27FC236}">
                  <a16:creationId xmlns:a16="http://schemas.microsoft.com/office/drawing/2014/main" xmlns="" id="{EE03354E-6E8A-4926-8545-B6B873F1F2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5BBCAC88-02AA-4773-A48A-D144EA52EE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6C51D753-137C-455D-97D4-ACCB464D937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02ABCEE4-D638-4555-AC4A-7E190462FA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2F383AB0-7670-4584-8F01-4324D54BB9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4CD1567B-7D6D-497B-8CA8-14D96E01061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CF3C4A9D-7E63-4D24-B697-23D58B3160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315D2559-8BE6-439C-83F0-CE5BF53C94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0A374A4F-696B-4911-BE1B-B180D09A17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23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Freeform: Shape 16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8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7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2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6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8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1" name="Rectangle 40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6E12301-1C96-4D15-9838-D5B894B22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BD3F559C-62C7-6055-238C-E70B0365E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7" name="Top Left">
            <a:extLst>
              <a:ext uri="{FF2B5EF4-FFF2-40B4-BE49-F238E27FC236}">
                <a16:creationId xmlns:a16="http://schemas.microsoft.com/office/drawing/2014/main" xmlns="" id="{D7A5FD75-4B35-4162-9304-569491255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A5107DF9-40C8-458E-82E1-523137E7A9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5BD83295-4F37-4B80-AF77-1798FB80C5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65888C74-4F56-4347-8944-E676A3C896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50">
              <a:extLst>
                <a:ext uri="{FF2B5EF4-FFF2-40B4-BE49-F238E27FC236}">
                  <a16:creationId xmlns:a16="http://schemas.microsoft.com/office/drawing/2014/main" xmlns="" id="{A69429CD-28C1-4DC7-84AD-4421A0AC8E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762D63CF-41E9-4561-A945-E199ABE75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0C95C339-F16B-492F-903D-A6855F56E1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E85BC65A-0C9A-45A6-B18B-5E020CE983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2CCF75-6FB4-01F3-60A3-9F1AC1E3B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Вейсманизм-морганизм</a:t>
            </a:r>
            <a:br>
              <a:rPr lang="en-US" sz="44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6" name="Bottom Right">
            <a:extLst>
              <a:ext uri="{FF2B5EF4-FFF2-40B4-BE49-F238E27FC236}">
                <a16:creationId xmlns:a16="http://schemas.microsoft.com/office/drawing/2014/main" xmlns="" id="{34676384-D846-461C-B8F3-BDB849B4A4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7" name="Graphic 157">
              <a:extLst>
                <a:ext uri="{FF2B5EF4-FFF2-40B4-BE49-F238E27FC236}">
                  <a16:creationId xmlns:a16="http://schemas.microsoft.com/office/drawing/2014/main" xmlns="" id="{50480E57-05E0-42B6-8693-191B4E9CF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1C989BD5-54F6-4747-83F1-81FCAEDAD8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6D7EE029-E135-4899-AC49-78D6946CDA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4C9494D7-A3EA-4A41-8910-6B6FE95E59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89E7F2B7-DEB2-4B2A-99F9-10622D09E13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62">
                <a:extLst>
                  <a:ext uri="{FF2B5EF4-FFF2-40B4-BE49-F238E27FC236}">
                    <a16:creationId xmlns:a16="http://schemas.microsoft.com/office/drawing/2014/main" xmlns="" id="{9DACD4DB-BAF5-43DD-8CC8-4200A16D66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63">
                <a:extLst>
                  <a:ext uri="{FF2B5EF4-FFF2-40B4-BE49-F238E27FC236}">
                    <a16:creationId xmlns:a16="http://schemas.microsoft.com/office/drawing/2014/main" xmlns="" id="{6532D7D7-91B4-4F7C-B38E-5BBD5F3B42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64">
                <a:extLst>
                  <a:ext uri="{FF2B5EF4-FFF2-40B4-BE49-F238E27FC236}">
                    <a16:creationId xmlns:a16="http://schemas.microsoft.com/office/drawing/2014/main" xmlns="" id="{2B7428A0-A810-46D6-9CC7-2475B2DF6E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9C4A0E07-B9C5-49FB-B94A-B28D740C74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175835-FC97-46D8-DA2C-857CB01F7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5372" y="726538"/>
            <a:ext cx="4977905" cy="5017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sz="1500" b="0" i="0">
                <a:solidFill>
                  <a:srgbClr val="FFFFFF"/>
                </a:solidFill>
                <a:effectLst/>
              </a:rPr>
              <a:t>«</a:t>
            </a:r>
            <a:r>
              <a:rPr lang="en-US" sz="1500" b="1" i="0">
                <a:solidFill>
                  <a:srgbClr val="FFFFFF"/>
                </a:solidFill>
                <a:effectLst/>
              </a:rPr>
              <a:t>Вейсмани́зм-моргани́зм</a:t>
            </a:r>
            <a:r>
              <a:rPr lang="en-US" sz="1500" b="0" i="0">
                <a:solidFill>
                  <a:srgbClr val="FFFFFF"/>
                </a:solidFill>
                <a:effectLst/>
              </a:rPr>
              <a:t>» («</a:t>
            </a:r>
            <a:r>
              <a:rPr lang="en-US" sz="1500" b="1" i="0">
                <a:solidFill>
                  <a:srgbClr val="FFFFFF"/>
                </a:solidFill>
                <a:effectLst/>
              </a:rPr>
              <a:t>вейсманизм-морганизм-мендели́зм</a:t>
            </a:r>
            <a:r>
              <a:rPr lang="en-US" sz="1500" b="0" i="0">
                <a:solidFill>
                  <a:srgbClr val="FFFFFF"/>
                </a:solidFill>
                <a:effectLst/>
              </a:rPr>
              <a:t>») — термин-</a:t>
            </a:r>
            <a:r>
              <a:rPr lang="en-US" sz="1500" b="0" i="0" u="none" strike="noStrike">
                <a:solidFill>
                  <a:srgbClr val="FFFFFF"/>
                </a:solidFill>
                <a:effectLst/>
                <a:hlinkClick r:id="rId3" tooltip="Идеологическое клише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идеологическое клише</a:t>
            </a:r>
            <a:r>
              <a:rPr lang="en-US" sz="1500" b="0" i="0">
                <a:solidFill>
                  <a:srgbClr val="FFFFFF"/>
                </a:solidFill>
                <a:effectLst/>
              </a:rPr>
              <a:t>, употреблявшийся сторонниками «</a:t>
            </a:r>
            <a:r>
              <a:rPr lang="en-US" sz="1500" b="0" i="0" u="none" strike="noStrike">
                <a:solidFill>
                  <a:srgbClr val="FFFFFF"/>
                </a:solidFill>
                <a:effectLst/>
                <a:hlinkClick r:id="rId4" tooltip="Мичуринская агробиологи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мичуринской агробиологии</a:t>
            </a:r>
            <a:r>
              <a:rPr lang="en-US" sz="1500" b="0" i="0">
                <a:solidFill>
                  <a:srgbClr val="FFFFFF"/>
                </a:solidFill>
                <a:effectLst/>
              </a:rPr>
              <a:t>» для обозначения </a:t>
            </a:r>
            <a:r>
              <a:rPr lang="en-US" sz="1500" b="0" i="0" u="none" strike="noStrike">
                <a:solidFill>
                  <a:srgbClr val="FFFFFF"/>
                </a:solidFill>
                <a:effectLst/>
                <a:hlinkClick r:id="rId5" tooltip="Генети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классической генетики</a:t>
            </a:r>
            <a:r>
              <a:rPr lang="en-US" sz="1500" b="0" i="0">
                <a:solidFill>
                  <a:srgbClr val="FFFFFF"/>
                </a:solidFill>
                <a:effectLst/>
              </a:rPr>
              <a:t>, которая характеризовалась </a:t>
            </a:r>
            <a:r>
              <a:rPr lang="en-US" sz="1500" b="0" i="0" u="none" strike="noStrike">
                <a:solidFill>
                  <a:srgbClr val="FFFFFF"/>
                </a:solidFill>
                <a:effectLst/>
                <a:hlinkClick r:id="rId6" tooltip="Лысенковщин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лысенковцами</a:t>
            </a:r>
            <a:r>
              <a:rPr lang="en-US" sz="1500" b="0" i="0">
                <a:solidFill>
                  <a:srgbClr val="FFFFFF"/>
                </a:solidFill>
                <a:effectLst/>
              </a:rPr>
              <a:t> как «реакционная буржуазная </a:t>
            </a:r>
            <a:r>
              <a:rPr lang="en-US" sz="1500" b="0" i="0" u="none" strike="noStrike">
                <a:solidFill>
                  <a:srgbClr val="FFFFFF"/>
                </a:solidFill>
                <a:effectLst/>
                <a:hlinkClick r:id="rId7" tooltip="Лженау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лженаука</a:t>
            </a:r>
            <a:r>
              <a:rPr lang="en-US" sz="1500" b="0" i="0">
                <a:solidFill>
                  <a:srgbClr val="FFFFFF"/>
                </a:solidFill>
                <a:effectLst/>
              </a:rPr>
              <a:t>. Вейсманисты обвинялись в отрицании наследования приобретённых признаков и в том, что они использовали в своих опытах совершенно не имевшую практического значения </a:t>
            </a:r>
            <a:r>
              <a:rPr lang="en-US" sz="1500" b="0" i="0" strike="noStrike">
                <a:solidFill>
                  <a:srgbClr val="FFFFFF"/>
                </a:solidFill>
                <a:effectLst/>
                <a:hlinkClick r:id="rId8" tooltip="Дрозофила фруктова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дрозофилу</a:t>
            </a:r>
            <a:r>
              <a:rPr lang="en-US" sz="1500" b="0" i="0">
                <a:solidFill>
                  <a:srgbClr val="FFFFFF"/>
                </a:solidFill>
                <a:effectLst/>
              </a:rPr>
              <a:t>, а не хозяйственно важных животных.</a:t>
            </a:r>
          </a:p>
          <a:p>
            <a:pPr indent="-228600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sz="1500" b="0" i="0">
                <a:solidFill>
                  <a:srgbClr val="FFFFFF"/>
                </a:solidFill>
                <a:effectLst/>
              </a:rPr>
              <a:t>Название образовано </a:t>
            </a:r>
            <a:r>
              <a:rPr lang="en-US" sz="1500" b="0" i="0" u="none" strike="noStrike">
                <a:solidFill>
                  <a:srgbClr val="FFFFFF"/>
                </a:solidFill>
                <a:effectLst/>
                <a:hlinkClick r:id="rId6" tooltip="Лысенковщин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лысенковцами</a:t>
            </a:r>
            <a:r>
              <a:rPr lang="en-US" sz="1500" b="0" i="0">
                <a:solidFill>
                  <a:srgbClr val="FFFFFF"/>
                </a:solidFill>
                <a:effectLst/>
              </a:rPr>
              <a:t> от имён немецкого зоолога </a:t>
            </a:r>
            <a:r>
              <a:rPr lang="en-US" sz="1500" b="0" i="0" u="none" strike="noStrike">
                <a:solidFill>
                  <a:srgbClr val="FFFFFF"/>
                </a:solidFill>
                <a:effectLst/>
                <a:hlinkClick r:id="rId9" tooltip="Вейсман, Август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Августа Вейсмана</a:t>
            </a:r>
            <a:r>
              <a:rPr lang="en-US" sz="1500" b="0" i="0">
                <a:solidFill>
                  <a:srgbClr val="FFFFFF"/>
                </a:solidFill>
                <a:effectLst/>
              </a:rPr>
              <a:t>, американского биолога, лауреата </a:t>
            </a:r>
            <a:r>
              <a:rPr lang="en-US" sz="1500" b="0" i="0" u="none" strike="noStrike">
                <a:solidFill>
                  <a:srgbClr val="FFFFFF"/>
                </a:solidFill>
                <a:effectLst/>
                <a:hlinkClick r:id="rId10" tooltip="Нобелевская преми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Нобелевской премии</a:t>
            </a:r>
            <a:r>
              <a:rPr lang="en-US" sz="1500" b="0" i="0">
                <a:solidFill>
                  <a:srgbClr val="FFFFFF"/>
                </a:solidFill>
                <a:effectLst/>
              </a:rPr>
              <a:t> </a:t>
            </a:r>
            <a:r>
              <a:rPr lang="en-US" sz="1500" b="0" i="0" u="none" strike="noStrike">
                <a:solidFill>
                  <a:srgbClr val="FFFFFF"/>
                </a:solidFill>
                <a:effectLst/>
                <a:hlinkClick r:id="rId11" tooltip="Морган, Томас Хант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Томаса Ханта Моргана</a:t>
            </a:r>
            <a:r>
              <a:rPr lang="en-US" sz="1500" b="0" i="0">
                <a:solidFill>
                  <a:srgbClr val="FFFFFF"/>
                </a:solidFill>
                <a:effectLst/>
              </a:rPr>
              <a:t>, а также австрийского ботаника и монаха </a:t>
            </a:r>
            <a:r>
              <a:rPr lang="en-US" sz="1500" b="0" i="0" u="none" strike="noStrike">
                <a:solidFill>
                  <a:srgbClr val="FFFFFF"/>
                </a:solidFill>
                <a:effectLst/>
                <a:hlinkClick r:id="rId12" tooltip="Мендель, Грегор Иоган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Грегора Менделя</a:t>
            </a:r>
            <a:r>
              <a:rPr lang="en-US" sz="1500" b="0" i="0">
                <a:solidFill>
                  <a:srgbClr val="FFFFFF"/>
                </a:solidFill>
                <a:effectLst/>
              </a:rPr>
              <a:t> — основоположников современной генетики</a:t>
            </a:r>
          </a:p>
          <a:p>
            <a:pPr indent="-228600">
              <a:lnSpc>
                <a:spcPct val="100000"/>
              </a:lnSpc>
              <a:buFont typeface="Avenir Next LT Pro" panose="020B0504020202020204" pitchFamily="34" charset="0"/>
              <a:buChar char="+"/>
            </a:pPr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6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6E12301-1C96-4D15-9838-D5B894B22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8CC2AEC-F148-4CF0-ABE1-688E92031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785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3" name="Top Left">
            <a:extLst>
              <a:ext uri="{FF2B5EF4-FFF2-40B4-BE49-F238E27FC236}">
                <a16:creationId xmlns:a16="http://schemas.microsoft.com/office/drawing/2014/main" xmlns="" id="{D7A5FD75-4B35-4162-9304-569491255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5107DF9-40C8-458E-82E1-523137E7A9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5BD83295-4F37-4B80-AF77-1798FB80C5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65888C74-4F56-4347-8944-E676A3C896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69429CD-28C1-4DC7-84AD-4421A0AC8E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762D63CF-41E9-4561-A945-E199ABE75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0C95C339-F16B-492F-903D-A6855F56E1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E85BC65A-0C9A-45A6-B18B-5E020CE983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EB96C8-5363-6B17-ED00-046168227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Отвержение Доказательства Вейсмана</a:t>
            </a:r>
            <a:br>
              <a:rPr lang="en-US" sz="44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2" name="Bottom Right">
            <a:extLst>
              <a:ext uri="{FF2B5EF4-FFF2-40B4-BE49-F238E27FC236}">
                <a16:creationId xmlns:a16="http://schemas.microsoft.com/office/drawing/2014/main" xmlns="" id="{34676384-D846-461C-B8F3-BDB849B4A4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3" name="Graphic 157">
              <a:extLst>
                <a:ext uri="{FF2B5EF4-FFF2-40B4-BE49-F238E27FC236}">
                  <a16:creationId xmlns:a16="http://schemas.microsoft.com/office/drawing/2014/main" xmlns="" id="{50480E57-05E0-42B6-8693-191B4E9CF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1C989BD5-54F6-4747-83F1-81FCAEDAD8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6D7EE029-E135-4899-AC49-78D6946CDA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4C9494D7-A3EA-4A41-8910-6B6FE95E59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89E7F2B7-DEB2-4B2A-99F9-10622D09E13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9DACD4DB-BAF5-43DD-8CC8-4200A16D66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6532D7D7-91B4-4F7C-B38E-5BBD5F3B42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2B7428A0-A810-46D6-9CC7-2475B2DF6E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9C4A0E07-B9C5-49FB-B94A-B28D740C74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C84FB46-60CC-AE8D-BA9F-ADC3152C9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5372" y="726538"/>
            <a:ext cx="4977905" cy="5017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sz="1400" b="0" i="0">
                <a:solidFill>
                  <a:srgbClr val="FFFFFF"/>
                </a:solidFill>
                <a:effectLst/>
              </a:rPr>
              <a:t> Одним из тех, кто признавал наследование приобретённых травматических признаков и отвергал доказательства Вейсмана был </a:t>
            </a:r>
            <a:r>
              <a:rPr lang="en-US" sz="1400" b="0" i="0" strike="noStrike">
                <a:solidFill>
                  <a:srgbClr val="FFFFFF"/>
                </a:solidFill>
                <a:effectLst/>
                <a:hlinkClick r:id="rId3" tooltip="Мичурин, Иван Владимирович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Иван Владимирович Мичурин</a:t>
            </a:r>
            <a:r>
              <a:rPr lang="en-US" sz="1400" b="0" i="0">
                <a:solidFill>
                  <a:srgbClr val="FFFFFF"/>
                </a:solidFill>
                <a:effectLst/>
              </a:rPr>
              <a:t>. Для доказательства своей точки зрения Мичурин использовал «метод воспитывания» растений, который состоял в воздействии на сеянцы различными факторами. Развитию и распространению идей Мичурина способствовал </a:t>
            </a:r>
            <a:r>
              <a:rPr lang="en-US" sz="1400" b="0" i="0" strike="noStrike">
                <a:solidFill>
                  <a:srgbClr val="FFFFFF"/>
                </a:solidFill>
                <a:effectLst/>
                <a:hlinkClick r:id="rId4" tooltip="Лысенко, Трофим Денисович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Трофим Денисович Лысенко</a:t>
            </a:r>
            <a:r>
              <a:rPr lang="en-US" sz="1400" b="0" i="0">
                <a:solidFill>
                  <a:srgbClr val="FFFFFF"/>
                </a:solidFill>
                <a:effectLst/>
              </a:rPr>
              <a:t> и его сторонники. Они создали направление, названное «мичуринской агробиологии». Внутри этого направления было созданы «мичуринская генетика» и «мичуринский дарвинизм». Мичуринская агробиология отрицала «закон ненаследования приобретенных признаков Вейсмана-Иогансена» и противопоставляла ему «закон наследования приобретённых признаков Ламарка-Мичурина-Лысенко». Существование генов отрицалось, а хромосомная теория не признавалась. Труды Вейсмана в период </a:t>
            </a:r>
            <a:r>
              <a:rPr lang="en-US" sz="1400" b="0" i="0" strike="noStrike">
                <a:solidFill>
                  <a:srgbClr val="FFFFFF"/>
                </a:solidFill>
                <a:effectLst/>
                <a:hlinkClick r:id="rId5" tooltip="Лысенковщин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лысенковщины</a:t>
            </a:r>
            <a:r>
              <a:rPr lang="en-US" sz="1400" b="0" i="0">
                <a:solidFill>
                  <a:srgbClr val="FFFFFF"/>
                </a:solidFill>
                <a:effectLst/>
              </a:rPr>
              <a:t> невозможно было достать, а на русский язык они не переводились. В отношении учёных, которые поддерживали идеи вейсманизма, были организованы репрессии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92141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RightStep">
      <a:dk1>
        <a:srgbClr val="000000"/>
      </a:dk1>
      <a:lt1>
        <a:srgbClr val="FFFFFF"/>
      </a:lt1>
      <a:dk2>
        <a:srgbClr val="3D3423"/>
      </a:dk2>
      <a:lt2>
        <a:srgbClr val="E2E8E8"/>
      </a:lt2>
      <a:accent1>
        <a:srgbClr val="EA727C"/>
      </a:accent1>
      <a:accent2>
        <a:srgbClr val="E58553"/>
      </a:accent2>
      <a:accent3>
        <a:srgbClr val="BFA142"/>
      </a:accent3>
      <a:accent4>
        <a:srgbClr val="99AC3E"/>
      </a:accent4>
      <a:accent5>
        <a:srgbClr val="74B249"/>
      </a:accent5>
      <a:accent6>
        <a:srgbClr val="38BB39"/>
      </a:accent6>
      <a:hlink>
        <a:srgbClr val="568E8A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6217A8E75D5740AA7737AC865C51C0" ma:contentTypeVersion="13" ma:contentTypeDescription="Create a new document." ma:contentTypeScope="" ma:versionID="33892683748e12ddd0c1631f3f1ec70f">
  <xsd:schema xmlns:xsd="http://www.w3.org/2001/XMLSchema" xmlns:xs="http://www.w3.org/2001/XMLSchema" xmlns:p="http://schemas.microsoft.com/office/2006/metadata/properties" xmlns:ns3="75fe4e8e-5396-4e82-a3c9-30f32e4fe0a0" xmlns:ns4="9a174ce1-c29e-47a7-b474-f3b4b9351d7d" targetNamespace="http://schemas.microsoft.com/office/2006/metadata/properties" ma:root="true" ma:fieldsID="810dbf3920aa050842039473b18a72a4" ns3:_="" ns4:_="">
    <xsd:import namespace="75fe4e8e-5396-4e82-a3c9-30f32e4fe0a0"/>
    <xsd:import namespace="9a174ce1-c29e-47a7-b474-f3b4b9351d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e4e8e-5396-4e82-a3c9-30f32e4fe0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74ce1-c29e-47a7-b474-f3b4b9351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CB3695-007E-4940-94BF-853DAA6CEA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6B9EF1-0CD8-4A0C-9E3D-BAF1E61F10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fe4e8e-5396-4e82-a3c9-30f32e4fe0a0"/>
    <ds:schemaRef ds:uri="9a174ce1-c29e-47a7-b474-f3b4b9351d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D11331-E301-48EC-AD2D-D69D065DC1B4}">
  <ds:schemaRefs>
    <ds:schemaRef ds:uri="9a174ce1-c29e-47a7-b474-f3b4b9351d7d"/>
    <ds:schemaRef ds:uri="http://purl.org/dc/terms/"/>
    <ds:schemaRef ds:uri="http://purl.org/dc/elements/1.1/"/>
    <ds:schemaRef ds:uri="75fe4e8e-5396-4e82-a3c9-30f32e4fe0a0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636</Words>
  <Application>Microsoft Office PowerPoint</Application>
  <PresentationFormat>Широкоэкранный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Avenir Next LT Pro</vt:lpstr>
      <vt:lpstr>AvenirNext LT Pro Medium</vt:lpstr>
      <vt:lpstr>Linux Libertine</vt:lpstr>
      <vt:lpstr>Open Sans</vt:lpstr>
      <vt:lpstr>Rockwell</vt:lpstr>
      <vt:lpstr>Segoe UI</vt:lpstr>
      <vt:lpstr>Segoe UI Semilight</vt:lpstr>
      <vt:lpstr>Times New Roman</vt:lpstr>
      <vt:lpstr>ExploreVTI</vt:lpstr>
      <vt:lpstr>Исследование Вейсмана</vt:lpstr>
      <vt:lpstr>Содержание</vt:lpstr>
      <vt:lpstr>Биография Вейсмана </vt:lpstr>
      <vt:lpstr>Неодарвинизм </vt:lpstr>
      <vt:lpstr>Первая теории наследственности </vt:lpstr>
      <vt:lpstr>Влияние Вейсмана на биологию и генетику в целом. </vt:lpstr>
      <vt:lpstr>Отрицание ламаркизма </vt:lpstr>
      <vt:lpstr>Вейсманизм-морганизм </vt:lpstr>
      <vt:lpstr>Отвержение Доказательства Вейсмана </vt:lpstr>
      <vt:lpstr>Презентация PowerPoint</vt:lpstr>
      <vt:lpstr>Литература</vt:lpstr>
      <vt:lpstr>Всем от Души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вейсмана</dc:title>
  <dc:creator>Darkhan Urazbayev</dc:creator>
  <cp:lastModifiedBy>User</cp:lastModifiedBy>
  <cp:revision>5</cp:revision>
  <dcterms:created xsi:type="dcterms:W3CDTF">2022-09-07T16:35:16Z</dcterms:created>
  <dcterms:modified xsi:type="dcterms:W3CDTF">2022-11-10T09:26:50Z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0x010100896217A8E75D5740AA7737AC865C51C0</vt:lpwstr>
  </property>
</Properties>
</file>