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5" r:id="rId3"/>
    <p:sldId id="260" r:id="rId4"/>
    <p:sldId id="261" r:id="rId5"/>
    <p:sldId id="264" r:id="rId6"/>
    <p:sldId id="257" r:id="rId7"/>
    <p:sldId id="2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133E02-49DE-1DC3-F713-89F25CB6CF12}" v="93" dt="2022-09-08T04:14:05.709"/>
    <p1510:client id="{F3FBDB20-13C5-AFCF-C7C1-C8E80DFE0966}" v="205" dt="2022-09-16T16:03:20.6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296" y="-96"/>
      </p:cViewPr>
      <p:guideLst>
        <p:guide orient="horz" pos="2160"/>
        <p:guide pos="3840"/>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tableStyles" Target="tableStyle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theme" Target="theme/theme1.xml" Id="rId12"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viewProps" Target="viewProps.xml" Id="rId11" /><Relationship Type="http://schemas.openxmlformats.org/officeDocument/2006/relationships/slide" Target="slides/slide4.xml" Id="rId5" /><Relationship Type="http://schemas.microsoft.com/office/2015/10/relationships/revisionInfo" Target="revisionInfo.xml" Id="rId15" /><Relationship Type="http://schemas.openxmlformats.org/officeDocument/2006/relationships/presProps" Target="presProps.xml" Id="rId10" /><Relationship Type="http://schemas.openxmlformats.org/officeDocument/2006/relationships/slide" Target="slides/slide3.xml" Id="rId4" /><Relationship Type="http://schemas.openxmlformats.org/officeDocument/2006/relationships/notesMaster" Target="notesMasters/notesMaster1.xml" Id="rId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D8A2C-8599-49BA-9A36-3A464BC0A534}" type="datetimeFigureOut">
              <a:rPr lang="ru-RU" smtClean="0"/>
              <a:t>16.09.2022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BB1591-6A0C-4DB7-BBB0-026DEC4C6268}" type="slidenum">
              <a:rPr lang="ru-RU" smtClean="0"/>
              <a:t>‹#›</a:t>
            </a:fld>
            <a:endParaRPr lang="ru-RU"/>
          </a:p>
        </p:txBody>
      </p:sp>
    </p:spTree>
    <p:extLst>
      <p:ext uri="{BB962C8B-B14F-4D97-AF65-F5344CB8AC3E}">
        <p14:creationId xmlns:p14="http://schemas.microsoft.com/office/powerpoint/2010/main" val="3723586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7BB1591-6A0C-4DB7-BBB0-026DEC4C6268}" type="slidenum">
              <a:rPr lang="ru-RU" smtClean="0"/>
              <a:t>6</a:t>
            </a:fld>
            <a:endParaRPr lang="ru-RU"/>
          </a:p>
        </p:txBody>
      </p:sp>
    </p:spTree>
    <p:extLst>
      <p:ext uri="{BB962C8B-B14F-4D97-AF65-F5344CB8AC3E}">
        <p14:creationId xmlns:p14="http://schemas.microsoft.com/office/powerpoint/2010/main" val="340671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E77767F8-2608-4FCF-B406-9B13C31D71BA}" type="datetimeFigureOut">
              <a:rPr lang="ru-RU" smtClean="0"/>
              <a:t>16.09.2022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3504611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77767F8-2608-4FCF-B406-9B13C31D71BA}" type="datetimeFigureOut">
              <a:rPr lang="ru-RU" smtClean="0"/>
              <a:t>16.09.2022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2561809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77767F8-2608-4FCF-B406-9B13C31D71BA}" type="datetimeFigureOut">
              <a:rPr lang="ru-RU" smtClean="0"/>
              <a:t>16.09.2022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382923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77767F8-2608-4FCF-B406-9B13C31D71BA}" type="datetimeFigureOut">
              <a:rPr lang="ru-RU" smtClean="0"/>
              <a:t>16.09.2022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35225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77767F8-2608-4FCF-B406-9B13C31D71BA}" type="datetimeFigureOut">
              <a:rPr lang="ru-RU" smtClean="0"/>
              <a:t>16.09.2022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241480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77767F8-2608-4FCF-B406-9B13C31D71BA}" type="datetimeFigureOut">
              <a:rPr lang="ru-RU" smtClean="0"/>
              <a:t>16.09.2022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390968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77767F8-2608-4FCF-B406-9B13C31D71BA}" type="datetimeFigureOut">
              <a:rPr lang="ru-RU" smtClean="0"/>
              <a:t>16.09.2022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237355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77767F8-2608-4FCF-B406-9B13C31D71BA}" type="datetimeFigureOut">
              <a:rPr lang="ru-RU" smtClean="0"/>
              <a:t>16.09.2022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201460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77767F8-2608-4FCF-B406-9B13C31D71BA}" type="datetimeFigureOut">
              <a:rPr lang="ru-RU" smtClean="0"/>
              <a:t>16.09.2022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385933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77767F8-2608-4FCF-B406-9B13C31D71BA}" type="datetimeFigureOut">
              <a:rPr lang="ru-RU" smtClean="0"/>
              <a:t>16.09.2022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94826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77767F8-2608-4FCF-B406-9B13C31D71BA}" type="datetimeFigureOut">
              <a:rPr lang="ru-RU" smtClean="0"/>
              <a:t>16.09.2022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23913E-5F10-4910-B0D1-866CF75194FE}" type="slidenum">
              <a:rPr lang="ru-RU" smtClean="0"/>
              <a:t>‹#›</a:t>
            </a:fld>
            <a:endParaRPr lang="ru-RU"/>
          </a:p>
        </p:txBody>
      </p:sp>
    </p:spTree>
    <p:extLst>
      <p:ext uri="{BB962C8B-B14F-4D97-AF65-F5344CB8AC3E}">
        <p14:creationId xmlns:p14="http://schemas.microsoft.com/office/powerpoint/2010/main" val="460681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767F8-2608-4FCF-B406-9B13C31D71BA}" type="datetimeFigureOut">
              <a:rPr lang="ru-RU" smtClean="0"/>
              <a:t>16.09.2022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3913E-5F10-4910-B0D1-866CF75194FE}" type="slidenum">
              <a:rPr lang="ru-RU" smtClean="0"/>
              <a:t>‹#›</a:t>
            </a:fld>
            <a:endParaRPr lang="ru-RU"/>
          </a:p>
        </p:txBody>
      </p:sp>
    </p:spTree>
    <p:extLst>
      <p:ext uri="{BB962C8B-B14F-4D97-AF65-F5344CB8AC3E}">
        <p14:creationId xmlns:p14="http://schemas.microsoft.com/office/powerpoint/2010/main" val="7887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jfif"/><Relationship Id="rId1" Type="http://schemas.openxmlformats.org/officeDocument/2006/relationships/slideLayout" Target="../slideLayouts/slideLayout6.xml"/><Relationship Id="rId4" Type="http://schemas.openxmlformats.org/officeDocument/2006/relationships/image" Target="../media/image10.jf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fif"/><Relationship Id="rId1" Type="http://schemas.openxmlformats.org/officeDocument/2006/relationships/slideLayout" Target="../slideLayouts/slideLayout7.xml"/><Relationship Id="rId5" Type="http://schemas.openxmlformats.org/officeDocument/2006/relationships/image" Target="../media/image14.jfif"/><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7667" y="601133"/>
            <a:ext cx="4408515"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a:latin typeface="Times New Roman"/>
                <a:cs typeface="Times New Roman"/>
              </a:rPr>
              <a:t>Ⅰ </a:t>
            </a:r>
            <a:r>
              <a:rPr lang="ru-RU" dirty="0">
                <a:latin typeface="Times New Roman"/>
                <a:cs typeface="Times New Roman"/>
              </a:rPr>
              <a:t>Подход классического физика к предмету</a:t>
            </a:r>
            <a:endParaRPr lang="ru-RU" dirty="0"/>
          </a:p>
        </p:txBody>
      </p:sp>
      <p:sp>
        <p:nvSpPr>
          <p:cNvPr id="3" name="TextBox 2"/>
          <p:cNvSpPr txBox="1"/>
          <p:nvPr/>
        </p:nvSpPr>
        <p:spPr>
          <a:xfrm>
            <a:off x="635001" y="1591733"/>
            <a:ext cx="11328399" cy="3785652"/>
          </a:xfrm>
          <a:prstGeom prst="rect">
            <a:avLst/>
          </a:prstGeom>
          <a:noFill/>
        </p:spPr>
        <p:txBody>
          <a:bodyPr wrap="square" rtlCol="0">
            <a:spAutoFit/>
          </a:bodyPr>
          <a:lstStyle/>
          <a:p>
            <a:r>
              <a:rPr lang="ru-RU" sz="2000" dirty="0">
                <a:latin typeface="Courier New" panose="02070309020205020404" pitchFamily="49" charset="0"/>
                <a:cs typeface="Courier New" panose="02070309020205020404" pitchFamily="49" charset="0"/>
              </a:rPr>
              <a:t>Основная идея книги возникла у Эрвина </a:t>
            </a:r>
            <a:r>
              <a:rPr lang="ru-RU" sz="2000" dirty="0" err="1">
                <a:latin typeface="Courier New" panose="02070309020205020404" pitchFamily="49" charset="0"/>
                <a:cs typeface="Courier New" panose="02070309020205020404" pitchFamily="49" charset="0"/>
              </a:rPr>
              <a:t>Шрёдингера</a:t>
            </a:r>
            <a:r>
              <a:rPr lang="ru-RU" sz="2000" dirty="0">
                <a:latin typeface="Courier New" panose="02070309020205020404" pitchFamily="49" charset="0"/>
                <a:cs typeface="Courier New" panose="02070309020205020404" pitchFamily="49" charset="0"/>
              </a:rPr>
              <a:t> как создание связи биологии и физики на понятном языке для обоих наук. </a:t>
            </a:r>
            <a:endParaRPr lang="en-US" sz="2000" dirty="0">
              <a:latin typeface="Courier New" panose="02070309020205020404" pitchFamily="49" charset="0"/>
              <a:cs typeface="Courier New" panose="02070309020205020404" pitchFamily="49" charset="0"/>
            </a:endParaRPr>
          </a:p>
          <a:p>
            <a:endParaRPr lang="ru-RU" sz="2000" dirty="0">
              <a:latin typeface="Courier New" panose="02070309020205020404" pitchFamily="49" charset="0"/>
              <a:cs typeface="Courier New" panose="02070309020205020404" pitchFamily="49" charset="0"/>
            </a:endParaRPr>
          </a:p>
          <a:p>
            <a:r>
              <a:rPr lang="ru-RU" sz="2000" dirty="0">
                <a:latin typeface="Courier New" panose="02070309020205020404" pitchFamily="49" charset="0"/>
                <a:cs typeface="Courier New" panose="02070309020205020404" pitchFamily="49" charset="0"/>
              </a:rPr>
              <a:t>В первой главе описываются:</a:t>
            </a:r>
          </a:p>
          <a:p>
            <a:r>
              <a:rPr lang="ru-RU" sz="2000" dirty="0">
                <a:latin typeface="Courier New" panose="02070309020205020404" pitchFamily="49" charset="0"/>
                <a:cs typeface="Courier New" panose="02070309020205020404" pitchFamily="49" charset="0"/>
              </a:rPr>
              <a:t>1)Статистическая физика и восприятие</a:t>
            </a:r>
          </a:p>
          <a:p>
            <a:r>
              <a:rPr lang="ru-RU" sz="2000" dirty="0">
                <a:latin typeface="Courier New" panose="02070309020205020404" pitchFamily="49" charset="0"/>
                <a:cs typeface="Courier New" panose="02070309020205020404" pitchFamily="49" charset="0"/>
              </a:rPr>
              <a:t>2)Работа нашего организма и физические законы жизни</a:t>
            </a:r>
          </a:p>
          <a:p>
            <a:r>
              <a:rPr lang="ru-RU" sz="2000" dirty="0">
                <a:latin typeface="Courier New" panose="02070309020205020404" pitchFamily="49" charset="0"/>
                <a:cs typeface="Courier New" panose="02070309020205020404" pitchFamily="49" charset="0"/>
              </a:rPr>
              <a:t>3)Размер атомов</a:t>
            </a:r>
          </a:p>
          <a:p>
            <a:r>
              <a:rPr lang="ru-RU" sz="2000" dirty="0">
                <a:latin typeface="Courier New" panose="02070309020205020404" pitchFamily="49" charset="0"/>
                <a:cs typeface="Courier New" panose="02070309020205020404" pitchFamily="49" charset="0"/>
              </a:rPr>
              <a:t>4)На чем основаны физические законы и точны ли они?</a:t>
            </a:r>
          </a:p>
          <a:p>
            <a:r>
              <a:rPr lang="ru-RU" sz="2000" dirty="0">
                <a:latin typeface="Courier New" panose="02070309020205020404" pitchFamily="49" charset="0"/>
                <a:cs typeface="Courier New" panose="02070309020205020404" pitchFamily="49" charset="0"/>
              </a:rPr>
              <a:t>5)Процессы парамагнетизма и диффузии</a:t>
            </a:r>
            <a:endParaRPr lang="en-US" sz="2000" dirty="0">
              <a:latin typeface="Courier New" panose="02070309020205020404" pitchFamily="49" charset="0"/>
              <a:cs typeface="Courier New" panose="02070309020205020404" pitchFamily="49" charset="0"/>
            </a:endParaRPr>
          </a:p>
          <a:p>
            <a:endParaRPr lang="ru-RU" sz="2000" dirty="0">
              <a:latin typeface="Courier New" panose="02070309020205020404" pitchFamily="49" charset="0"/>
              <a:cs typeface="Courier New" panose="02070309020205020404" pitchFamily="49" charset="0"/>
            </a:endParaRPr>
          </a:p>
          <a:p>
            <a:r>
              <a:rPr lang="ru-RU" sz="2000" dirty="0">
                <a:latin typeface="Courier New" panose="02070309020205020404" pitchFamily="49" charset="0"/>
                <a:cs typeface="Courier New" panose="02070309020205020404" pitchFamily="49" charset="0"/>
              </a:rPr>
              <a:t>Подытоживается глава Законом природы - законы физики и биологии чтобы описать взаимодействие организма с окружающей нас средой</a:t>
            </a:r>
          </a:p>
        </p:txBody>
      </p:sp>
      <p:sp>
        <p:nvSpPr>
          <p:cNvPr id="4" name="TextBox 3">
            <a:extLst>
              <a:ext uri="{FF2B5EF4-FFF2-40B4-BE49-F238E27FC236}">
                <a16:creationId xmlns:a16="http://schemas.microsoft.com/office/drawing/2014/main" id="{E27FC49F-DD17-5848-AD7C-C94E5F82701C}"/>
              </a:ext>
            </a:extLst>
          </p:cNvPr>
          <p:cNvSpPr txBox="1"/>
          <p:nvPr/>
        </p:nvSpPr>
        <p:spPr>
          <a:xfrm>
            <a:off x="393539" y="4224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latin typeface="Courier New"/>
                <a:cs typeface="Courier New"/>
              </a:rPr>
              <a:t>Багашар</a:t>
            </a:r>
            <a:r>
              <a:rPr lang="en-US" dirty="0">
                <a:latin typeface="Courier New"/>
                <a:cs typeface="Courier New"/>
              </a:rPr>
              <a:t> </a:t>
            </a:r>
            <a:r>
              <a:rPr lang="en-US" err="1">
                <a:latin typeface="Courier New"/>
                <a:cs typeface="Courier New"/>
              </a:rPr>
              <a:t>Алуа</a:t>
            </a:r>
            <a:endParaRPr lang="en-US">
              <a:latin typeface="Courier New"/>
              <a:cs typeface="Courier New"/>
            </a:endParaRPr>
          </a:p>
        </p:txBody>
      </p:sp>
    </p:spTree>
    <p:extLst>
      <p:ext uri="{BB962C8B-B14F-4D97-AF65-F5344CB8AC3E}">
        <p14:creationId xmlns:p14="http://schemas.microsoft.com/office/powerpoint/2010/main" val="83507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 y="649236"/>
            <a:ext cx="2506871" cy="450066"/>
          </a:xfrm>
        </p:spPr>
        <p:txBody>
          <a:bodyPr vert="horz" lIns="91440" tIns="45720" rIns="91440" bIns="45720" rtlCol="0" anchor="t">
            <a:normAutofit/>
          </a:bodyPr>
          <a:lstStyle/>
          <a:p>
            <a:r>
              <a:rPr lang="en-US" b="1" dirty="0" err="1">
                <a:latin typeface="Courier New"/>
                <a:cs typeface="Calibri"/>
              </a:rPr>
              <a:t>Митоз</a:t>
            </a:r>
            <a:endParaRPr lang="en-US" b="1" dirty="0">
              <a:latin typeface="Courier New"/>
              <a:cs typeface="Courier New"/>
            </a:endParaRPr>
          </a:p>
        </p:txBody>
      </p:sp>
      <p:pic>
        <p:nvPicPr>
          <p:cNvPr id="9" name="Picture 9" descr="A picture containing diagram&#10;&#10;Description automatically generated">
            <a:extLst>
              <a:ext uri="{FF2B5EF4-FFF2-40B4-BE49-F238E27FC236}">
                <a16:creationId xmlns:a16="http://schemas.microsoft.com/office/drawing/2014/main" id="{F40B394A-49AF-5F25-3836-8AFDA2233876}"/>
              </a:ext>
            </a:extLst>
          </p:cNvPr>
          <p:cNvPicPr>
            <a:picLocks noChangeAspect="1"/>
          </p:cNvPicPr>
          <p:nvPr/>
        </p:nvPicPr>
        <p:blipFill>
          <a:blip r:embed="rId2"/>
          <a:stretch>
            <a:fillRect/>
          </a:stretch>
        </p:blipFill>
        <p:spPr>
          <a:xfrm>
            <a:off x="0" y="1160332"/>
            <a:ext cx="4800600" cy="1663507"/>
          </a:xfrm>
          <a:prstGeom prst="rect">
            <a:avLst/>
          </a:prstGeom>
        </p:spPr>
      </p:pic>
      <p:pic>
        <p:nvPicPr>
          <p:cNvPr id="10" name="Picture 10" descr="Shape&#10;&#10;Description automatically generated">
            <a:extLst>
              <a:ext uri="{FF2B5EF4-FFF2-40B4-BE49-F238E27FC236}">
                <a16:creationId xmlns:a16="http://schemas.microsoft.com/office/drawing/2014/main" id="{BD12E124-8351-5CA2-5730-C46E53E41B96}"/>
              </a:ext>
            </a:extLst>
          </p:cNvPr>
          <p:cNvPicPr>
            <a:picLocks noChangeAspect="1"/>
          </p:cNvPicPr>
          <p:nvPr/>
        </p:nvPicPr>
        <p:blipFill>
          <a:blip r:embed="rId3"/>
          <a:stretch>
            <a:fillRect/>
          </a:stretch>
        </p:blipFill>
        <p:spPr>
          <a:xfrm>
            <a:off x="6096000" y="1158589"/>
            <a:ext cx="4582885" cy="1645222"/>
          </a:xfrm>
          <a:prstGeom prst="rect">
            <a:avLst/>
          </a:prstGeom>
        </p:spPr>
      </p:pic>
      <p:sp>
        <p:nvSpPr>
          <p:cNvPr id="11" name="TextBox 10">
            <a:extLst>
              <a:ext uri="{FF2B5EF4-FFF2-40B4-BE49-F238E27FC236}">
                <a16:creationId xmlns:a16="http://schemas.microsoft.com/office/drawing/2014/main" id="{9E915414-CAE7-94F5-0694-38AC3BC702C8}"/>
              </a:ext>
            </a:extLst>
          </p:cNvPr>
          <p:cNvSpPr txBox="1"/>
          <p:nvPr/>
        </p:nvSpPr>
        <p:spPr>
          <a:xfrm>
            <a:off x="6531428" y="734785"/>
            <a:ext cx="180975" cy="3619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5" name="Subtitle 2">
            <a:extLst>
              <a:ext uri="{FF2B5EF4-FFF2-40B4-BE49-F238E27FC236}">
                <a16:creationId xmlns:a16="http://schemas.microsoft.com/office/drawing/2014/main" id="{6295E14C-C4D8-C92C-E620-60768856224B}"/>
              </a:ext>
            </a:extLst>
          </p:cNvPr>
          <p:cNvSpPr txBox="1">
            <a:spLocks/>
          </p:cNvSpPr>
          <p:nvPr/>
        </p:nvSpPr>
        <p:spPr>
          <a:xfrm>
            <a:off x="6527983" y="647307"/>
            <a:ext cx="2506871" cy="50794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err="1">
                <a:latin typeface="Courier New"/>
                <a:cs typeface="Calibri"/>
              </a:rPr>
              <a:t>Мейоз</a:t>
            </a:r>
            <a:endParaRPr lang="en-US" b="1" dirty="0">
              <a:latin typeface="Courier New"/>
              <a:cs typeface="Calibri"/>
            </a:endParaRPr>
          </a:p>
        </p:txBody>
      </p:sp>
      <p:pic>
        <p:nvPicPr>
          <p:cNvPr id="6" name="Picture 6" descr="A picture containing diagram&#10;&#10;Description automatically generated">
            <a:extLst>
              <a:ext uri="{FF2B5EF4-FFF2-40B4-BE49-F238E27FC236}">
                <a16:creationId xmlns:a16="http://schemas.microsoft.com/office/drawing/2014/main" id="{35C74C3C-197E-BD66-B890-4C64A4C61E02}"/>
              </a:ext>
            </a:extLst>
          </p:cNvPr>
          <p:cNvPicPr>
            <a:picLocks noChangeAspect="1"/>
          </p:cNvPicPr>
          <p:nvPr/>
        </p:nvPicPr>
        <p:blipFill>
          <a:blip r:embed="rId4"/>
          <a:stretch>
            <a:fillRect/>
          </a:stretch>
        </p:blipFill>
        <p:spPr>
          <a:xfrm>
            <a:off x="2399818" y="4605064"/>
            <a:ext cx="6273478" cy="1467517"/>
          </a:xfrm>
          <a:prstGeom prst="rect">
            <a:avLst/>
          </a:prstGeom>
        </p:spPr>
      </p:pic>
      <p:sp>
        <p:nvSpPr>
          <p:cNvPr id="12" name="Subtitle 2">
            <a:extLst>
              <a:ext uri="{FF2B5EF4-FFF2-40B4-BE49-F238E27FC236}">
                <a16:creationId xmlns:a16="http://schemas.microsoft.com/office/drawing/2014/main" id="{98EEA61A-41E3-5854-C6B0-81302A2B38D2}"/>
              </a:ext>
            </a:extLst>
          </p:cNvPr>
          <p:cNvSpPr txBox="1">
            <a:spLocks/>
          </p:cNvSpPr>
          <p:nvPr/>
        </p:nvSpPr>
        <p:spPr>
          <a:xfrm>
            <a:off x="4243912" y="3716527"/>
            <a:ext cx="2506871" cy="45006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err="1">
                <a:latin typeface="Courier New"/>
                <a:cs typeface="Calibri"/>
              </a:rPr>
              <a:t>Сингамия</a:t>
            </a:r>
            <a:endParaRPr lang="en-US" b="1" dirty="0">
              <a:latin typeface="Courier New"/>
              <a:cs typeface="Courier New"/>
            </a:endParaRPr>
          </a:p>
        </p:txBody>
      </p:sp>
      <p:sp>
        <p:nvSpPr>
          <p:cNvPr id="7" name="TextBox 6">
            <a:extLst>
              <a:ext uri="{FF2B5EF4-FFF2-40B4-BE49-F238E27FC236}">
                <a16:creationId xmlns:a16="http://schemas.microsoft.com/office/drawing/2014/main" id="{EFCFEC35-2F13-FF5C-F32B-E6571845FFAE}"/>
              </a:ext>
            </a:extLst>
          </p:cNvPr>
          <p:cNvSpPr txBox="1"/>
          <p:nvPr/>
        </p:nvSpPr>
        <p:spPr>
          <a:xfrm>
            <a:off x="3854370" y="165945"/>
            <a:ext cx="4477051" cy="477054"/>
          </a:xfrm>
          <a:prstGeom prst="rect">
            <a:avLst/>
          </a:prstGeom>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pPr algn="ctr"/>
            <a:r>
              <a:rPr lang="ru-RU" sz="2500" dirty="0">
                <a:latin typeface="Times New Roman"/>
                <a:cs typeface="Times New Roman"/>
              </a:rPr>
              <a:t> </a:t>
            </a:r>
            <a:r>
              <a:rPr lang="en-US" sz="2500" dirty="0" err="1">
                <a:latin typeface="Times New Roman"/>
                <a:cs typeface="Times New Roman"/>
              </a:rPr>
              <a:t>ⅠⅠ</a:t>
            </a:r>
            <a:r>
              <a:rPr lang="ru-RU" sz="2500" dirty="0">
                <a:latin typeface="Times New Roman"/>
                <a:cs typeface="Times New Roman"/>
              </a:rPr>
              <a:t> Механизм наследственности</a:t>
            </a:r>
            <a:endParaRPr lang="ru-RU" sz="2500" dirty="0">
              <a:cs typeface="Calibri"/>
            </a:endParaRPr>
          </a:p>
        </p:txBody>
      </p:sp>
      <p:sp>
        <p:nvSpPr>
          <p:cNvPr id="4" name="TextBox 3">
            <a:extLst>
              <a:ext uri="{FF2B5EF4-FFF2-40B4-BE49-F238E27FC236}">
                <a16:creationId xmlns:a16="http://schemas.microsoft.com/office/drawing/2014/main" id="{C3E70D28-0019-1740-DD67-270724394E8A}"/>
              </a:ext>
            </a:extLst>
          </p:cNvPr>
          <p:cNvSpPr txBox="1"/>
          <p:nvPr/>
        </p:nvSpPr>
        <p:spPr>
          <a:xfrm>
            <a:off x="113818" y="16204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latin typeface="Courier New"/>
                <a:cs typeface="Courier New"/>
              </a:rPr>
              <a:t>Иванов</a:t>
            </a:r>
            <a:r>
              <a:rPr lang="en-US" dirty="0">
                <a:latin typeface="Courier New"/>
                <a:cs typeface="Courier New"/>
              </a:rPr>
              <a:t> </a:t>
            </a:r>
            <a:r>
              <a:rPr lang="en-US" dirty="0" err="1">
                <a:latin typeface="Courier New"/>
                <a:cs typeface="Courier New"/>
              </a:rPr>
              <a:t>Роман</a:t>
            </a:r>
            <a:endParaRPr lang="en-US" dirty="0">
              <a:latin typeface="Courier New"/>
              <a:cs typeface="Courier New"/>
            </a:endParaRPr>
          </a:p>
        </p:txBody>
      </p:sp>
    </p:spTree>
    <p:extLst>
      <p:ext uri="{BB962C8B-B14F-4D97-AF65-F5344CB8AC3E}">
        <p14:creationId xmlns:p14="http://schemas.microsoft.com/office/powerpoint/2010/main" val="276509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6801" y="320274"/>
            <a:ext cx="1922321" cy="4770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ru-RU" dirty="0"/>
              <a:t> </a:t>
            </a:r>
            <a:r>
              <a:rPr lang="ru-RU" sz="2500" dirty="0">
                <a:latin typeface="Times New Roman"/>
                <a:cs typeface="Times New Roman"/>
              </a:rPr>
              <a:t>Ⅲ  </a:t>
            </a:r>
            <a:r>
              <a:rPr lang="ru-RU" sz="2500" dirty="0"/>
              <a:t>Мутации</a:t>
            </a:r>
          </a:p>
        </p:txBody>
      </p:sp>
      <p:sp>
        <p:nvSpPr>
          <p:cNvPr id="3" name="TextBox 2"/>
          <p:cNvSpPr txBox="1"/>
          <p:nvPr/>
        </p:nvSpPr>
        <p:spPr>
          <a:xfrm>
            <a:off x="533400" y="1337733"/>
            <a:ext cx="11150600" cy="5232202"/>
          </a:xfrm>
          <a:prstGeom prst="rect">
            <a:avLst/>
          </a:prstGeom>
          <a:noFill/>
        </p:spPr>
        <p:txBody>
          <a:bodyPr wrap="square" rtlCol="0">
            <a:spAutoFit/>
          </a:bodyPr>
          <a:lstStyle/>
          <a:p>
            <a:pPr lvl="0"/>
            <a:r>
              <a:rPr lang="ru-RU" sz="1400" dirty="0">
                <a:latin typeface="Courier New" panose="02070309020205020404" pitchFamily="49" charset="0"/>
                <a:cs typeface="Courier New" panose="02070309020205020404" pitchFamily="49" charset="0"/>
              </a:rPr>
              <a:t>1. «Скачкообразные мутации - поле действия естественного отбора»                            </a:t>
            </a:r>
          </a:p>
          <a:p>
            <a:pPr lvl="0"/>
            <a:endParaRPr lang="ru-RU" sz="1400" dirty="0">
              <a:latin typeface="Courier New" panose="02070309020205020404" pitchFamily="49" charset="0"/>
              <a:cs typeface="Courier New" panose="02070309020205020404" pitchFamily="49" charset="0"/>
            </a:endParaRPr>
          </a:p>
          <a:p>
            <a:pPr lvl="0"/>
            <a:endParaRPr lang="ru-RU" sz="1400" dirty="0">
              <a:latin typeface="Courier New" panose="02070309020205020404" pitchFamily="49" charset="0"/>
              <a:cs typeface="Courier New" panose="02070309020205020404" pitchFamily="49" charset="0"/>
            </a:endParaRPr>
          </a:p>
          <a:p>
            <a:pPr lvl="0"/>
            <a:r>
              <a:rPr lang="ru-RU" sz="1400" dirty="0">
                <a:latin typeface="Courier New" panose="02070309020205020404" pitchFamily="49" charset="0"/>
                <a:cs typeface="Courier New" panose="02070309020205020404" pitchFamily="49" charset="0"/>
              </a:rPr>
              <a:t>2. Они действительно размножаются, </a:t>
            </a:r>
            <a:r>
              <a:rPr lang="ru-RU" sz="1400" dirty="0" err="1">
                <a:latin typeface="Courier New" panose="02070309020205020404" pitchFamily="49" charset="0"/>
                <a:cs typeface="Courier New" panose="02070309020205020404" pitchFamily="49" charset="0"/>
              </a:rPr>
              <a:t>т.е</a:t>
            </a:r>
            <a:r>
              <a:rPr lang="ru-RU" sz="1400" dirty="0">
                <a:latin typeface="Courier New" panose="02070309020205020404" pitchFamily="49" charset="0"/>
                <a:cs typeface="Courier New" panose="02070309020205020404" pitchFamily="49" charset="0"/>
              </a:rPr>
              <a:t> они полностью наследуются.                 Рис.1 </a:t>
            </a:r>
          </a:p>
          <a:p>
            <a:pPr lvl="0"/>
            <a:r>
              <a:rPr lang="ru-RU" sz="1400" dirty="0">
                <a:latin typeface="Courier New" panose="02070309020205020404" pitchFamily="49" charset="0"/>
                <a:cs typeface="Courier New" panose="02070309020205020404" pitchFamily="49" charset="0"/>
              </a:rPr>
              <a:t>3. Локализация рецессивность и </a:t>
            </a:r>
            <a:r>
              <a:rPr lang="ru-RU" sz="1400" dirty="0" err="1">
                <a:latin typeface="Courier New" panose="02070309020205020404" pitchFamily="49" charset="0"/>
                <a:cs typeface="Courier New" panose="02070309020205020404" pitchFamily="49" charset="0"/>
              </a:rPr>
              <a:t>доминантность</a:t>
            </a:r>
            <a:r>
              <a:rPr lang="ru-RU" sz="1400" dirty="0">
                <a:latin typeface="Courier New" panose="02070309020205020404" pitchFamily="49" charset="0"/>
                <a:cs typeface="Courier New" panose="02070309020205020404" pitchFamily="49" charset="0"/>
              </a:rPr>
              <a:t>.</a:t>
            </a:r>
          </a:p>
          <a:p>
            <a:pPr lvl="0"/>
            <a:endParaRPr lang="ru-RU" sz="1400" dirty="0">
              <a:latin typeface="Courier New" panose="02070309020205020404" pitchFamily="49" charset="0"/>
              <a:cs typeface="Courier New" panose="02070309020205020404" pitchFamily="49" charset="0"/>
            </a:endParaRPr>
          </a:p>
          <a:p>
            <a:pPr lvl="0"/>
            <a:endParaRPr lang="ru-RU" sz="1400" dirty="0">
              <a:latin typeface="Courier New" panose="02070309020205020404" pitchFamily="49" charset="0"/>
              <a:cs typeface="Courier New" panose="02070309020205020404" pitchFamily="49" charset="0"/>
            </a:endParaRPr>
          </a:p>
          <a:p>
            <a:pPr lvl="0"/>
            <a:endParaRPr lang="ru-RU" sz="1400" dirty="0">
              <a:latin typeface="Courier New" panose="02070309020205020404" pitchFamily="49" charset="0"/>
              <a:cs typeface="Courier New" panose="02070309020205020404" pitchFamily="49" charset="0"/>
            </a:endParaRPr>
          </a:p>
          <a:p>
            <a:pPr lvl="0"/>
            <a:r>
              <a:rPr lang="ru-RU" sz="1400" dirty="0">
                <a:latin typeface="Courier New" panose="02070309020205020404" pitchFamily="49" charset="0"/>
                <a:cs typeface="Courier New" panose="02070309020205020404" pitchFamily="49" charset="0"/>
              </a:rPr>
              <a:t>4. Введение некоторых специальных терминов.        </a:t>
            </a:r>
            <a:r>
              <a:rPr lang="en-US" sz="1400" dirty="0">
                <a:latin typeface="Courier New" panose="02070309020205020404" pitchFamily="49" charset="0"/>
                <a:cs typeface="Courier New" panose="02070309020205020404" pitchFamily="49" charset="0"/>
              </a:rPr>
              <a:t>  </a:t>
            </a:r>
            <a:r>
              <a:rPr lang="ru-RU" sz="1400" dirty="0">
                <a:latin typeface="Courier New" panose="02070309020205020404" pitchFamily="49" charset="0"/>
                <a:cs typeface="Courier New" panose="02070309020205020404" pitchFamily="49" charset="0"/>
              </a:rPr>
              <a:t>                                      </a:t>
            </a:r>
          </a:p>
          <a:p>
            <a:pPr lvl="0"/>
            <a:r>
              <a:rPr lang="ru-RU" sz="1400" dirty="0">
                <a:latin typeface="Courier New" panose="02070309020205020404" pitchFamily="49" charset="0"/>
                <a:cs typeface="Courier New" panose="02070309020205020404" pitchFamily="49" charset="0"/>
              </a:rPr>
              <a:t>5. Вредное действие родственного скрещивания.</a:t>
            </a:r>
          </a:p>
          <a:p>
            <a:pPr lvl="0"/>
            <a:endParaRPr lang="ru-RU" sz="1400" dirty="0">
              <a:latin typeface="Courier New" panose="02070309020205020404" pitchFamily="49" charset="0"/>
              <a:cs typeface="Courier New" panose="02070309020205020404" pitchFamily="49" charset="0"/>
            </a:endParaRPr>
          </a:p>
          <a:p>
            <a:pPr lvl="0"/>
            <a:r>
              <a:rPr lang="ru-RU" sz="1400" dirty="0">
                <a:latin typeface="Courier New" panose="02070309020205020404" pitchFamily="49" charset="0"/>
                <a:cs typeface="Courier New" panose="02070309020205020404" pitchFamily="49" charset="0"/>
              </a:rPr>
              <a:t>                                                Рис. 2          </a:t>
            </a:r>
          </a:p>
          <a:p>
            <a:pPr lvl="0"/>
            <a:r>
              <a:rPr lang="ru-RU" sz="1400" dirty="0">
                <a:latin typeface="Courier New" panose="02070309020205020404" pitchFamily="49" charset="0"/>
                <a:cs typeface="Courier New" panose="02070309020205020404" pitchFamily="49" charset="0"/>
              </a:rPr>
              <a:t>                                                              Рис.3</a:t>
            </a:r>
          </a:p>
          <a:p>
            <a:pPr lvl="0"/>
            <a:endParaRPr lang="ru-RU" sz="1400" dirty="0">
              <a:latin typeface="Courier New" panose="02070309020205020404" pitchFamily="49" charset="0"/>
              <a:cs typeface="Courier New" panose="02070309020205020404" pitchFamily="49" charset="0"/>
            </a:endParaRPr>
          </a:p>
          <a:p>
            <a:pPr lvl="0"/>
            <a:r>
              <a:rPr lang="ru-RU" sz="1400" dirty="0">
                <a:latin typeface="Courier New" panose="02070309020205020404" pitchFamily="49" charset="0"/>
                <a:cs typeface="Courier New" panose="02070309020205020404" pitchFamily="49" charset="0"/>
              </a:rPr>
              <a:t>6. Общие замечания.</a:t>
            </a:r>
          </a:p>
          <a:p>
            <a:r>
              <a:rPr lang="ru-RU" sz="1400" dirty="0">
                <a:latin typeface="Courier New" panose="02070309020205020404" pitchFamily="49" charset="0"/>
                <a:cs typeface="Courier New" panose="02070309020205020404" pitchFamily="49" charset="0"/>
              </a:rPr>
              <a:t>7. Необходимо чтобы мутации были редким событием.                   </a:t>
            </a:r>
          </a:p>
          <a:p>
            <a:r>
              <a:rPr lang="ru-RU" sz="1400" dirty="0">
                <a:latin typeface="Courier New" panose="02070309020205020404" pitchFamily="49" charset="0"/>
                <a:cs typeface="Courier New" panose="02070309020205020404" pitchFamily="49" charset="0"/>
              </a:rPr>
              <a:t>8. Мутации вызванные рентгеновскими лучами.</a:t>
            </a:r>
          </a:p>
          <a:p>
            <a:r>
              <a:rPr lang="ru-RU" sz="1400" dirty="0">
                <a:latin typeface="Courier New" panose="02070309020205020404" pitchFamily="49" charset="0"/>
                <a:cs typeface="Courier New" panose="02070309020205020404" pitchFamily="49" charset="0"/>
              </a:rPr>
              <a:t>9. Первый закон. Мутации – единичное событие.                                                                               рис.4</a:t>
            </a:r>
          </a:p>
          <a:p>
            <a:pPr lvl="0"/>
            <a:r>
              <a:rPr lang="ru-RU" sz="1400" dirty="0">
                <a:latin typeface="Courier New" panose="02070309020205020404" pitchFamily="49" charset="0"/>
                <a:cs typeface="Courier New" panose="02070309020205020404" pitchFamily="49" charset="0"/>
              </a:rPr>
              <a:t>10. Второй закон. Локализация события.</a:t>
            </a:r>
          </a:p>
          <a:p>
            <a:pPr lvl="0"/>
            <a:endParaRPr lang="ru-RU" dirty="0"/>
          </a:p>
          <a:p>
            <a:endParaRPr lang="ru-RU" dirty="0"/>
          </a:p>
          <a:p>
            <a:r>
              <a:rPr lang="ru-RU" dirty="0"/>
              <a:t>                                                                                                                                                               </a:t>
            </a:r>
            <a:r>
              <a:rPr lang="en-US" dirty="0"/>
              <a:t>               </a:t>
            </a:r>
            <a:r>
              <a:rPr lang="ru-RU" sz="1400" dirty="0">
                <a:latin typeface="Courier New" panose="02070309020205020404" pitchFamily="49" charset="0"/>
                <a:cs typeface="Courier New" panose="02070309020205020404" pitchFamily="49" charset="0"/>
              </a:rPr>
              <a:t>Рис.4    </a:t>
            </a:r>
            <a:r>
              <a:rPr lang="ru-RU" dirty="0"/>
              <a:t>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2666" y="393452"/>
            <a:ext cx="1823423" cy="1670790"/>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0655" y="2436074"/>
            <a:ext cx="787011" cy="1302316"/>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16334" y="3979121"/>
            <a:ext cx="3929573" cy="2088587"/>
          </a:xfrm>
          <a:prstGeom prst="rect">
            <a:avLst/>
          </a:prstGeom>
        </p:spPr>
      </p:pic>
      <p:pic>
        <p:nvPicPr>
          <p:cNvPr id="7" name="Рисунок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1830" y="2482553"/>
            <a:ext cx="804504" cy="1395311"/>
          </a:xfrm>
          <a:prstGeom prst="rect">
            <a:avLst/>
          </a:prstGeom>
        </p:spPr>
      </p:pic>
      <p:sp>
        <p:nvSpPr>
          <p:cNvPr id="8" name="TextBox 7">
            <a:extLst>
              <a:ext uri="{FF2B5EF4-FFF2-40B4-BE49-F238E27FC236}">
                <a16:creationId xmlns:a16="http://schemas.microsoft.com/office/drawing/2014/main" id="{05EA69B0-F946-5155-63C6-15D167DD9685}"/>
              </a:ext>
            </a:extLst>
          </p:cNvPr>
          <p:cNvSpPr txBox="1"/>
          <p:nvPr/>
        </p:nvSpPr>
        <p:spPr>
          <a:xfrm>
            <a:off x="253195" y="168797"/>
            <a:ext cx="23149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latin typeface="Courier New"/>
                <a:cs typeface="Calibri"/>
              </a:rPr>
              <a:t>Кушнарёва</a:t>
            </a:r>
            <a:r>
              <a:rPr lang="en-US" dirty="0">
                <a:latin typeface="Courier New"/>
                <a:cs typeface="Calibri"/>
              </a:rPr>
              <a:t> </a:t>
            </a:r>
            <a:r>
              <a:rPr lang="en-US" dirty="0" err="1">
                <a:latin typeface="Courier New"/>
                <a:cs typeface="Calibri"/>
              </a:rPr>
              <a:t>Ирина</a:t>
            </a:r>
            <a:endParaRPr lang="en-US" dirty="0" err="1">
              <a:latin typeface="Courier New"/>
            </a:endParaRPr>
          </a:p>
        </p:txBody>
      </p:sp>
    </p:spTree>
    <p:extLst>
      <p:ext uri="{BB962C8B-B14F-4D97-AF65-F5344CB8AC3E}">
        <p14:creationId xmlns:p14="http://schemas.microsoft.com/office/powerpoint/2010/main" val="379588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86667" y="474133"/>
            <a:ext cx="531706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ru-RU" dirty="0"/>
              <a:t>                </a:t>
            </a:r>
            <a:r>
              <a:rPr lang="en-US" dirty="0"/>
              <a:t>IV </a:t>
            </a:r>
            <a:r>
              <a:rPr lang="ru-RU" dirty="0"/>
              <a:t>Данные квантовой </a:t>
            </a:r>
            <a:r>
              <a:rPr lang="ru-RU" dirty="0" err="1"/>
              <a:t>механники</a:t>
            </a:r>
            <a:r>
              <a:rPr lang="ru-RU" dirty="0"/>
              <a:t> </a:t>
            </a:r>
          </a:p>
        </p:txBody>
      </p:sp>
      <p:sp>
        <p:nvSpPr>
          <p:cNvPr id="5" name="TextBox 4"/>
          <p:cNvSpPr txBox="1"/>
          <p:nvPr/>
        </p:nvSpPr>
        <p:spPr>
          <a:xfrm>
            <a:off x="626535" y="1354665"/>
            <a:ext cx="11082866" cy="5016758"/>
          </a:xfrm>
          <a:prstGeom prst="rect">
            <a:avLst/>
          </a:prstGeom>
          <a:noFill/>
        </p:spPr>
        <p:txBody>
          <a:bodyPr wrap="square" rtlCol="0">
            <a:spAutoFit/>
          </a:bodyPr>
          <a:lstStyle/>
          <a:p>
            <a:pPr algn="just"/>
            <a:r>
              <a:rPr lang="ru-RU" sz="1600" dirty="0">
                <a:latin typeface="Courier New" panose="02070309020205020404" pitchFamily="49" charset="0"/>
                <a:cs typeface="Courier New" panose="02070309020205020404" pitchFamily="49" charset="0"/>
              </a:rPr>
              <a:t>С помощью рентгеновских лучей биологам и физикам удалось увидеть более тонкие структуры, ответственные за определенные индивидуальные признаки, то есть удалось определить размер генов более точно. теперь стоит </a:t>
            </a:r>
            <a:r>
              <a:rPr lang="ru-RU" sz="1600" dirty="0" err="1">
                <a:latin typeface="Courier New" panose="02070309020205020404" pitchFamily="49" charset="0"/>
                <a:cs typeface="Courier New" panose="02070309020205020404" pitchFamily="49" charset="0"/>
              </a:rPr>
              <a:t>вопрос:как</a:t>
            </a:r>
            <a:r>
              <a:rPr lang="ru-RU" sz="1600" dirty="0">
                <a:latin typeface="Courier New" panose="02070309020205020404" pitchFamily="49" charset="0"/>
                <a:cs typeface="Courier New" panose="02070309020205020404" pitchFamily="49" charset="0"/>
              </a:rPr>
              <a:t> с точки зрения физики примирить то, что генная структура, по-видимому, включает в себя только сравнительно мало количество атомов и все же проявляет весьма регулярную и закономерную активность.        </a:t>
            </a:r>
          </a:p>
          <a:p>
            <a:pPr algn="just"/>
            <a:endParaRPr lang="en-US" sz="1600" dirty="0">
              <a:latin typeface="Courier New" panose="02070309020205020404" pitchFamily="49" charset="0"/>
              <a:cs typeface="Courier New" panose="02070309020205020404" pitchFamily="49" charset="0"/>
            </a:endParaRPr>
          </a:p>
          <a:p>
            <a:pPr algn="just"/>
            <a:r>
              <a:rPr lang="ru-RU" sz="1600" dirty="0">
                <a:latin typeface="Courier New" panose="02070309020205020404" pitchFamily="49" charset="0"/>
                <a:cs typeface="Courier New" panose="02070309020205020404" pitchFamily="49" charset="0"/>
              </a:rPr>
              <a:t>Ответом на этот вопрос является квантовая теория. С имеющимися знаниями механизм </a:t>
            </a:r>
            <a:r>
              <a:rPr lang="ru-RU" sz="1600" dirty="0" err="1">
                <a:latin typeface="Courier New" panose="02070309020205020404" pitchFamily="49" charset="0"/>
                <a:cs typeface="Courier New" panose="02070309020205020404" pitchFamily="49" charset="0"/>
              </a:rPr>
              <a:t>наследсвенности</a:t>
            </a:r>
            <a:r>
              <a:rPr lang="ru-RU" sz="1600" dirty="0">
                <a:latin typeface="Courier New" panose="02070309020205020404" pitchFamily="49" charset="0"/>
                <a:cs typeface="Courier New" panose="02070309020205020404" pitchFamily="49" charset="0"/>
              </a:rPr>
              <a:t> тесно связан с самой основой квантовой теории и, даже опирается на нее. эта теория была сформулирована Максом Планком в 1900г.         </a:t>
            </a:r>
          </a:p>
          <a:p>
            <a:pPr algn="just"/>
            <a:endParaRPr lang="en-US" sz="1600" dirty="0">
              <a:latin typeface="Courier New" panose="02070309020205020404" pitchFamily="49" charset="0"/>
              <a:cs typeface="Courier New" panose="02070309020205020404" pitchFamily="49" charset="0"/>
            </a:endParaRPr>
          </a:p>
          <a:p>
            <a:pPr algn="just"/>
            <a:r>
              <a:rPr lang="ru-RU" sz="1600" dirty="0">
                <a:latin typeface="Courier New" panose="02070309020205020404" pitchFamily="49" charset="0"/>
                <a:cs typeface="Courier New" panose="02070309020205020404" pitchFamily="49" charset="0"/>
              </a:rPr>
              <a:t>Величайшее открытие квантовой теории — обнаружение дискретности в книге природы, в контексте которой, с прежней точки зрения, казалось нелепостью все, кроме непрерывности. В первую очередь это касается энергии. Тело большого масштаба изменяет свою энергию непрерывно. Например, начавший качаться маятник постепенно замедляет свое движение вследствие сопротивления воздуха. Хотя это довольно странно, но приходится принять, что система атомного порядка ведет себя иначе. Мы должны признать, что малая система в силу своей собственной природы может находиться в состояниях, различающихся только дискретными количествами энергии, которые называются ее энергетическими уровнями. Переход от одного состояния к другому представляет собой несколько таинственное явление, обычно называемое квантовым переходом.</a:t>
            </a:r>
          </a:p>
        </p:txBody>
      </p:sp>
      <p:sp>
        <p:nvSpPr>
          <p:cNvPr id="3" name="TextBox 2">
            <a:extLst>
              <a:ext uri="{FF2B5EF4-FFF2-40B4-BE49-F238E27FC236}">
                <a16:creationId xmlns:a16="http://schemas.microsoft.com/office/drawing/2014/main" id="{BD5166D1-74CE-6204-17A7-834DBD288C0C}"/>
              </a:ext>
            </a:extLst>
          </p:cNvPr>
          <p:cNvSpPr txBox="1"/>
          <p:nvPr/>
        </p:nvSpPr>
        <p:spPr>
          <a:xfrm>
            <a:off x="181337" y="287438"/>
            <a:ext cx="294575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latin typeface="Courier New"/>
                <a:cs typeface="Courier New"/>
              </a:rPr>
              <a:t>Кабдулхамит</a:t>
            </a:r>
            <a:r>
              <a:rPr lang="en-US" dirty="0">
                <a:latin typeface="Courier New"/>
                <a:cs typeface="Courier New"/>
              </a:rPr>
              <a:t> </a:t>
            </a:r>
            <a:r>
              <a:rPr lang="en-US" dirty="0" err="1">
                <a:latin typeface="Courier New"/>
                <a:cs typeface="Courier New"/>
              </a:rPr>
              <a:t>Тамирлан</a:t>
            </a:r>
            <a:endParaRPr lang="en-US">
              <a:latin typeface="Courier New"/>
              <a:cs typeface="Courier New"/>
            </a:endParaRPr>
          </a:p>
        </p:txBody>
      </p:sp>
    </p:spTree>
    <p:extLst>
      <p:ext uri="{BB962C8B-B14F-4D97-AF65-F5344CB8AC3E}">
        <p14:creationId xmlns:p14="http://schemas.microsoft.com/office/powerpoint/2010/main" val="105953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2130" y="365126"/>
            <a:ext cx="10131669" cy="971306"/>
          </a:xfrm>
        </p:spPr>
        <p:style>
          <a:lnRef idx="1">
            <a:schemeClr val="accent4"/>
          </a:lnRef>
          <a:fillRef idx="2">
            <a:schemeClr val="accent4"/>
          </a:fillRef>
          <a:effectRef idx="1">
            <a:schemeClr val="accent4"/>
          </a:effectRef>
          <a:fontRef idx="minor">
            <a:schemeClr val="dk1"/>
          </a:fontRef>
        </p:style>
        <p:txBody>
          <a:bodyPr/>
          <a:lstStyle/>
          <a:p>
            <a:r>
              <a:rPr lang="ru-RU" dirty="0"/>
              <a:t>                   </a:t>
            </a:r>
            <a:r>
              <a:rPr lang="en-US" dirty="0"/>
              <a:t>V </a:t>
            </a:r>
            <a:r>
              <a:rPr lang="ru-RU" dirty="0"/>
              <a:t>Модель </a:t>
            </a:r>
            <a:r>
              <a:rPr lang="ru-RU" dirty="0" err="1"/>
              <a:t>Дельбрюка</a:t>
            </a:r>
            <a:endParaRPr lang="ru-RU" dirty="0"/>
          </a:p>
        </p:txBody>
      </p:sp>
      <p:sp>
        <p:nvSpPr>
          <p:cNvPr id="4" name="TextBox 3"/>
          <p:cNvSpPr txBox="1"/>
          <p:nvPr/>
        </p:nvSpPr>
        <p:spPr>
          <a:xfrm>
            <a:off x="1644162" y="1512278"/>
            <a:ext cx="10234246" cy="400110"/>
          </a:xfrm>
          <a:prstGeom prst="rect">
            <a:avLst/>
          </a:prstGeom>
          <a:noFill/>
        </p:spPr>
        <p:txBody>
          <a:bodyPr wrap="square" rtlCol="0">
            <a:spAutoFit/>
          </a:bodyPr>
          <a:lstStyle/>
          <a:p>
            <a:r>
              <a:rPr lang="ru-RU" sz="2000" dirty="0"/>
              <a:t>Квантовая механика соответствует фак-там наблюдаемыми в химии  </a:t>
            </a:r>
          </a:p>
        </p:txBody>
      </p:sp>
      <p:sp>
        <p:nvSpPr>
          <p:cNvPr id="5" name="TextBox 4"/>
          <p:cNvSpPr txBox="1"/>
          <p:nvPr/>
        </p:nvSpPr>
        <p:spPr>
          <a:xfrm>
            <a:off x="1143000" y="2242038"/>
            <a:ext cx="10660804" cy="369332"/>
          </a:xfrm>
          <a:prstGeom prst="rect">
            <a:avLst/>
          </a:prstGeom>
          <a:noFill/>
        </p:spPr>
        <p:txBody>
          <a:bodyPr wrap="none" rtlCol="0">
            <a:spAutoFit/>
          </a:bodyPr>
          <a:lstStyle/>
          <a:p>
            <a:r>
              <a:rPr lang="ru-RU" dirty="0"/>
              <a:t>       Ген                                                   Состояние материи                                      Устойчивость генов к мутации</a:t>
            </a: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399" y="3287588"/>
            <a:ext cx="3111715" cy="2858233"/>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1300" y="3686175"/>
            <a:ext cx="4089400" cy="857250"/>
          </a:xfrm>
          <a:prstGeom prst="rect">
            <a:avLst/>
          </a:prstGeom>
        </p:spPr>
      </p:pic>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64600" y="3392087"/>
            <a:ext cx="2451100" cy="930797"/>
          </a:xfrm>
          <a:prstGeom prst="rect">
            <a:avLst/>
          </a:prstGeom>
        </p:spPr>
      </p:pic>
      <p:sp>
        <p:nvSpPr>
          <p:cNvPr id="9" name="TextBox 8"/>
          <p:cNvSpPr txBox="1"/>
          <p:nvPr/>
        </p:nvSpPr>
        <p:spPr>
          <a:xfrm>
            <a:off x="8537331" y="2743200"/>
            <a:ext cx="2660152" cy="369332"/>
          </a:xfrm>
          <a:prstGeom prst="rect">
            <a:avLst/>
          </a:prstGeom>
          <a:noFill/>
        </p:spPr>
        <p:txBody>
          <a:bodyPr wrap="none" rtlCol="0">
            <a:spAutoFit/>
          </a:bodyPr>
          <a:lstStyle/>
          <a:p>
            <a:r>
              <a:rPr lang="ru-RU" dirty="0"/>
              <a:t>Формула </a:t>
            </a:r>
            <a:r>
              <a:rPr lang="ru-RU" dirty="0" err="1"/>
              <a:t>мутабельности</a:t>
            </a:r>
            <a:r>
              <a:rPr lang="ru-RU" dirty="0"/>
              <a:t>:</a:t>
            </a:r>
          </a:p>
        </p:txBody>
      </p:sp>
      <p:sp>
        <p:nvSpPr>
          <p:cNvPr id="3" name="TextBox 2">
            <a:extLst>
              <a:ext uri="{FF2B5EF4-FFF2-40B4-BE49-F238E27FC236}">
                <a16:creationId xmlns:a16="http://schemas.microsoft.com/office/drawing/2014/main" id="{5EBB82B7-0FE4-CEBF-5CB9-61DD9C987963}"/>
              </a:ext>
            </a:extLst>
          </p:cNvPr>
          <p:cNvSpPr txBox="1"/>
          <p:nvPr/>
        </p:nvSpPr>
        <p:spPr>
          <a:xfrm>
            <a:off x="8862349" y="577576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latin typeface="Courier New"/>
                <a:cs typeface="Courier New"/>
              </a:rPr>
              <a:t>Рамазан</a:t>
            </a:r>
            <a:r>
              <a:rPr lang="en-US" dirty="0">
                <a:latin typeface="Courier New"/>
                <a:cs typeface="Courier New"/>
              </a:rPr>
              <a:t> </a:t>
            </a:r>
            <a:r>
              <a:rPr lang="en-US" dirty="0" err="1">
                <a:latin typeface="Courier New"/>
                <a:cs typeface="Courier New"/>
              </a:rPr>
              <a:t>Назира</a:t>
            </a:r>
            <a:endParaRPr lang="en-US" dirty="0">
              <a:latin typeface="Courier New"/>
              <a:cs typeface="Courier New"/>
            </a:endParaRPr>
          </a:p>
        </p:txBody>
      </p:sp>
    </p:spTree>
    <p:extLst>
      <p:ext uri="{BB962C8B-B14F-4D97-AF65-F5344CB8AC3E}">
        <p14:creationId xmlns:p14="http://schemas.microsoft.com/office/powerpoint/2010/main" val="87492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10911" y="262210"/>
            <a:ext cx="6970178"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u-RU" dirty="0">
                <a:solidFill>
                  <a:schemeClr val="tx1"/>
                </a:solidFill>
                <a:latin typeface="Gungsuh" panose="02030600000101010101" pitchFamily="18" charset="-127"/>
                <a:ea typeface="Gungsuh" panose="02030600000101010101" pitchFamily="18" charset="-127"/>
                <a:cs typeface="Gisha" panose="020B0502040204020203" pitchFamily="34" charset="-79"/>
              </a:rPr>
              <a:t>VI Упорядоченность, неупорядоченность и энтропия</a:t>
            </a:r>
          </a:p>
        </p:txBody>
      </p:sp>
      <p:sp>
        <p:nvSpPr>
          <p:cNvPr id="6" name="Прямоугольник 5"/>
          <p:cNvSpPr/>
          <p:nvPr/>
        </p:nvSpPr>
        <p:spPr>
          <a:xfrm>
            <a:off x="495868" y="914552"/>
            <a:ext cx="11555103" cy="830997"/>
          </a:xfrm>
          <a:prstGeom prst="rect">
            <a:avLst/>
          </a:prstGeom>
        </p:spPr>
        <p:txBody>
          <a:bodyPr wrap="square">
            <a:spAutoFit/>
          </a:bodyPr>
          <a:lstStyle/>
          <a:p>
            <a:r>
              <a:rPr lang="ru-RU" sz="1600" dirty="0">
                <a:latin typeface="Courier New" panose="02070309020205020404" pitchFamily="49" charset="0"/>
              </a:rPr>
              <a:t>Жизнь — это закономерное поведение материи, основанное на тенденции переходить от упорядоченности к неупорядоченности, и частично на существовании упорядоченности, которая поддерживается все время. </a:t>
            </a:r>
          </a:p>
        </p:txBody>
      </p:sp>
      <p:sp>
        <p:nvSpPr>
          <p:cNvPr id="9" name="Прямоугольник 8"/>
          <p:cNvSpPr/>
          <p:nvPr/>
        </p:nvSpPr>
        <p:spPr>
          <a:xfrm>
            <a:off x="495867" y="1823839"/>
            <a:ext cx="11555104" cy="830997"/>
          </a:xfrm>
          <a:prstGeom prst="rect">
            <a:avLst/>
          </a:prstGeom>
        </p:spPr>
        <p:txBody>
          <a:bodyPr wrap="square">
            <a:spAutoFit/>
          </a:bodyPr>
          <a:lstStyle/>
          <a:p>
            <a:r>
              <a:rPr lang="ru-RU" sz="1600" dirty="0">
                <a:latin typeface="Courier New" panose="02070309020205020404" pitchFamily="49" charset="0"/>
                <a:cs typeface="Courier New" panose="02070309020205020404" pitchFamily="49" charset="0"/>
              </a:rPr>
              <a:t>Как же живой организм избегает перехода к равновесию? Или же упорядоченности.  </a:t>
            </a:r>
          </a:p>
          <a:p>
            <a:r>
              <a:rPr lang="ru-RU" sz="1600" dirty="0">
                <a:latin typeface="Courier New" panose="02070309020205020404" pitchFamily="49" charset="0"/>
                <a:cs typeface="Courier New" panose="02070309020205020404" pitchFamily="49" charset="0"/>
              </a:rPr>
              <a:t>Ответ достаточно прост: благодаря тому, что он питается, дышит и (в случае растений) ассимилирует. Для всего этого есть специальный термин — метаболизм.</a:t>
            </a:r>
          </a:p>
        </p:txBody>
      </p:sp>
      <p:sp>
        <p:nvSpPr>
          <p:cNvPr id="10" name="Прямоугольник 9"/>
          <p:cNvSpPr/>
          <p:nvPr/>
        </p:nvSpPr>
        <p:spPr>
          <a:xfrm>
            <a:off x="495867" y="2672080"/>
            <a:ext cx="11555104" cy="830997"/>
          </a:xfrm>
          <a:prstGeom prst="rect">
            <a:avLst/>
          </a:prstGeom>
        </p:spPr>
        <p:txBody>
          <a:bodyPr wrap="square">
            <a:spAutoFit/>
          </a:bodyPr>
          <a:lstStyle/>
          <a:p>
            <a:r>
              <a:rPr lang="ru-RU" sz="1600" dirty="0">
                <a:latin typeface="Courier New" panose="02070309020205020404" pitchFamily="49" charset="0"/>
                <a:cs typeface="Courier New" panose="02070309020205020404" pitchFamily="49" charset="0"/>
              </a:rPr>
              <a:t>Любой живой организм непрерывно увеличивает свою энтропию, или, иначе, производит положительную энтропию и, таким образом, приближается к опасному состоянию максимальной энтропии, представляющему собой смерть. </a:t>
            </a:r>
          </a:p>
        </p:txBody>
      </p:sp>
      <p:sp>
        <p:nvSpPr>
          <p:cNvPr id="7" name="Прямоугольник 6"/>
          <p:cNvSpPr/>
          <p:nvPr/>
        </p:nvSpPr>
        <p:spPr>
          <a:xfrm>
            <a:off x="495867" y="3503077"/>
            <a:ext cx="11555104" cy="338554"/>
          </a:xfrm>
          <a:prstGeom prst="rect">
            <a:avLst/>
          </a:prstGeom>
        </p:spPr>
        <p:txBody>
          <a:bodyPr wrap="square">
            <a:spAutoFit/>
          </a:bodyPr>
          <a:lstStyle/>
          <a:p>
            <a:r>
              <a:rPr lang="ru-RU" sz="1600" dirty="0">
                <a:latin typeface="Courier New" panose="02070309020205020404" pitchFamily="49" charset="0"/>
                <a:cs typeface="Courier New" panose="02070309020205020404" pitchFamily="49" charset="0"/>
              </a:rPr>
              <a:t>При температуре абсолютного нуля (грубо —273°С) энтропия любого вещества равна нулю. </a:t>
            </a:r>
          </a:p>
        </p:txBody>
      </p:sp>
      <p:sp>
        <p:nvSpPr>
          <p:cNvPr id="8" name="Прямоугольник 7"/>
          <p:cNvSpPr/>
          <p:nvPr/>
        </p:nvSpPr>
        <p:spPr>
          <a:xfrm>
            <a:off x="495867" y="3872409"/>
            <a:ext cx="11555103" cy="584775"/>
          </a:xfrm>
          <a:prstGeom prst="rect">
            <a:avLst/>
          </a:prstGeom>
        </p:spPr>
        <p:txBody>
          <a:bodyPr wrap="square">
            <a:spAutoFit/>
          </a:bodyPr>
          <a:lstStyle/>
          <a:p>
            <a:r>
              <a:rPr lang="ru-RU" sz="1600" dirty="0">
                <a:latin typeface="Courier New" panose="02070309020205020404" pitchFamily="49" charset="0"/>
                <a:cs typeface="Courier New" panose="02070309020205020404" pitchFamily="49" charset="0"/>
              </a:rPr>
              <a:t>Она также является точной количественной связью и ее можно выразить:</a:t>
            </a:r>
          </a:p>
          <a:p>
            <a:pPr algn="ctr"/>
            <a:r>
              <a:rPr lang="ru-RU" sz="1600" dirty="0">
                <a:solidFill>
                  <a:srgbClr val="FF0000"/>
                </a:solidFill>
                <a:latin typeface="Courier New" panose="02070309020205020404" pitchFamily="49" charset="0"/>
                <a:cs typeface="Courier New" panose="02070309020205020404" pitchFamily="49" charset="0"/>
              </a:rPr>
              <a:t>Энтропия = </a:t>
            </a:r>
            <a:r>
              <a:rPr lang="ru-RU" sz="1600" dirty="0" err="1">
                <a:solidFill>
                  <a:srgbClr val="FF0000"/>
                </a:solidFill>
                <a:latin typeface="Courier New" panose="02070309020205020404" pitchFamily="49" charset="0"/>
                <a:cs typeface="Courier New" panose="02070309020205020404" pitchFamily="49" charset="0"/>
              </a:rPr>
              <a:t>klgD</a:t>
            </a:r>
            <a:endParaRPr lang="ru-RU" sz="1600" dirty="0">
              <a:solidFill>
                <a:srgbClr val="FF0000"/>
              </a:solidFill>
              <a:latin typeface="Courier New" panose="02070309020205020404" pitchFamily="49" charset="0"/>
              <a:cs typeface="Courier New" panose="02070309020205020404" pitchFamily="49" charset="0"/>
            </a:endParaRPr>
          </a:p>
        </p:txBody>
      </p:sp>
      <p:sp>
        <p:nvSpPr>
          <p:cNvPr id="11" name="Прямоугольник 10"/>
          <p:cNvSpPr/>
          <p:nvPr/>
        </p:nvSpPr>
        <p:spPr>
          <a:xfrm>
            <a:off x="495866" y="5453400"/>
            <a:ext cx="11555103" cy="338554"/>
          </a:xfrm>
          <a:prstGeom prst="rect">
            <a:avLst/>
          </a:prstGeom>
        </p:spPr>
        <p:txBody>
          <a:bodyPr wrap="square">
            <a:spAutoFit/>
          </a:bodyPr>
          <a:lstStyle/>
          <a:p>
            <a:r>
              <a:rPr lang="ru-RU" sz="1600" dirty="0">
                <a:latin typeface="Courier New" panose="02070309020205020404" pitchFamily="49" charset="0"/>
                <a:cs typeface="Courier New" panose="02070309020205020404" pitchFamily="49" charset="0"/>
              </a:rPr>
              <a:t>Энтропия, взятая с отрицательным знаком, есть сама по себе мера упорядоченности. </a:t>
            </a:r>
          </a:p>
        </p:txBody>
      </p:sp>
      <p:sp>
        <p:nvSpPr>
          <p:cNvPr id="12" name="Прямоугольник 11"/>
          <p:cNvSpPr/>
          <p:nvPr/>
        </p:nvSpPr>
        <p:spPr>
          <a:xfrm>
            <a:off x="495866" y="5949362"/>
            <a:ext cx="11418630" cy="584775"/>
          </a:xfrm>
          <a:prstGeom prst="rect">
            <a:avLst/>
          </a:prstGeom>
        </p:spPr>
        <p:txBody>
          <a:bodyPr wrap="square">
            <a:spAutoFit/>
          </a:bodyPr>
          <a:lstStyle/>
          <a:p>
            <a:r>
              <a:rPr lang="ru-RU" sz="1600" dirty="0">
                <a:latin typeface="Courier New" panose="02070309020205020404" pitchFamily="49" charset="0"/>
                <a:cs typeface="Courier New" panose="02070309020205020404" pitchFamily="49" charset="0"/>
              </a:rPr>
              <a:t>Для растений мощным источником «отрицательной энтропии» является солнечный свет.</a:t>
            </a:r>
          </a:p>
          <a:p>
            <a:r>
              <a:rPr lang="ru-RU" sz="1600" dirty="0">
                <a:latin typeface="Courier New" panose="02070309020205020404" pitchFamily="49" charset="0"/>
                <a:cs typeface="Courier New" panose="02070309020205020404" pitchFamily="49" charset="0"/>
              </a:rPr>
              <a:t>А для коров например – это трава и другие растения.</a:t>
            </a:r>
          </a:p>
        </p:txBody>
      </p:sp>
      <p:sp>
        <p:nvSpPr>
          <p:cNvPr id="13" name="Прямоугольник 12"/>
          <p:cNvSpPr/>
          <p:nvPr/>
        </p:nvSpPr>
        <p:spPr>
          <a:xfrm>
            <a:off x="495866" y="4478198"/>
            <a:ext cx="11418630" cy="830997"/>
          </a:xfrm>
          <a:prstGeom prst="rect">
            <a:avLst/>
          </a:prstGeom>
        </p:spPr>
        <p:txBody>
          <a:bodyPr wrap="square">
            <a:spAutoFit/>
          </a:bodyPr>
          <a:lstStyle/>
          <a:p>
            <a:r>
              <a:rPr lang="ru-RU" sz="1600" dirty="0">
                <a:latin typeface="Courier New" panose="02070309020205020404" pitchFamily="49" charset="0"/>
                <a:cs typeface="Courier New" panose="02070309020205020404" pitchFamily="49" charset="0"/>
              </a:rPr>
              <a:t>Например, когда вы расплавляете твердое тело, энтропия возрастает на величину теплоты плавления, деленной на температуру при точке плавления. Таким образом, вы видите, что единица измерения энтропии есть калория на градус.</a:t>
            </a:r>
          </a:p>
        </p:txBody>
      </p:sp>
      <p:sp>
        <p:nvSpPr>
          <p:cNvPr id="2" name="TextBox 1">
            <a:extLst>
              <a:ext uri="{FF2B5EF4-FFF2-40B4-BE49-F238E27FC236}">
                <a16:creationId xmlns:a16="http://schemas.microsoft.com/office/drawing/2014/main" id="{412DBFCE-0013-B950-6A60-61457693107A}"/>
              </a:ext>
            </a:extLst>
          </p:cNvPr>
          <p:cNvSpPr txBox="1"/>
          <p:nvPr/>
        </p:nvSpPr>
        <p:spPr>
          <a:xfrm>
            <a:off x="104172" y="18133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latin typeface="Courier New"/>
                <a:cs typeface="Courier New"/>
              </a:rPr>
              <a:t>Роговых</a:t>
            </a:r>
            <a:r>
              <a:rPr lang="en-US" dirty="0">
                <a:latin typeface="Courier New"/>
                <a:cs typeface="Courier New"/>
              </a:rPr>
              <a:t> </a:t>
            </a:r>
            <a:r>
              <a:rPr lang="en-US" dirty="0" err="1">
                <a:latin typeface="Courier New"/>
                <a:cs typeface="Courier New"/>
              </a:rPr>
              <a:t>Илья</a:t>
            </a:r>
            <a:endParaRPr lang="en-US" dirty="0">
              <a:latin typeface="Courier New"/>
              <a:cs typeface="Courier New"/>
            </a:endParaRPr>
          </a:p>
        </p:txBody>
      </p:sp>
    </p:spTree>
    <p:extLst>
      <p:ext uri="{BB962C8B-B14F-4D97-AF65-F5344CB8AC3E}">
        <p14:creationId xmlns:p14="http://schemas.microsoft.com/office/powerpoint/2010/main" val="952143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5801" y="372533"/>
            <a:ext cx="53086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t>        VII </a:t>
            </a:r>
            <a:r>
              <a:rPr lang="ru-RU" dirty="0"/>
              <a:t>Основана ли жизнь на законах физики?</a:t>
            </a:r>
          </a:p>
        </p:txBody>
      </p:sp>
      <p:sp>
        <p:nvSpPr>
          <p:cNvPr id="3" name="TextBox 2"/>
          <p:cNvSpPr txBox="1"/>
          <p:nvPr/>
        </p:nvSpPr>
        <p:spPr>
          <a:xfrm>
            <a:off x="499533" y="1227667"/>
            <a:ext cx="8415867" cy="1077218"/>
          </a:xfrm>
          <a:prstGeom prst="rect">
            <a:avLst/>
          </a:prstGeom>
          <a:noFill/>
        </p:spPr>
        <p:txBody>
          <a:bodyPr wrap="square" rtlCol="0">
            <a:spAutoFit/>
          </a:bodyPr>
          <a:lstStyle/>
          <a:p>
            <a:pPr algn="just"/>
            <a:r>
              <a:rPr lang="ru-RU" sz="1600" dirty="0">
                <a:latin typeface="Courier New" panose="02070309020205020404" pitchFamily="49" charset="0"/>
                <a:cs typeface="Courier New" panose="02070309020205020404" pitchFamily="49" charset="0"/>
              </a:rPr>
              <a:t>1. О уникальности живой </a:t>
            </a:r>
            <a:r>
              <a:rPr lang="ru-RU" sz="1600" dirty="0" err="1">
                <a:latin typeface="Courier New" panose="02070309020205020404" pitchFamily="49" charset="0"/>
                <a:cs typeface="Courier New" panose="02070309020205020404" pitchFamily="49" charset="0"/>
              </a:rPr>
              <a:t>клетки.Живая</a:t>
            </a:r>
            <a:r>
              <a:rPr lang="ru-RU" sz="1600" dirty="0">
                <a:latin typeface="Courier New" panose="02070309020205020404" pitchFamily="49" charset="0"/>
                <a:cs typeface="Courier New" panose="02070309020205020404" pitchFamily="49" charset="0"/>
              </a:rPr>
              <a:t> материя- не поддается законам физики, </a:t>
            </a:r>
            <a:r>
              <a:rPr lang="ru-RU" sz="1600" dirty="0" err="1">
                <a:latin typeface="Courier New" panose="02070309020205020404" pitchFamily="49" charset="0"/>
                <a:cs typeface="Courier New" panose="02070309020205020404" pitchFamily="49" charset="0"/>
              </a:rPr>
              <a:t>т.к</a:t>
            </a:r>
            <a:r>
              <a:rPr lang="ru-RU" sz="1600" dirty="0">
                <a:latin typeface="Courier New" panose="02070309020205020404" pitchFamily="49" charset="0"/>
                <a:cs typeface="Courier New" panose="02070309020205020404" pitchFamily="49" charset="0"/>
              </a:rPr>
              <a:t> его структура уникальна и неповторима Жизненный цикл организма имеет четкую регулярность и упорядоченность, он контролируется определенной группой атомов</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7667" y="1028932"/>
            <a:ext cx="1524000" cy="1320800"/>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1" y="279400"/>
            <a:ext cx="1744443" cy="1308332"/>
          </a:xfrm>
          <a:prstGeom prst="rect">
            <a:avLst/>
          </a:prstGeom>
        </p:spPr>
      </p:pic>
      <p:sp>
        <p:nvSpPr>
          <p:cNvPr id="6" name="TextBox 5"/>
          <p:cNvSpPr txBox="1"/>
          <p:nvPr/>
        </p:nvSpPr>
        <p:spPr>
          <a:xfrm>
            <a:off x="584200" y="2489200"/>
            <a:ext cx="11523444" cy="369332"/>
          </a:xfrm>
          <a:prstGeom prst="rect">
            <a:avLst/>
          </a:prstGeom>
          <a:noFill/>
        </p:spPr>
        <p:txBody>
          <a:bodyPr wrap="square" rtlCol="0">
            <a:spAutoFit/>
          </a:bodyPr>
          <a:lstStyle/>
          <a:p>
            <a:r>
              <a:rPr lang="en-US" dirty="0"/>
              <a:t>                                                                                        </a:t>
            </a:r>
            <a:r>
              <a:rPr lang="en-US" sz="1500" dirty="0">
                <a:latin typeface="Courier New" panose="02070309020205020404" pitchFamily="49" charset="0"/>
                <a:cs typeface="Courier New" panose="02070309020205020404" pitchFamily="49" charset="0"/>
              </a:rPr>
              <a:t>2. </a:t>
            </a:r>
            <a:r>
              <a:rPr lang="ru-RU" sz="1500" dirty="0">
                <a:latin typeface="Courier New" panose="02070309020205020404" pitchFamily="49" charset="0"/>
                <a:cs typeface="Courier New" panose="02070309020205020404" pitchFamily="49" charset="0"/>
              </a:rPr>
              <a:t>Контраст между двумя клетками Обзор положения в физике</a:t>
            </a:r>
          </a:p>
        </p:txBody>
      </p:sp>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75934" y="2260601"/>
            <a:ext cx="2692400" cy="2016670"/>
          </a:xfrm>
          <a:prstGeom prst="rect">
            <a:avLst/>
          </a:prstGeom>
        </p:spPr>
      </p:pic>
      <p:sp>
        <p:nvSpPr>
          <p:cNvPr id="8" name="TextBox 7"/>
          <p:cNvSpPr txBox="1"/>
          <p:nvPr/>
        </p:nvSpPr>
        <p:spPr>
          <a:xfrm>
            <a:off x="499533" y="4487333"/>
            <a:ext cx="11209867" cy="1246495"/>
          </a:xfrm>
          <a:prstGeom prst="rect">
            <a:avLst/>
          </a:prstGeom>
          <a:noFill/>
        </p:spPr>
        <p:txBody>
          <a:bodyPr wrap="square" rtlCol="0">
            <a:spAutoFit/>
          </a:bodyPr>
          <a:lstStyle/>
          <a:p>
            <a:r>
              <a:rPr lang="en-US" sz="1500" dirty="0">
                <a:latin typeface="Courier New" panose="02070309020205020404" pitchFamily="49" charset="0"/>
                <a:cs typeface="Courier New" panose="02070309020205020404" pitchFamily="49" charset="0"/>
              </a:rPr>
              <a:t>3. </a:t>
            </a:r>
            <a:r>
              <a:rPr lang="ru-RU" sz="1500" dirty="0">
                <a:latin typeface="Courier New" panose="02070309020205020404" pitchFamily="49" charset="0"/>
                <a:cs typeface="Courier New" panose="02070309020205020404" pitchFamily="49" charset="0"/>
              </a:rPr>
              <a:t>Два пути возникновения упорядоченности Новый принцип «порядок из порядка» Новый принцип — это подлинно физический закон: </a:t>
            </a:r>
            <a:r>
              <a:rPr lang="ru-RU" sz="1500" dirty="0" err="1">
                <a:latin typeface="Courier New" panose="02070309020205020404" pitchFamily="49" charset="0"/>
                <a:cs typeface="Courier New" panose="02070309020205020404" pitchFamily="49" charset="0"/>
              </a:rPr>
              <a:t>онне</a:t>
            </a:r>
            <a:r>
              <a:rPr lang="ru-RU" sz="1500" dirty="0">
                <a:latin typeface="Courier New" panose="02070309020205020404" pitchFamily="49" charset="0"/>
                <a:cs typeface="Courier New" panose="02070309020205020404" pitchFamily="49" charset="0"/>
              </a:rPr>
              <a:t> что иное , как опять-таки принцип квантовой </a:t>
            </a:r>
            <a:r>
              <a:rPr lang="ru-RU" sz="1500" dirty="0" err="1">
                <a:latin typeface="Courier New" panose="02070309020205020404" pitchFamily="49" charset="0"/>
                <a:cs typeface="Courier New" panose="02070309020205020404" pitchFamily="49" charset="0"/>
              </a:rPr>
              <a:t>теории.статистический</a:t>
            </a:r>
            <a:r>
              <a:rPr lang="ru-RU" sz="1500" dirty="0">
                <a:latin typeface="Courier New" panose="02070309020205020404" pitchFamily="49" charset="0"/>
                <a:cs typeface="Courier New" panose="02070309020205020404" pitchFamily="49" charset="0"/>
              </a:rPr>
              <a:t> тип закона, контролирующий события большого масштаба, создается из динамических законов, которые, по-видимому, управляют событиями малого масштаба взаимодействием единичных атомов и </a:t>
            </a:r>
            <a:r>
              <a:rPr lang="ru-RU" sz="1500" dirty="0" err="1">
                <a:latin typeface="Courier New" panose="02070309020205020404" pitchFamily="49" charset="0"/>
                <a:cs typeface="Courier New" panose="02070309020205020404" pitchFamily="49" charset="0"/>
              </a:rPr>
              <a:t>молекул.Данный</a:t>
            </a:r>
            <a:r>
              <a:rPr lang="ru-RU" sz="1500" dirty="0">
                <a:latin typeface="Courier New" panose="02070309020205020404" pitchFamily="49" charset="0"/>
                <a:cs typeface="Courier New" panose="02070309020205020404" pitchFamily="49" charset="0"/>
              </a:rPr>
              <a:t> метод схож с принципом «часового механизма»</a:t>
            </a:r>
          </a:p>
        </p:txBody>
      </p:sp>
      <p:pic>
        <p:nvPicPr>
          <p:cNvPr id="9" name="Рисунок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231875">
            <a:off x="7743826" y="5365509"/>
            <a:ext cx="1174750" cy="1727200"/>
          </a:xfrm>
          <a:prstGeom prst="rect">
            <a:avLst/>
          </a:prstGeom>
        </p:spPr>
      </p:pic>
      <p:sp>
        <p:nvSpPr>
          <p:cNvPr id="10" name="TextBox 9">
            <a:extLst>
              <a:ext uri="{FF2B5EF4-FFF2-40B4-BE49-F238E27FC236}">
                <a16:creationId xmlns:a16="http://schemas.microsoft.com/office/drawing/2014/main" id="{57E0B94F-7C4B-89A2-BD34-F518772D34CF}"/>
              </a:ext>
            </a:extLst>
          </p:cNvPr>
          <p:cNvSpPr txBox="1"/>
          <p:nvPr/>
        </p:nvSpPr>
        <p:spPr>
          <a:xfrm>
            <a:off x="152400" y="190982"/>
            <a:ext cx="289752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latin typeface="Courier New"/>
                <a:cs typeface="Courier New"/>
              </a:rPr>
              <a:t>Толенбекова</a:t>
            </a:r>
            <a:r>
              <a:rPr lang="en-US" dirty="0">
                <a:latin typeface="Courier New"/>
                <a:cs typeface="Courier New"/>
              </a:rPr>
              <a:t> </a:t>
            </a:r>
            <a:r>
              <a:rPr lang="en-US" dirty="0" err="1">
                <a:latin typeface="Courier New"/>
                <a:cs typeface="Courier New"/>
              </a:rPr>
              <a:t>Назерке</a:t>
            </a:r>
            <a:endParaRPr lang="en-US">
              <a:latin typeface="Courier New"/>
              <a:cs typeface="Courier New"/>
            </a:endParaRPr>
          </a:p>
        </p:txBody>
      </p:sp>
    </p:spTree>
    <p:extLst>
      <p:ext uri="{BB962C8B-B14F-4D97-AF65-F5344CB8AC3E}">
        <p14:creationId xmlns:p14="http://schemas.microsoft.com/office/powerpoint/2010/main" val="22671299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739</Words>
  <Application>Microsoft Office PowerPoint</Application>
  <PresentationFormat>Widescreen</PresentationFormat>
  <Paragraphs>61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Тема Office</vt:lpstr>
      <vt:lpstr>PowerPoint Presentation</vt:lpstr>
      <vt:lpstr>PowerPoint Presentation</vt:lpstr>
      <vt:lpstr>PowerPoint Presentation</vt:lpstr>
      <vt:lpstr>PowerPoint Presentation</vt:lpstr>
      <vt:lpstr>                   V Модель Дельбрюка</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ilya</dc:creator>
  <cp:lastModifiedBy>absemetov@bk.ru</cp:lastModifiedBy>
  <cp:revision>67</cp:revision>
  <dcterms:created xsi:type="dcterms:W3CDTF">2022-09-07T10:47:35Z</dcterms:created>
  <dcterms:modified xsi:type="dcterms:W3CDTF">2022-09-16T16:03:42Z</dcterms:modified>
</cp:coreProperties>
</file>