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Nunito" panose="020B0604020202020204" charset="-52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BB4FA-44C9-4F60-87CE-8B9147878A30}">
  <a:tblStyle styleId="{725BB4FA-44C9-4F60-87CE-8B9147878A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6264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445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7076eeb5ae6e69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7076eeb5ae6e69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740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0ece85834d834ed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0ece85834d834ed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002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40ece85834d834ed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40ece85834d834ed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89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7076eeb5ae6e693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7076eeb5ae6e693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6845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76b00180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76b00180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5901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76e8c555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76e8c555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990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76f5df5d0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76f5df5d0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209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76f5df5d0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76f5df5d0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428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ece6ad0110ae41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ece6ad0110ae41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767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ece6ad0110ae418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ece6ad0110ae418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0712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739b30ba9d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739b30ba9d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889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ece6ad0110ae418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ece6ad0110ae418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67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739b30ba9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739b30ba9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505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76b001800c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76b001800c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85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76b001800c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76b001800c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148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76b001800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76b001800c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69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b38d8c6a72afd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9b38d8c6a72afd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4772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076eeb5ae6e69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7076eeb5ae6e69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7076eeb5ae6e69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7076eeb5ae6e69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83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toitumine.ee/ru/energiya-i-potrebnost-v-pitatelnyh-veshhestvah/vitaminy" TargetMode="External"/><Relationship Id="rId3" Type="http://schemas.openxmlformats.org/officeDocument/2006/relationships/hyperlink" Target="https://scicenter.online/himicheskie-tehnologii-scicenter/tehnologiya-polucheniya-vitamina-164889.html" TargetMode="External"/><Relationship Id="rId7" Type="http://schemas.openxmlformats.org/officeDocument/2006/relationships/hyperlink" Target="https://kz.iherb.com/pr/now-foods-nutritional-yeast-powder-10-oz-284-g/722?gclid=EAIaIQobChMI15GRtb__-gIVpEWRBR2mQg3AEAQYASABEgLbTvD_BwE&amp;gclsrc=aw.ds" TargetMode="External"/><Relationship Id="rId2" Type="http://schemas.openxmlformats.org/officeDocument/2006/relationships/hyperlink" Target="https://kapital.kz/economic/99346/krupnyy-turetskiy-farmzavod-podpisal-kontrakt-s-kazakhstanskim-distrib-yutorom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apteka.ru/goods/id514137/?utm_referrer=https://www.google.kz/" TargetMode="External"/><Relationship Id="rId5" Type="http://schemas.openxmlformats.org/officeDocument/2006/relationships/hyperlink" Target="https://www.fondation-louisbonduelle.org/ru/nutrient/%D0%B2%D0%B8%D1%82%D0%B0%D0%BC%D0%B8%D0%BD-%D1%81/" TargetMode="External"/><Relationship Id="rId4" Type="http://schemas.openxmlformats.org/officeDocument/2006/relationships/hyperlink" Target="https://atlas.ru/blog/polnyi-ghid-po-vitaminam-13-ghlavnykh-vieshchiestv-dlia-vashiegho-zdorovia/" TargetMode="External"/><Relationship Id="rId9" Type="http://schemas.openxmlformats.org/officeDocument/2006/relationships/hyperlink" Target="https://ru.m.wikipedia.org/wiki/&#1042;&#1080;&#1090;&#1072;&#1084;&#1080;&#1085;&#1099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62" y="67608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/>
              <a:t>Витамины</a:t>
            </a:r>
            <a:endParaRPr b="1"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393" y="2124184"/>
            <a:ext cx="5066301" cy="25331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body" idx="1"/>
          </p:nvPr>
        </p:nvSpPr>
        <p:spPr>
          <a:xfrm>
            <a:off x="732600" y="1347750"/>
            <a:ext cx="38394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/>
              <a:t>Claus Marsh – учрежденная в Великобритании фармацевтическая компания, основу деятельности которой составляет производство лекарственных препаратов.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400"/>
              <a:t>Главной миссией компании Claus Marsh является обеспечение потребителей наиболее актуальными и качественными</a:t>
            </a:r>
            <a:endParaRPr sz="1400"/>
          </a:p>
        </p:txBody>
      </p:sp>
      <p:pic>
        <p:nvPicPr>
          <p:cNvPr id="196" name="Google Shape;19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2" y="650288"/>
            <a:ext cx="3839403" cy="384292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2"/>
          <p:cNvSpPr txBox="1">
            <a:spLocks noGrp="1"/>
          </p:cNvSpPr>
          <p:nvPr>
            <p:ph type="body" idx="1"/>
          </p:nvPr>
        </p:nvSpPr>
        <p:spPr>
          <a:xfrm>
            <a:off x="732600" y="3795750"/>
            <a:ext cx="38394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400"/>
              <a:t>Цена 800-1200тг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Витамин Е</a:t>
            </a:r>
            <a:endParaRPr/>
          </a:p>
        </p:txBody>
      </p:sp>
      <p:sp>
        <p:nvSpPr>
          <p:cNvPr id="203" name="Google Shape;203;p23"/>
          <p:cNvSpPr txBox="1">
            <a:spLocks noGrp="1"/>
          </p:cNvSpPr>
          <p:nvPr>
            <p:ph type="body" idx="1"/>
          </p:nvPr>
        </p:nvSpPr>
        <p:spPr>
          <a:xfrm>
            <a:off x="819150" y="1751783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Компания "Zentiva" является международной Чешской  фармацевтической компанией, которая разрабатывает, производит и продает современные дженериковые препараты. Компания занимает ведущее положение на рынках Чешской Республики, Турции, Румынии и Словакии и динамично развивается в Польше, России, Болгарии, Украине и Прибалтийских странах.</a:t>
            </a:r>
            <a:endParaRPr/>
          </a:p>
        </p:txBody>
      </p:sp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683" y="895350"/>
            <a:ext cx="33528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 txBox="1">
            <a:spLocks noGrp="1"/>
          </p:cNvSpPr>
          <p:nvPr>
            <p:ph type="body" idx="1"/>
          </p:nvPr>
        </p:nvSpPr>
        <p:spPr>
          <a:xfrm>
            <a:off x="819150" y="3871583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Цена  1500-2300тг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>
            <a:spLocks noGrp="1"/>
          </p:cNvSpPr>
          <p:nvPr>
            <p:ph type="body" idx="1"/>
          </p:nvPr>
        </p:nvSpPr>
        <p:spPr>
          <a:xfrm>
            <a:off x="644433" y="13284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/>
              <a:t>Официальная торговая российская марка МЕЛИГЕН с идентификационным номером 210363 зарегистрирована 2 апреля 2002 г. и опубликована 25 мая 2002 г. Заявка на регистрацию была подана 6 марта 2000 г. Исключительное право на МЕЛИГЕН действует до 6 марта 2010 г. Правообладателем является З</a:t>
            </a:r>
            <a:endParaRPr sz="1500"/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033" y="152400"/>
            <a:ext cx="4485567" cy="382624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 txBox="1">
            <a:spLocks noGrp="1"/>
          </p:cNvSpPr>
          <p:nvPr>
            <p:ph type="body" idx="1"/>
          </p:nvPr>
        </p:nvSpPr>
        <p:spPr>
          <a:xfrm>
            <a:off x="644433" y="3978642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/>
              <a:t>Цена 170-250тг</a:t>
            </a:r>
            <a:endParaRPr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Аптеки </a:t>
            </a:r>
            <a:endParaRPr/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1"/>
          </p:nvPr>
        </p:nvSpPr>
        <p:spPr>
          <a:xfrm>
            <a:off x="819150" y="18002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«Рауза-Аде» мкр. Орбита-2 д. 2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«Аптека плюс» ул. Ауэзова, 175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«Europharma» мкр. Алмагуль «Magnum Cash Carry»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«Europharma» пр. Абая д. 60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«Садыхан» ул. Тимирязева д. 34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• «Фармаком» ТРЦ «Мега центр» ул. Розыбакиева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/>
          <p:nvPr/>
        </p:nvSpPr>
        <p:spPr>
          <a:xfrm>
            <a:off x="311700" y="982075"/>
            <a:ext cx="4311000" cy="148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 txBox="1"/>
          <p:nvPr/>
        </p:nvSpPr>
        <p:spPr>
          <a:xfrm>
            <a:off x="456600" y="1087750"/>
            <a:ext cx="43110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Натуральные-</a:t>
            </a: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60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 натуральными витаминами подразумевают витамины, получаемые нами с продуктами питания, в основном из свежих фруктов и овощей.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6"/>
          <p:cNvSpPr/>
          <p:nvPr/>
        </p:nvSpPr>
        <p:spPr>
          <a:xfrm>
            <a:off x="4915200" y="917725"/>
            <a:ext cx="3827400" cy="1488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21252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Синтетическими витаминами называют витамины, которые изготавливаются на производстве.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6"/>
          <p:cNvSpPr txBox="1">
            <a:spLocks noGrp="1"/>
          </p:cNvSpPr>
          <p:nvPr>
            <p:ph type="body" idx="1"/>
          </p:nvPr>
        </p:nvSpPr>
        <p:spPr>
          <a:xfrm>
            <a:off x="1735025" y="188025"/>
            <a:ext cx="5812500" cy="4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5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Витамины</a:t>
            </a:r>
            <a:endParaRPr sz="25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26"/>
          <p:cNvSpPr txBox="1"/>
          <p:nvPr/>
        </p:nvSpPr>
        <p:spPr>
          <a:xfrm>
            <a:off x="3303650" y="3867700"/>
            <a:ext cx="586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6"/>
          <p:cNvSpPr/>
          <p:nvPr/>
        </p:nvSpPr>
        <p:spPr>
          <a:xfrm>
            <a:off x="631175" y="2571750"/>
            <a:ext cx="7574100" cy="2397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В естественной среде источниками витаминов являются растения и микроорганизмы.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SzPts val="1500"/>
              <a:buFont typeface="Times New Roman"/>
              <a:buChar char="●"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В промышленности:1) химический синтез;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2) микробиологическое производство.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Экономически целесообразно получать витамины химическим методом, нежели микробиологическим.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latin typeface="Times New Roman"/>
                <a:ea typeface="Times New Roman"/>
                <a:cs typeface="Times New Roman"/>
                <a:sym typeface="Times New Roman"/>
              </a:rPr>
              <a:t>С помощью микроорганизмов получают: в-каротин; В2, В12, витамин С; 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26"/>
          <p:cNvSpPr/>
          <p:nvPr/>
        </p:nvSpPr>
        <p:spPr>
          <a:xfrm rot="1775243" flipH="1">
            <a:off x="3610010" y="564372"/>
            <a:ext cx="338430" cy="65911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</a:t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 rot="-1338751">
            <a:off x="5484980" y="513499"/>
            <a:ext cx="387190" cy="70625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7"/>
          <p:cNvPicPr preferRelativeResize="0"/>
          <p:nvPr/>
        </p:nvPicPr>
        <p:blipFill rotWithShape="1">
          <a:blip r:embed="rId3">
            <a:alphaModFix/>
          </a:blip>
          <a:srcRect l="25750" t="21031" r="8308" b="9374"/>
          <a:stretch/>
        </p:blipFill>
        <p:spPr>
          <a:xfrm>
            <a:off x="257950" y="188025"/>
            <a:ext cx="6516151" cy="40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7"/>
          <p:cNvSpPr/>
          <p:nvPr/>
        </p:nvSpPr>
        <p:spPr>
          <a:xfrm>
            <a:off x="6916200" y="188025"/>
            <a:ext cx="1907100" cy="4593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Питательная среда: Кукурузный дрожжевой экстракт до 20%. Сорбозу выделяют из культуральной жидкости. Развитие микробиологического метода получило развитие в производстве 2- кето L -гулоновой кислоты – это промежуточный продукт синтеза витамина С.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/>
          <p:nvPr/>
        </p:nvSpPr>
        <p:spPr>
          <a:xfrm>
            <a:off x="577475" y="147600"/>
            <a:ext cx="5358300" cy="4767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Метод Рейхштейна состоит из 6 стадий, включая 1 стадию микробного синтеза: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9700" lvl="0" indent="0" algn="l" rtl="0">
              <a:lnSpc>
                <a:spcPct val="16363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1 стадия. Получение D-сорбbта из D-глюкозы методом каталитического восстановления водородом.                                                                                                                                      2 стадия. Получение L-сорбозы из D-сорбита путем его глубинного аэробного окисления уксуснокислыми бактериями.                                                                                                       3 стадия. Получение диацетон-L-сорбозы из L-сорбозы путем ее ацетонирования.               4 стадия. Получение гидрата диацетон-2-кето-L-гулоновой кислоты путем окисления диацетон-L-сорбозы.                                                                                                                      5 стадия. Получение L-аскорбиновой кислоты из гидрата диацетон-2-кето-L-гулоновой кислоты (деацетонирование —&gt; этерификация —&gt; «енолизация» —&gt; «лактонизация».                  6 стадия. Получение медицинской аскорбиновой кислоты. Перекристаллизация технической аскорбиновой кислоты.Выход продукта в пересчете па глюкозу составляет в целом до 54%.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28"/>
          <p:cNvPicPr preferRelativeResize="0"/>
          <p:nvPr/>
        </p:nvPicPr>
        <p:blipFill rotWithShape="1">
          <a:blip r:embed="rId4">
            <a:alphaModFix/>
          </a:blip>
          <a:srcRect l="32261" t="24705" r="27496" b="6070"/>
          <a:stretch/>
        </p:blipFill>
        <p:spPr>
          <a:xfrm>
            <a:off x="5935775" y="507625"/>
            <a:ext cx="2981350" cy="41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>
            <a:spLocks noGrp="1"/>
          </p:cNvSpPr>
          <p:nvPr>
            <p:ph type="title"/>
          </p:nvPr>
        </p:nvSpPr>
        <p:spPr>
          <a:xfrm>
            <a:off x="456600" y="241725"/>
            <a:ext cx="4646700" cy="7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Технология промышленного получения витамина В2 (рибофлавина) путем химического синтеза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8" name="Google Shape;2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100" y="776925"/>
            <a:ext cx="4574801" cy="4187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9"/>
          <p:cNvSpPr txBox="1"/>
          <p:nvPr/>
        </p:nvSpPr>
        <p:spPr>
          <a:xfrm>
            <a:off x="5009200" y="241725"/>
            <a:ext cx="4163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Times New Roman"/>
                <a:ea typeface="Times New Roman"/>
                <a:cs typeface="Times New Roman"/>
                <a:sym typeface="Times New Roman"/>
              </a:rPr>
              <a:t>Получение витамина В2 на основе штамма бактерий Bacillus Subtiles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0" name="Google Shape;250;p29"/>
          <p:cNvPicPr preferRelativeResize="0"/>
          <p:nvPr/>
        </p:nvPicPr>
        <p:blipFill rotWithShape="1">
          <a:blip r:embed="rId4">
            <a:alphaModFix/>
          </a:blip>
          <a:srcRect l="29461" t="35563" r="20687" b="15951"/>
          <a:stretch/>
        </p:blipFill>
        <p:spPr>
          <a:xfrm>
            <a:off x="4888350" y="1316150"/>
            <a:ext cx="4240177" cy="237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>
            <a:spLocks noGrp="1"/>
          </p:cNvSpPr>
          <p:nvPr>
            <p:ph type="ctrTitle"/>
          </p:nvPr>
        </p:nvSpPr>
        <p:spPr>
          <a:xfrm rot="-192">
            <a:off x="1858675" y="194725"/>
            <a:ext cx="5361300" cy="116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Физико-химический анализ витаминов💊</a:t>
            </a:r>
            <a:endParaRPr/>
          </a:p>
        </p:txBody>
      </p:sp>
      <p:sp>
        <p:nvSpPr>
          <p:cNvPr id="256" name="Google Shape;256;p30"/>
          <p:cNvSpPr txBox="1">
            <a:spLocks noGrp="1"/>
          </p:cNvSpPr>
          <p:nvPr>
            <p:ph type="subTitle" idx="1"/>
          </p:nvPr>
        </p:nvSpPr>
        <p:spPr>
          <a:xfrm>
            <a:off x="1092200" y="1363375"/>
            <a:ext cx="6739500" cy="3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Методы качественного и количественного определения витаминов в биологических объектах — важная задача экспериментальной биохимии. С помощью этих методов выясняют обеспеченность потребности организма в том или ином витамине, содержание витаминов в пищевых продуктах и др.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Качественный анализ витаминов проводят в основном с помощью характерных цветных реакций витаминов с рядом химических соединений. Например, при добавлении к рыбьему жиру концентрирован-ной серной кислоты появляется красно-фиолетовое окрашивание, которое затем переходит в красно-бурое, - данная реакция позволяет определить витамин А. Качественная реакция на тиамин (витамин В.) основана на взаимодействии последнего с диазореактивом в щелочной среде с появ-лением оранжевой окраски реакционной смеси вследствие образования сложного координационного соединения тиамина с диазобензосульфо-кислотой. Для выяснения обеспеченности организма каким-либо витамином часто определяют соответствующий витамин или продукт его ме-таболизма в сыворотке крови, моче и других биожидкостях.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>
            <a:spLocks noGrp="1"/>
          </p:cNvSpPr>
          <p:nvPr>
            <p:ph type="title"/>
          </p:nvPr>
        </p:nvSpPr>
        <p:spPr>
          <a:xfrm>
            <a:off x="0" y="319150"/>
            <a:ext cx="3260700" cy="15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Качественные реакции на некоторые витамины: </a:t>
            </a:r>
            <a:endParaRPr/>
          </a:p>
        </p:txBody>
      </p:sp>
      <p:pic>
        <p:nvPicPr>
          <p:cNvPr id="262" name="Google Shape;262;p31"/>
          <p:cNvPicPr preferRelativeResize="0"/>
          <p:nvPr/>
        </p:nvPicPr>
        <p:blipFill rotWithShape="1">
          <a:blip r:embed="rId3">
            <a:alphaModFix/>
          </a:blip>
          <a:srcRect t="470" b="-470"/>
          <a:stretch/>
        </p:blipFill>
        <p:spPr>
          <a:xfrm>
            <a:off x="3260775" y="319150"/>
            <a:ext cx="5299025" cy="45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50" y="2209800"/>
            <a:ext cx="265217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ctrTitle"/>
          </p:nvPr>
        </p:nvSpPr>
        <p:spPr>
          <a:xfrm>
            <a:off x="-626222" y="5403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Содержание</a:t>
            </a:r>
            <a:endParaRPr sz="25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>
            <a:off x="1030400" y="1516048"/>
            <a:ext cx="6424500" cy="22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" sz="1900"/>
              <a:t>Введение</a:t>
            </a:r>
            <a:endParaRPr sz="190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" sz="1900"/>
              <a:t>Технология производства</a:t>
            </a:r>
            <a:endParaRPr sz="190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" sz="1900"/>
              <a:t>Ассортимент продукции</a:t>
            </a:r>
            <a:endParaRPr sz="190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" sz="1900"/>
              <a:t>Компании производители</a:t>
            </a:r>
            <a:endParaRPr sz="190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" sz="1900"/>
              <a:t>Анализ конкурентоспособности</a:t>
            </a:r>
            <a:endParaRPr sz="1900"/>
          </a:p>
          <a:p>
            <a:pPr marL="457200" lvl="0" indent="-349250" algn="just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ru" sz="1900"/>
              <a:t>Физико-химический анализ качества </a:t>
            </a:r>
            <a:endParaRPr sz="1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>
            <a:spLocks noGrp="1"/>
          </p:cNvSpPr>
          <p:nvPr>
            <p:ph type="body" idx="1"/>
          </p:nvPr>
        </p:nvSpPr>
        <p:spPr>
          <a:xfrm>
            <a:off x="499525" y="598950"/>
            <a:ext cx="5249400" cy="39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Применение физических методов в анализе витаминов (например, ПМР) ограничено высокой стоимостью приборов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1.Кондуктометрияеский- основан на измерении электропроводности раствора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2. Потенциометрический(в основе метода лежит измерение зависимости равновесного потенциала электрода от активности(концентрации) определяемого иона определяемого иона. Для измерений необходимо сравнивать элемент из подходящего индикаторного электрода и электрода сравнения.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/>
              <a:t>3. Масс-спектральный - применяется при помощи сильных элементов и магнитных полей, происходит разделение газовых смесей на компоненты в соответствии с атомами или молекулярными массами компонентов. Применяется при исследовании смеси изотопов, инертных газов, смесей органических веществ.</a:t>
            </a:r>
            <a:endParaRPr/>
          </a:p>
        </p:txBody>
      </p:sp>
      <p:pic>
        <p:nvPicPr>
          <p:cNvPr id="269" name="Google Shape;2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8925" y="1541654"/>
            <a:ext cx="3090276" cy="2060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4D0D9-E6E9-ECF2-F2F4-D04A8D659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: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321C571-F234-B9A0-AE27-B6F8E6B103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err="1">
                <a:hlinkClick r:id="rId2"/>
              </a:rPr>
              <a:t>kapital.kz</a:t>
            </a:r>
            <a:r>
              <a:rPr lang="en-GB" dirty="0">
                <a:hlinkClick r:id="rId2"/>
              </a:rPr>
              <a:t>/economic/99346/</a:t>
            </a:r>
            <a:r>
              <a:rPr lang="en-GB" dirty="0" err="1">
                <a:hlinkClick r:id="rId2"/>
              </a:rPr>
              <a:t>krupnyy-turetskiy</a:t>
            </a:r>
            <a:r>
              <a:rPr lang="en-GB" dirty="0">
                <a:hlinkClick r:id="rId2"/>
              </a:rPr>
              <a:t>-</a:t>
            </a:r>
            <a:r>
              <a:rPr lang="en-GB" dirty="0" err="1">
                <a:hlinkClick r:id="rId2"/>
              </a:rPr>
              <a:t>farmzavod-podpisal</a:t>
            </a:r>
            <a:r>
              <a:rPr lang="en-GB" dirty="0">
                <a:hlinkClick r:id="rId2"/>
              </a:rPr>
              <a:t>-</a:t>
            </a:r>
            <a:r>
              <a:rPr lang="en-GB" dirty="0" err="1">
                <a:hlinkClick r:id="rId2"/>
              </a:rPr>
              <a:t>kontrakt-s</a:t>
            </a:r>
            <a:r>
              <a:rPr lang="en-GB" dirty="0">
                <a:hlinkClick r:id="rId2"/>
              </a:rPr>
              <a:t>-</a:t>
            </a:r>
            <a:r>
              <a:rPr lang="en-GB" dirty="0" err="1">
                <a:hlinkClick r:id="rId2"/>
              </a:rPr>
              <a:t>kazakhstanskim-distrib</a:t>
            </a:r>
            <a:r>
              <a:rPr lang="en-GB" dirty="0">
                <a:hlinkClick r:id="rId2"/>
              </a:rPr>
              <a:t>-</a:t>
            </a:r>
            <a:r>
              <a:rPr lang="en-GB" dirty="0" err="1">
                <a:hlinkClick r:id="rId2"/>
              </a:rPr>
              <a:t>yutorom.html</a:t>
            </a:r>
            <a:endParaRPr lang="ru-RU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scicenter.online</a:t>
            </a:r>
            <a:r>
              <a:rPr lang="en-GB" dirty="0">
                <a:hlinkClick r:id="rId3"/>
              </a:rPr>
              <a:t>/</a:t>
            </a:r>
            <a:r>
              <a:rPr lang="en-GB" dirty="0" err="1">
                <a:hlinkClick r:id="rId3"/>
              </a:rPr>
              <a:t>himicheskie-tehnologii</a:t>
            </a:r>
            <a:r>
              <a:rPr lang="en-GB" dirty="0">
                <a:hlinkClick r:id="rId3"/>
              </a:rPr>
              <a:t>-</a:t>
            </a:r>
            <a:r>
              <a:rPr lang="en-GB" dirty="0" err="1">
                <a:hlinkClick r:id="rId3"/>
              </a:rPr>
              <a:t>scicenter</a:t>
            </a:r>
            <a:r>
              <a:rPr lang="en-GB" dirty="0">
                <a:hlinkClick r:id="rId3"/>
              </a:rPr>
              <a:t>/</a:t>
            </a:r>
            <a:r>
              <a:rPr lang="en-GB" dirty="0" err="1">
                <a:hlinkClick r:id="rId3"/>
              </a:rPr>
              <a:t>tehnologiya-polucheniya</a:t>
            </a:r>
            <a:r>
              <a:rPr lang="en-GB" dirty="0">
                <a:hlinkClick r:id="rId3"/>
              </a:rPr>
              <a:t>-</a:t>
            </a:r>
            <a:r>
              <a:rPr lang="en-GB" dirty="0" err="1">
                <a:hlinkClick r:id="rId3"/>
              </a:rPr>
              <a:t>vitamina-164889.html</a:t>
            </a:r>
            <a:endParaRPr lang="ru-RU" dirty="0"/>
          </a:p>
          <a:p>
            <a:r>
              <a:rPr lang="en-GB" dirty="0">
                <a:hlinkClick r:id="rId4"/>
              </a:rPr>
              <a:t>https://atlas.ru/blog/polnyi-ghid-po-vitaminam-</a:t>
            </a:r>
            <a:r>
              <a:rPr lang="en-GB" dirty="0" err="1">
                <a:hlinkClick r:id="rId4"/>
              </a:rPr>
              <a:t>13-ghlavnykh</a:t>
            </a:r>
            <a:r>
              <a:rPr lang="en-GB" dirty="0">
                <a:hlinkClick r:id="rId4"/>
              </a:rPr>
              <a:t>-</a:t>
            </a:r>
            <a:r>
              <a:rPr lang="en-GB" dirty="0" err="1">
                <a:hlinkClick r:id="rId4"/>
              </a:rPr>
              <a:t>vieshchiestv-dlia</a:t>
            </a:r>
            <a:r>
              <a:rPr lang="en-GB" dirty="0">
                <a:hlinkClick r:id="rId4"/>
              </a:rPr>
              <a:t>-</a:t>
            </a:r>
            <a:r>
              <a:rPr lang="en-GB" dirty="0" err="1">
                <a:hlinkClick r:id="rId4"/>
              </a:rPr>
              <a:t>vashiegho-zdorovia</a:t>
            </a:r>
            <a:r>
              <a:rPr lang="en-GB" dirty="0">
                <a:hlinkClick r:id="rId4"/>
              </a:rPr>
              <a:t>/</a:t>
            </a:r>
            <a:endParaRPr lang="ru-RU" dirty="0"/>
          </a:p>
          <a:p>
            <a:r>
              <a:rPr lang="en-GB" dirty="0">
                <a:hlinkClick r:id="rId5"/>
              </a:rPr>
              <a:t>https://</a:t>
            </a:r>
            <a:r>
              <a:rPr lang="en-GB" dirty="0" err="1">
                <a:hlinkClick r:id="rId5"/>
              </a:rPr>
              <a:t>www.fondation</a:t>
            </a:r>
            <a:r>
              <a:rPr lang="en-GB" dirty="0">
                <a:hlinkClick r:id="rId5"/>
              </a:rPr>
              <a:t>-</a:t>
            </a:r>
            <a:r>
              <a:rPr lang="en-GB" dirty="0" err="1">
                <a:hlinkClick r:id="rId5"/>
              </a:rPr>
              <a:t>louisbonduelle.org</a:t>
            </a:r>
            <a:r>
              <a:rPr lang="en-GB" dirty="0">
                <a:hlinkClick r:id="rId5"/>
              </a:rPr>
              <a:t>/ru/nutrient/%D0%B2%D0%B8%D1%82%D0%B0%D0%BC%D0%B8%D0%BD-%D1%81/</a:t>
            </a:r>
            <a:endParaRPr lang="ru-RU" dirty="0"/>
          </a:p>
          <a:p>
            <a:r>
              <a:rPr lang="en-GB" dirty="0">
                <a:hlinkClick r:id="rId6"/>
              </a:rPr>
              <a:t>https://</a:t>
            </a:r>
            <a:r>
              <a:rPr lang="en-GB" dirty="0" err="1">
                <a:hlinkClick r:id="rId6"/>
              </a:rPr>
              <a:t>www.eapteka.ru</a:t>
            </a:r>
            <a:r>
              <a:rPr lang="en-GB" dirty="0">
                <a:hlinkClick r:id="rId6"/>
              </a:rPr>
              <a:t>/goods/id514137/?</a:t>
            </a:r>
            <a:r>
              <a:rPr lang="en-GB" dirty="0" err="1">
                <a:hlinkClick r:id="rId6"/>
              </a:rPr>
              <a:t>utm_referrer</a:t>
            </a:r>
            <a:r>
              <a:rPr lang="en-GB" dirty="0">
                <a:hlinkClick r:id="rId6"/>
              </a:rPr>
              <a:t>=https%3a%2f%</a:t>
            </a:r>
            <a:r>
              <a:rPr lang="en-GB" dirty="0" err="1">
                <a:hlinkClick r:id="rId6"/>
              </a:rPr>
              <a:t>2fwww.google.kz</a:t>
            </a:r>
            <a:r>
              <a:rPr lang="en-GB" dirty="0">
                <a:hlinkClick r:id="rId6"/>
              </a:rPr>
              <a:t>%2f</a:t>
            </a:r>
            <a:endParaRPr lang="ru-RU" dirty="0"/>
          </a:p>
          <a:p>
            <a:r>
              <a:rPr lang="en-GB" dirty="0">
                <a:hlinkClick r:id="rId7"/>
              </a:rPr>
              <a:t>https://</a:t>
            </a:r>
            <a:r>
              <a:rPr lang="en-GB" dirty="0" err="1">
                <a:hlinkClick r:id="rId7"/>
              </a:rPr>
              <a:t>kz.iherb.com</a:t>
            </a:r>
            <a:r>
              <a:rPr lang="en-GB" dirty="0">
                <a:hlinkClick r:id="rId7"/>
              </a:rPr>
              <a:t>/pr/now-foods-nutritional-yeast-powder-10-oz-284-g/722?</a:t>
            </a:r>
            <a:r>
              <a:rPr lang="en-GB" dirty="0" err="1">
                <a:hlinkClick r:id="rId7"/>
              </a:rPr>
              <a:t>gclid</a:t>
            </a:r>
            <a:r>
              <a:rPr lang="en-GB" dirty="0">
                <a:hlinkClick r:id="rId7"/>
              </a:rPr>
              <a:t>=EAIaIQobChMI15GRtb__-gIVpEWRBR2mQg3AEAQYASABEgLbTvD_BwE&amp;</a:t>
            </a:r>
            <a:r>
              <a:rPr lang="en-GB" dirty="0" err="1">
                <a:hlinkClick r:id="rId7"/>
              </a:rPr>
              <a:t>gclsrc</a:t>
            </a:r>
            <a:r>
              <a:rPr lang="en-GB" dirty="0">
                <a:hlinkClick r:id="rId7"/>
              </a:rPr>
              <a:t>=aw.</a:t>
            </a:r>
            <a:r>
              <a:rPr lang="en-GB" dirty="0" err="1">
                <a:hlinkClick r:id="rId7"/>
              </a:rPr>
              <a:t>ds</a:t>
            </a:r>
            <a:endParaRPr lang="ru-RU" dirty="0"/>
          </a:p>
          <a:p>
            <a:r>
              <a:rPr lang="en-GB" dirty="0">
                <a:hlinkClick r:id="rId8"/>
              </a:rPr>
              <a:t>https://</a:t>
            </a:r>
            <a:r>
              <a:rPr lang="en-GB" dirty="0" err="1">
                <a:hlinkClick r:id="rId8"/>
              </a:rPr>
              <a:t>toitumine.ee</a:t>
            </a:r>
            <a:r>
              <a:rPr lang="en-GB" dirty="0">
                <a:hlinkClick r:id="rId8"/>
              </a:rPr>
              <a:t>/ru/</a:t>
            </a:r>
            <a:r>
              <a:rPr lang="en-GB" dirty="0" err="1">
                <a:hlinkClick r:id="rId8"/>
              </a:rPr>
              <a:t>energiya-i-potrebnost-v</a:t>
            </a:r>
            <a:r>
              <a:rPr lang="en-GB" dirty="0">
                <a:hlinkClick r:id="rId8"/>
              </a:rPr>
              <a:t>-</a:t>
            </a:r>
            <a:r>
              <a:rPr lang="en-GB" dirty="0" err="1">
                <a:hlinkClick r:id="rId8"/>
              </a:rPr>
              <a:t>pitatelnyh-veshhestvah</a:t>
            </a:r>
            <a:r>
              <a:rPr lang="en-GB" dirty="0">
                <a:hlinkClick r:id="rId8"/>
              </a:rPr>
              <a:t>/</a:t>
            </a:r>
            <a:r>
              <a:rPr lang="en-GB" dirty="0" err="1">
                <a:hlinkClick r:id="rId8"/>
              </a:rPr>
              <a:t>vitaminy</a:t>
            </a:r>
            <a:endParaRPr lang="ru-RU" dirty="0"/>
          </a:p>
          <a:p>
            <a:r>
              <a:rPr lang="en-GB" dirty="0">
                <a:hlinkClick r:id="rId9"/>
              </a:rPr>
              <a:t>https://ru.m.wikipedia.org/wiki/</a:t>
            </a:r>
            <a:r>
              <a:rPr lang="ru-RU" dirty="0">
                <a:hlinkClick r:id="rId9"/>
              </a:rPr>
              <a:t>Витамины</a:t>
            </a:r>
            <a:endParaRPr lang="ru-RU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66814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311700" y="346000"/>
            <a:ext cx="8520600" cy="6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Витамины</a:t>
            </a: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311692" y="991008"/>
            <a:ext cx="5056200" cy="22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ru" sz="1360"/>
              <a:t>Витамины — группа органических соединений разнообразной химической природы, объединённая по признаку абсолютной необходимости их для гетеротрофного организма в качестве составной части пищи. Автотрофные организмы также нуждаются в витаминах, получая их либо путём синтеза, либо из окружающей среды. Так, витамины входят в состав питательных сред для выращивания организмов фитопланктона. Большинство витаминов являются коферментами или их предшественниками.</a:t>
            </a:r>
            <a:endParaRPr sz="1360"/>
          </a:p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ru" sz="1360"/>
              <a:t>Витамины влияют на усвоение питательных веществ, способствуют нормальному росту клеток и развитию всего организма. Являясь составной частью ферментов, витамины определяют их нормальную функцию и активность. Недостаток, а тем более отсутствие в организме какого-либо витамина ведет к нарушению обмена веществ.</a:t>
            </a:r>
            <a:endParaRPr sz="1360"/>
          </a:p>
        </p:txBody>
      </p:sp>
      <p:pic>
        <p:nvPicPr>
          <p:cNvPr id="143" name="Google Shape;14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900" y="1463357"/>
            <a:ext cx="3464400" cy="2881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271750" y="267200"/>
            <a:ext cx="42201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Ассортимент продукции</a:t>
            </a:r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325" y="1031275"/>
            <a:ext cx="2489250" cy="248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6"/>
          <p:cNvSpPr txBox="1"/>
          <p:nvPr/>
        </p:nvSpPr>
        <p:spPr>
          <a:xfrm>
            <a:off x="3262800" y="810925"/>
            <a:ext cx="56187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Витамин D3 500МЕ Эвалар способствует: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Восполнению дефицита витамина D в организме,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Лучшему усвоению кальция,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Укреплению костей, зубов, снижению риска развития остеопороза,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Повышению силы мышц,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Укреплению иммунитета и снижению риска развития простудных заболеваний,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Поддержанию сердечно-сосудистой, нервной систем и репродуктивной функции организма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Times New Roman"/>
              <a:buChar char="●"/>
            </a:pPr>
            <a:r>
              <a:rPr lang="ru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Повышению уровня серотонина «гормона счастья».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51" name="Google Shape;151;p16"/>
          <p:cNvGraphicFramePr/>
          <p:nvPr/>
        </p:nvGraphicFramePr>
        <p:xfrm>
          <a:off x="1642500" y="362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{725BB4FA-44C9-4F60-87CE-8B9147878A30}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граммовка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гиппократ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биосфера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kz.apteka.com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500ME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850тг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828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807тг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1200МЕ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1974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1835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1795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25" y="327188"/>
            <a:ext cx="3533775" cy="35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/>
          <p:nvPr/>
        </p:nvSpPr>
        <p:spPr>
          <a:xfrm>
            <a:off x="381375" y="484450"/>
            <a:ext cx="649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75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" b="1">
                <a:solidFill>
                  <a:srgbClr val="333333"/>
                </a:solidFill>
                <a:highlight>
                  <a:srgbClr val="F8F8F8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ВИТАМИН С ВИВА ФАРМ 500 МГ</a:t>
            </a:r>
            <a:endParaRPr b="1">
              <a:solidFill>
                <a:srgbClr val="333333"/>
              </a:solidFill>
              <a:highlight>
                <a:srgbClr val="F8F8F8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4386800" y="391550"/>
            <a:ext cx="40893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Обеспечение повышенной потребности организма в витамине С: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-острые респираторные, острые и хронические инфекционные заболевания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-период реконвалесценции после тяжелых заболеваний, оперативных вмешательств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-интоксикации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-геморрагический диатез, кровотечения (носовые, легочные и другие), лучевая болезнь,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Times New Roman"/>
                <a:ea typeface="Times New Roman"/>
                <a:cs typeface="Times New Roman"/>
                <a:sym typeface="Times New Roman"/>
              </a:rPr>
              <a:t>-вяло заживающие, инфицированные раны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59" name="Google Shape;159;p17"/>
          <p:cNvGraphicFramePr/>
          <p:nvPr/>
        </p:nvGraphicFramePr>
        <p:xfrm>
          <a:off x="946500" y="3381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{725BB4FA-44C9-4F60-87CE-8B9147878A30}</a:tableStyleId>
              </a:tblPr>
              <a:tblGrid>
                <a:gridCol w="1811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1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1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1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3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количество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гиппократ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биосфера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центральная аптека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10табл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620тг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585тг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720тг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20табл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720тг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756тг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980тг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Google Shape;164;p18"/>
          <p:cNvGraphicFramePr/>
          <p:nvPr/>
        </p:nvGraphicFramePr>
        <p:xfrm>
          <a:off x="946500" y="3381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{725BB4FA-44C9-4F60-87CE-8B9147878A30}</a:tableStyleId>
              </a:tblPr>
              <a:tblGrid>
                <a:gridCol w="1811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1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1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1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3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количество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гиппократ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биосфера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kz.apteka.com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30табл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5500тг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5265тг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/>
                        <a:t>4817тг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65" name="Google Shape;16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25" y="542675"/>
            <a:ext cx="3319001" cy="267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2162625" y="3118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500"/>
              </a:spcBef>
              <a:spcAft>
                <a:spcPts val="3200"/>
              </a:spcAft>
              <a:buNone/>
            </a:pPr>
            <a:r>
              <a:rPr lang="ru" sz="18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Аллигат капсулы</a:t>
            </a:r>
            <a:endParaRPr sz="18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3551675" y="703000"/>
            <a:ext cx="5222100" cy="3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Витамин Е участвует в биосинтезе белков, пролиферации клеток, тканевым дыхании, других важнейших процессах тканевого метаболизма, предупреждает гемолиз эритроцитов, снижает повышенную проницаемость и ломкость капилляров. Необходим для развития и функционирования соединительной ткани, гладких и скелетных мышц, а также для укрепления стенок кровеносных сосудов.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88200" cy="6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Витамин D</a:t>
            </a:r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body" idx="1"/>
          </p:nvPr>
        </p:nvSpPr>
        <p:spPr>
          <a:xfrm>
            <a:off x="635979" y="1954975"/>
            <a:ext cx="39360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«Юнифарм, Инк.» — это современная американская фармацевтическая компания, которая была основана в 1992 году. С самого начала своего существования и по сей день, компания ориентирована на создание лекарственных препаратов, направленных на профилактику и лечение многих заболеваний. «Юнифарм, Инк» выпускает высококачественную продукцию, которая является лидером на рынках многих стран в соответствующих терапевтических сегментах.</a:t>
            </a:r>
            <a:endParaRPr/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379" y="1617200"/>
            <a:ext cx="3143250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>
            <a:spLocks noGrp="1"/>
          </p:cNvSpPr>
          <p:nvPr>
            <p:ph type="body" idx="1"/>
          </p:nvPr>
        </p:nvSpPr>
        <p:spPr>
          <a:xfrm>
            <a:off x="635963" y="4074766"/>
            <a:ext cx="39360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/>
              <a:t>Цена 3500-4000тг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>
            <a:spLocks noGrp="1"/>
          </p:cNvSpPr>
          <p:nvPr>
            <p:ph type="body" idx="1"/>
          </p:nvPr>
        </p:nvSpPr>
        <p:spPr>
          <a:xfrm>
            <a:off x="441233" y="1186350"/>
            <a:ext cx="4909800" cy="2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Natural Organic Wholesome (NOW) – производитель продукции для поддержания красоты и здоровья.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/>
              <a:t>Компания была организована в 1963 Элвудом Ричардом, когда индустрия здорового питания находилась в зачаточном состоянии. Элвуд понял, что для того, чтобы его магазины здоровой пищи процветали, им нужно предлагать доступные натуральные продукты.</a:t>
            </a:r>
            <a:endParaRPr sz="1500"/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8433" y="391650"/>
            <a:ext cx="2086900" cy="404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>
            <a:spLocks noGrp="1"/>
          </p:cNvSpPr>
          <p:nvPr>
            <p:ph type="body" idx="1"/>
          </p:nvPr>
        </p:nvSpPr>
        <p:spPr>
          <a:xfrm>
            <a:off x="2650508" y="3692483"/>
            <a:ext cx="4909800" cy="27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/>
              <a:t>Цена 6000-9000тг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Витамин С</a:t>
            </a:r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body" idx="1"/>
          </p:nvPr>
        </p:nvSpPr>
        <p:spPr>
          <a:xfrm>
            <a:off x="525900" y="15118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/>
              <a:t>Компания «ВИВА ФАРМ» имеет опыт работы на казахстанском фармацевтическом рынке более 15 лет. В 1999 году компания «ВИВА ФАРМ» начинала свою деятельность как дистрибьютор зарубежных препаратов, а после, в 2010 году, запустила производство собственных лекарственных средств.</a:t>
            </a:r>
            <a:endParaRPr sz="1500"/>
          </a:p>
        </p:txBody>
      </p:sp>
      <p:pic>
        <p:nvPicPr>
          <p:cNvPr id="189" name="Google Shape;18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467" y="1202267"/>
            <a:ext cx="3048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1"/>
          <p:cNvSpPr txBox="1">
            <a:spLocks noGrp="1"/>
          </p:cNvSpPr>
          <p:nvPr>
            <p:ph type="body" idx="1"/>
          </p:nvPr>
        </p:nvSpPr>
        <p:spPr>
          <a:xfrm>
            <a:off x="525900" y="4250275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500"/>
              <a:t>Цена 700-900тг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</Words>
  <Application>Microsoft Office PowerPoint</Application>
  <PresentationFormat>Экран (16:9)</PresentationFormat>
  <Paragraphs>116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Nunito</vt:lpstr>
      <vt:lpstr>Roboto</vt:lpstr>
      <vt:lpstr>Calibri</vt:lpstr>
      <vt:lpstr>Arial</vt:lpstr>
      <vt:lpstr>Times New Roman</vt:lpstr>
      <vt:lpstr>Shift</vt:lpstr>
      <vt:lpstr>Витамины</vt:lpstr>
      <vt:lpstr>Содержание</vt:lpstr>
      <vt:lpstr>Витамины</vt:lpstr>
      <vt:lpstr>Ассортимент продукции</vt:lpstr>
      <vt:lpstr>Презентация PowerPoint</vt:lpstr>
      <vt:lpstr>Презентация PowerPoint</vt:lpstr>
      <vt:lpstr>Витамин D</vt:lpstr>
      <vt:lpstr>Презентация PowerPoint</vt:lpstr>
      <vt:lpstr>Витамин С</vt:lpstr>
      <vt:lpstr>Презентация PowerPoint</vt:lpstr>
      <vt:lpstr>Витамин Е</vt:lpstr>
      <vt:lpstr>Презентация PowerPoint</vt:lpstr>
      <vt:lpstr>Аптеки </vt:lpstr>
      <vt:lpstr>Презентация PowerPoint</vt:lpstr>
      <vt:lpstr>Презентация PowerPoint</vt:lpstr>
      <vt:lpstr>Презентация PowerPoint</vt:lpstr>
      <vt:lpstr>Технология промышленного получения витамина В2 (рибофлавина) путем химического синтеза </vt:lpstr>
      <vt:lpstr>Физико-химический анализ витаминов💊</vt:lpstr>
      <vt:lpstr>Качественные реакции на некоторые витамины: </vt:lpstr>
      <vt:lpstr>Презентация PowerPoint</vt:lpstr>
      <vt:lpstr>Источники 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</dc:title>
  <cp:lastModifiedBy>User</cp:lastModifiedBy>
  <cp:revision>2</cp:revision>
  <dcterms:modified xsi:type="dcterms:W3CDTF">2022-11-10T09:25:02Z</dcterms:modified>
</cp:coreProperties>
</file>