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1"/>
  </p:notesMasterIdLst>
  <p:sldIdLst>
    <p:sldId id="256" r:id="rId2"/>
    <p:sldId id="259" r:id="rId3"/>
    <p:sldId id="267" r:id="rId4"/>
    <p:sldId id="258" r:id="rId5"/>
    <p:sldId id="261" r:id="rId6"/>
    <p:sldId id="305" r:id="rId7"/>
    <p:sldId id="266" r:id="rId8"/>
    <p:sldId id="306" r:id="rId9"/>
    <p:sldId id="272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627A13-F00A-47E7-8D92-00B3A4FE4023}">
  <a:tblStyle styleId="{AC627A13-F00A-47E7-8D92-00B3A4FE40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0546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ddd2d1f5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1ddd2d1f5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74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e0437784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1e0437784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9129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1e0437784c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1e0437784c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535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ddc8047e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1ddc8047e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637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ddc8047e2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1ddc8047e2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838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ddc8047e2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1ddc8047e2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21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1e0437784c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1e0437784c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845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ddc8047e2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1ddc8047e2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649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1e0437784c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11e0437784c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305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69800" y="1563425"/>
            <a:ext cx="58044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00" y="3383556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23812" y="2383375"/>
            <a:ext cx="917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Google Shape;153;p28"/>
          <p:cNvCxnSpPr/>
          <p:nvPr/>
        </p:nvCxnSpPr>
        <p:spPr>
          <a:xfrm>
            <a:off x="-30014" y="2383375"/>
            <a:ext cx="9186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" name="Google Shape;154;p28"/>
          <p:cNvSpPr/>
          <p:nvPr/>
        </p:nvSpPr>
        <p:spPr>
          <a:xfrm>
            <a:off x="1930650" y="2383375"/>
            <a:ext cx="5282700" cy="992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349400" y="2003070"/>
            <a:ext cx="3890100" cy="19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35" name="Google Shape;35;p7"/>
          <p:cNvCxnSpPr/>
          <p:nvPr/>
        </p:nvCxnSpPr>
        <p:spPr>
          <a:xfrm>
            <a:off x="-30014" y="532100"/>
            <a:ext cx="9186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041225" y="1516625"/>
            <a:ext cx="5061600" cy="72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241550" y="2305063"/>
            <a:ext cx="4661100" cy="13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-30014" y="1516625"/>
            <a:ext cx="9186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 hasCustomPrompt="1"/>
          </p:nvPr>
        </p:nvSpPr>
        <p:spPr>
          <a:xfrm>
            <a:off x="1292075" y="1829875"/>
            <a:ext cx="669300" cy="6693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2117775" y="208570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2" hasCustomPrompt="1"/>
          </p:nvPr>
        </p:nvSpPr>
        <p:spPr>
          <a:xfrm>
            <a:off x="4804175" y="1829875"/>
            <a:ext cx="669300" cy="6693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3"/>
          </p:nvPr>
        </p:nvSpPr>
        <p:spPr>
          <a:xfrm>
            <a:off x="5629925" y="208570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4" hasCustomPrompt="1"/>
          </p:nvPr>
        </p:nvSpPr>
        <p:spPr>
          <a:xfrm>
            <a:off x="1291975" y="3338812"/>
            <a:ext cx="669300" cy="6693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5"/>
          </p:nvPr>
        </p:nvSpPr>
        <p:spPr>
          <a:xfrm>
            <a:off x="2117775" y="3591623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6" hasCustomPrompt="1"/>
          </p:nvPr>
        </p:nvSpPr>
        <p:spPr>
          <a:xfrm>
            <a:off x="4804125" y="3338812"/>
            <a:ext cx="669300" cy="6693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7"/>
          </p:nvPr>
        </p:nvSpPr>
        <p:spPr>
          <a:xfrm>
            <a:off x="5629925" y="3591623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8"/>
          </p:nvPr>
        </p:nvSpPr>
        <p:spPr>
          <a:xfrm>
            <a:off x="720000" y="534393"/>
            <a:ext cx="77040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9"/>
          </p:nvPr>
        </p:nvSpPr>
        <p:spPr>
          <a:xfrm>
            <a:off x="2117763" y="1682975"/>
            <a:ext cx="2336400" cy="49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3"/>
          </p:nvPr>
        </p:nvSpPr>
        <p:spPr>
          <a:xfrm>
            <a:off x="5629913" y="1682975"/>
            <a:ext cx="2336400" cy="49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4"/>
          </p:nvPr>
        </p:nvSpPr>
        <p:spPr>
          <a:xfrm>
            <a:off x="2117775" y="3192578"/>
            <a:ext cx="2336400" cy="49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5"/>
          </p:nvPr>
        </p:nvSpPr>
        <p:spPr>
          <a:xfrm>
            <a:off x="5629925" y="3192578"/>
            <a:ext cx="2336400" cy="49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65" name="Google Shape;65;p13"/>
          <p:cNvCxnSpPr/>
          <p:nvPr/>
        </p:nvCxnSpPr>
        <p:spPr>
          <a:xfrm>
            <a:off x="-30014" y="532100"/>
            <a:ext cx="9186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2290025" y="2997500"/>
            <a:ext cx="4563900" cy="631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1725425" y="1514200"/>
            <a:ext cx="5693100" cy="13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cxnSp>
        <p:nvCxnSpPr>
          <p:cNvPr id="78" name="Google Shape;78;p17"/>
          <p:cNvCxnSpPr/>
          <p:nvPr/>
        </p:nvCxnSpPr>
        <p:spPr>
          <a:xfrm>
            <a:off x="-30014" y="2997500"/>
            <a:ext cx="9186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subTitle" idx="1"/>
          </p:nvPr>
        </p:nvSpPr>
        <p:spPr>
          <a:xfrm>
            <a:off x="1084321" y="1527425"/>
            <a:ext cx="3497400" cy="26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82" name="Google Shape;82;p18"/>
          <p:cNvCxnSpPr/>
          <p:nvPr/>
        </p:nvCxnSpPr>
        <p:spPr>
          <a:xfrm>
            <a:off x="-30014" y="535000"/>
            <a:ext cx="9186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subTitle" idx="1"/>
          </p:nvPr>
        </p:nvSpPr>
        <p:spPr>
          <a:xfrm>
            <a:off x="1202550" y="2809825"/>
            <a:ext cx="3374400" cy="10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1069625" y="1244675"/>
            <a:ext cx="3711900" cy="13083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27"/>
          <p:cNvCxnSpPr/>
          <p:nvPr/>
        </p:nvCxnSpPr>
        <p:spPr>
          <a:xfrm>
            <a:off x="-30014" y="532100"/>
            <a:ext cx="9186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7"/>
          <p:cNvSpPr/>
          <p:nvPr/>
        </p:nvSpPr>
        <p:spPr>
          <a:xfrm>
            <a:off x="724800" y="535105"/>
            <a:ext cx="77040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8" r:id="rId4"/>
    <p:sldLayoutId id="2147483659" r:id="rId5"/>
    <p:sldLayoutId id="2147483663" r:id="rId6"/>
    <p:sldLayoutId id="2147483664" r:id="rId7"/>
    <p:sldLayoutId id="2147483665" r:id="rId8"/>
    <p:sldLayoutId id="2147483673" r:id="rId9"/>
    <p:sldLayoutId id="214748367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391490">
            <a:off x="6903264" y="-425790"/>
            <a:ext cx="1897449" cy="2180680"/>
          </a:xfrm>
          <a:prstGeom prst="rect">
            <a:avLst/>
          </a:prstGeom>
          <a:noFill/>
          <a:ln>
            <a:noFill/>
          </a:ln>
          <a:effectLst>
            <a:outerShdw blurRad="57150" dist="28575" dir="3600000" algn="bl" rotWithShape="0">
              <a:srgbClr val="000000">
                <a:alpha val="25000"/>
              </a:srgbClr>
            </a:outerShdw>
          </a:effectLst>
        </p:spPr>
      </p:pic>
      <p:pic>
        <p:nvPicPr>
          <p:cNvPr id="166" name="Google Shape;16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331180">
            <a:off x="149245" y="3127708"/>
            <a:ext cx="1912787" cy="2083757"/>
          </a:xfrm>
          <a:prstGeom prst="rect">
            <a:avLst/>
          </a:prstGeom>
          <a:noFill/>
          <a:ln>
            <a:noFill/>
          </a:ln>
          <a:effectLst>
            <a:outerShdw blurRad="42863" dist="28575" dir="3600000" algn="bl" rotWithShape="0">
              <a:schemeClr val="dk1">
                <a:alpha val="25000"/>
              </a:schemeClr>
            </a:outerShdw>
          </a:effectLst>
        </p:spPr>
      </p:pic>
      <p:sp>
        <p:nvSpPr>
          <p:cNvPr id="167" name="Google Shape;167;p32"/>
          <p:cNvSpPr/>
          <p:nvPr/>
        </p:nvSpPr>
        <p:spPr>
          <a:xfrm>
            <a:off x="1933000" y="2383375"/>
            <a:ext cx="5282700" cy="992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ctrTitle"/>
          </p:nvPr>
        </p:nvSpPr>
        <p:spPr>
          <a:xfrm>
            <a:off x="1669800" y="2609449"/>
            <a:ext cx="5804400" cy="4595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solidFill>
                  <a:srgbClr val="3880AE"/>
                </a:solidFill>
              </a:rPr>
              <a:t>Структуры ДНК</a:t>
            </a:r>
            <a:endParaRPr sz="4800" dirty="0">
              <a:solidFill>
                <a:srgbClr val="3880AE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>
            <a:spLocks noGrp="1"/>
          </p:cNvSpPr>
          <p:nvPr>
            <p:ph type="subTitle" idx="1"/>
          </p:nvPr>
        </p:nvSpPr>
        <p:spPr>
          <a:xfrm>
            <a:off x="2241550" y="2305063"/>
            <a:ext cx="4661100" cy="13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ДНК — это группа молекул, которые отвечают за перенос и передачу наследственных материалов или </a:t>
            </a:r>
            <a:r>
              <a:rPr lang="ru-RU" dirty="0" smtClean="0"/>
              <a:t>генетической информации </a:t>
            </a:r>
            <a:r>
              <a:rPr lang="ru-RU" dirty="0"/>
              <a:t>от родителей к потомству</a:t>
            </a:r>
            <a:endParaRPr dirty="0"/>
          </a:p>
        </p:txBody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xfrm>
            <a:off x="2041225" y="1516625"/>
            <a:ext cx="5061600" cy="7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Что такое ДНК?</a:t>
            </a:r>
            <a:endParaRPr dirty="0"/>
          </a:p>
        </p:txBody>
      </p:sp>
      <p:pic>
        <p:nvPicPr>
          <p:cNvPr id="206" name="Google Shape;20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391490" flipH="1">
            <a:off x="7701414" y="2544460"/>
            <a:ext cx="1897449" cy="2180680"/>
          </a:xfrm>
          <a:prstGeom prst="rect">
            <a:avLst/>
          </a:prstGeom>
          <a:noFill/>
          <a:ln>
            <a:noFill/>
          </a:ln>
          <a:effectLst>
            <a:outerShdw blurRad="57150" dist="28575" dir="3600000" algn="bl" rotWithShape="0">
              <a:srgbClr val="000000">
                <a:alpha val="25000"/>
              </a:srgbClr>
            </a:outerShdw>
          </a:effectLst>
        </p:spPr>
      </p:pic>
      <p:pic>
        <p:nvPicPr>
          <p:cNvPr id="207" name="Google Shape;20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331180">
            <a:off x="100382" y="3272533"/>
            <a:ext cx="1912787" cy="2083757"/>
          </a:xfrm>
          <a:prstGeom prst="rect">
            <a:avLst/>
          </a:prstGeom>
          <a:noFill/>
          <a:ln>
            <a:noFill/>
          </a:ln>
          <a:effectLst>
            <a:outerShdw blurRad="42863" dist="28575" dir="3600000" algn="bl" rotWithShape="0">
              <a:schemeClr val="dk1">
                <a:alpha val="25000"/>
              </a:scheme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3"/>
          <p:cNvSpPr txBox="1">
            <a:spLocks noGrp="1"/>
          </p:cNvSpPr>
          <p:nvPr>
            <p:ph type="subTitle" idx="1"/>
          </p:nvPr>
        </p:nvSpPr>
        <p:spPr>
          <a:xfrm>
            <a:off x="1518622" y="1"/>
            <a:ext cx="5693100" cy="50400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/>
              <a:t>Помимо того, что ДНК отвечает за наследование генетической информации у всех живых существ, она также играет решающую роль в производстве белков. Ядерная ДНК - это ДНК, содержащаяся в ядре каждой клетки </a:t>
            </a:r>
            <a:r>
              <a:rPr lang="ru-RU" sz="2000" dirty="0" err="1"/>
              <a:t>эукариотического</a:t>
            </a:r>
            <a:r>
              <a:rPr lang="ru-RU" sz="2000" dirty="0"/>
              <a:t> организма. Он кодирует большинство геномов организма, в то время как </a:t>
            </a:r>
            <a:r>
              <a:rPr lang="ru-RU" sz="2000" dirty="0" err="1"/>
              <a:t>митохондриальная</a:t>
            </a:r>
            <a:r>
              <a:rPr lang="ru-RU" sz="2000" dirty="0"/>
              <a:t> ДНК и </a:t>
            </a:r>
            <a:r>
              <a:rPr lang="ru-RU" sz="2000" dirty="0" err="1"/>
              <a:t>пластидная</a:t>
            </a:r>
            <a:r>
              <a:rPr lang="ru-RU" sz="2000" dirty="0"/>
              <a:t> ДНК управляют </a:t>
            </a:r>
            <a:r>
              <a:rPr lang="ru-RU" sz="2000" dirty="0" err="1"/>
              <a:t>остальным.ДНК</a:t>
            </a:r>
            <a:r>
              <a:rPr lang="ru-RU" sz="2000" dirty="0"/>
              <a:t>, присутствующая в митохондриях клетки, называется </a:t>
            </a:r>
            <a:r>
              <a:rPr lang="ru-RU" sz="2000" dirty="0" err="1"/>
              <a:t>митохондриальной</a:t>
            </a:r>
            <a:r>
              <a:rPr lang="ru-RU" sz="2000" dirty="0"/>
              <a:t> ДНК. Это передается по наследству от матери к ребенку. У человека насчитывается примерно 16 000 пар оснований </a:t>
            </a:r>
            <a:r>
              <a:rPr lang="ru-RU" sz="2000" dirty="0" err="1"/>
              <a:t>митохондриальной</a:t>
            </a:r>
            <a:r>
              <a:rPr lang="ru-RU" sz="2000" dirty="0"/>
              <a:t> ДНК. Точно так же пластиды имеют свою собственную ДНК, и они играют важную роль в фотосинтезе.</a:t>
            </a:r>
            <a:endParaRPr sz="2000" dirty="0"/>
          </a:p>
        </p:txBody>
      </p:sp>
      <p:pic>
        <p:nvPicPr>
          <p:cNvPr id="444" name="Google Shape;44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799958">
            <a:off x="-565017" y="463063"/>
            <a:ext cx="1912787" cy="2083753"/>
          </a:xfrm>
          <a:prstGeom prst="rect">
            <a:avLst/>
          </a:prstGeom>
          <a:noFill/>
          <a:ln>
            <a:noFill/>
          </a:ln>
          <a:effectLst>
            <a:outerShdw blurRad="42863" dist="28575" dir="3600000" algn="bl" rotWithShape="0">
              <a:schemeClr val="dk1">
                <a:alpha val="25000"/>
              </a:schemeClr>
            </a:outerShdw>
          </a:effectLst>
        </p:spPr>
      </p:pic>
      <p:pic>
        <p:nvPicPr>
          <p:cNvPr id="445" name="Google Shape;44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588884">
            <a:off x="7361896" y="3369670"/>
            <a:ext cx="1912785" cy="2083756"/>
          </a:xfrm>
          <a:prstGeom prst="rect">
            <a:avLst/>
          </a:prstGeom>
          <a:noFill/>
          <a:ln>
            <a:noFill/>
          </a:ln>
          <a:effectLst>
            <a:outerShdw blurRad="42863" dist="28575" dir="3600000" algn="bl" rotWithShape="0">
              <a:schemeClr val="dk1">
                <a:alpha val="25000"/>
              </a:scheme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>
            <a:spLocks noGrp="1"/>
          </p:cNvSpPr>
          <p:nvPr>
            <p:ph type="subTitle" idx="9"/>
          </p:nvPr>
        </p:nvSpPr>
        <p:spPr>
          <a:xfrm>
            <a:off x="1620486" y="1251857"/>
            <a:ext cx="1013857" cy="2542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600" dirty="0"/>
              <a:t>А-ДНК</a:t>
            </a:r>
            <a:endParaRPr sz="1600" dirty="0"/>
          </a:p>
        </p:txBody>
      </p:sp>
      <p:sp>
        <p:nvSpPr>
          <p:cNvPr id="186" name="Google Shape;186;p34"/>
          <p:cNvSpPr txBox="1">
            <a:spLocks noGrp="1"/>
          </p:cNvSpPr>
          <p:nvPr>
            <p:ph type="title"/>
          </p:nvPr>
        </p:nvSpPr>
        <p:spPr>
          <a:xfrm>
            <a:off x="957325" y="1345408"/>
            <a:ext cx="6693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ubTitle" idx="1"/>
          </p:nvPr>
        </p:nvSpPr>
        <p:spPr>
          <a:xfrm>
            <a:off x="1664248" y="1506138"/>
            <a:ext cx="6759751" cy="6915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100" dirty="0"/>
              <a:t>Это правосторонняя двойная спираль, похожая на форму В-ДНК. Обезвоженная ДНК принимает форму А, которая защищает ДНК в экстремальных условиях, таких как высыхание. Связывание с белком также удаляет растворитель из ДНК, и ДНК принимает форму A.</a:t>
            </a:r>
            <a:endParaRPr sz="1100" dirty="0"/>
          </a:p>
        </p:txBody>
      </p:sp>
      <p:sp>
        <p:nvSpPr>
          <p:cNvPr id="188" name="Google Shape;188;p34"/>
          <p:cNvSpPr txBox="1">
            <a:spLocks noGrp="1"/>
          </p:cNvSpPr>
          <p:nvPr>
            <p:ph type="title" idx="2"/>
          </p:nvPr>
        </p:nvSpPr>
        <p:spPr>
          <a:xfrm>
            <a:off x="994949" y="2596709"/>
            <a:ext cx="6693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type="subTitle" idx="3"/>
          </p:nvPr>
        </p:nvSpPr>
        <p:spPr>
          <a:xfrm>
            <a:off x="1785257" y="2682645"/>
            <a:ext cx="5813489" cy="6505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100" dirty="0"/>
              <a:t>Это наиболее распространенная </a:t>
            </a:r>
            <a:r>
              <a:rPr lang="ru-RU" sz="1100" dirty="0" err="1"/>
              <a:t>конформация</a:t>
            </a:r>
            <a:r>
              <a:rPr lang="ru-RU" sz="1100" dirty="0"/>
              <a:t> ДНК, представляющая собой правостороннюю спираль. Большая часть ДНК имеет </a:t>
            </a:r>
            <a:r>
              <a:rPr lang="ru-RU" sz="1100" dirty="0" err="1"/>
              <a:t>конформацию</a:t>
            </a:r>
            <a:r>
              <a:rPr lang="ru-RU" sz="1100" dirty="0"/>
              <a:t> типа В при нормальных физиологических условиях.</a:t>
            </a:r>
            <a:endParaRPr sz="1100" dirty="0"/>
          </a:p>
        </p:txBody>
      </p:sp>
      <p:sp>
        <p:nvSpPr>
          <p:cNvPr id="190" name="Google Shape;190;p34"/>
          <p:cNvSpPr txBox="1">
            <a:spLocks noGrp="1"/>
          </p:cNvSpPr>
          <p:nvPr>
            <p:ph type="title" idx="4"/>
          </p:nvPr>
        </p:nvSpPr>
        <p:spPr>
          <a:xfrm>
            <a:off x="994949" y="3900192"/>
            <a:ext cx="6693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subTitle" idx="5"/>
          </p:nvPr>
        </p:nvSpPr>
        <p:spPr>
          <a:xfrm>
            <a:off x="1781228" y="3992442"/>
            <a:ext cx="5464629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100" dirty="0"/>
              <a:t>Z-ДНК - это левосторонняя ДНК, в которой двойная спираль закручивается влево зигзагообразно. Он был открыт </a:t>
            </a:r>
            <a:r>
              <a:rPr lang="ru-RU" sz="1100" dirty="0" err="1"/>
              <a:t>Андресом</a:t>
            </a:r>
            <a:r>
              <a:rPr lang="ru-RU" sz="1100" dirty="0"/>
              <a:t> </a:t>
            </a:r>
            <a:r>
              <a:rPr lang="ru-RU" sz="1100" dirty="0" err="1"/>
              <a:t>Вангом</a:t>
            </a:r>
            <a:r>
              <a:rPr lang="ru-RU" sz="1100" dirty="0"/>
              <a:t> и Александром Ричем. Он обнаруживается перед местом запуска гена и, следовательно, как полагают, играет определенную роль в регуляции генов.</a:t>
            </a:r>
            <a:endParaRPr sz="1100" dirty="0"/>
          </a:p>
        </p:txBody>
      </p:sp>
      <p:sp>
        <p:nvSpPr>
          <p:cNvPr id="194" name="Google Shape;194;p34"/>
          <p:cNvSpPr txBox="1">
            <a:spLocks noGrp="1"/>
          </p:cNvSpPr>
          <p:nvPr>
            <p:ph type="title" idx="8"/>
          </p:nvPr>
        </p:nvSpPr>
        <p:spPr>
          <a:xfrm>
            <a:off x="720000" y="53439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Типы ДНК</a:t>
            </a:r>
            <a:endParaRPr dirty="0"/>
          </a:p>
        </p:txBody>
      </p:sp>
      <p:sp>
        <p:nvSpPr>
          <p:cNvPr id="195" name="Google Shape;195;p34"/>
          <p:cNvSpPr txBox="1">
            <a:spLocks noGrp="1"/>
          </p:cNvSpPr>
          <p:nvPr>
            <p:ph type="subTitle" idx="13"/>
          </p:nvPr>
        </p:nvSpPr>
        <p:spPr>
          <a:xfrm>
            <a:off x="1664248" y="2283600"/>
            <a:ext cx="2336400" cy="3131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В-ДНК</a:t>
            </a:r>
            <a:endParaRPr sz="1600" dirty="0"/>
          </a:p>
        </p:txBody>
      </p:sp>
      <p:sp>
        <p:nvSpPr>
          <p:cNvPr id="196" name="Google Shape;196;p34"/>
          <p:cNvSpPr txBox="1">
            <a:spLocks noGrp="1"/>
          </p:cNvSpPr>
          <p:nvPr>
            <p:ph type="subTitle" idx="14"/>
          </p:nvPr>
        </p:nvSpPr>
        <p:spPr>
          <a:xfrm>
            <a:off x="1785257" y="3493535"/>
            <a:ext cx="2336400" cy="4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600" dirty="0"/>
              <a:t>Z-</a:t>
            </a:r>
            <a:r>
              <a:rPr lang="ru-RU" sz="1600" dirty="0"/>
              <a:t>ДНК</a:t>
            </a:r>
            <a:endParaRPr sz="1600" dirty="0"/>
          </a:p>
        </p:txBody>
      </p:sp>
      <p:pic>
        <p:nvPicPr>
          <p:cNvPr id="198" name="Google Shape;19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4">
            <a:off x="7598757" y="3266019"/>
            <a:ext cx="1912787" cy="2083758"/>
          </a:xfrm>
          <a:prstGeom prst="rect">
            <a:avLst/>
          </a:prstGeom>
          <a:noFill/>
          <a:ln>
            <a:noFill/>
          </a:ln>
          <a:effectLst>
            <a:outerShdw blurRad="42863" dist="28575" dir="3600000" algn="bl" rotWithShape="0">
              <a:schemeClr val="dk1">
                <a:alpha val="25000"/>
              </a:schemeClr>
            </a:outerShdw>
          </a:effectLst>
        </p:spPr>
      </p:pic>
      <p:pic>
        <p:nvPicPr>
          <p:cNvPr id="199" name="Google Shape;19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922650">
            <a:off x="-827386" y="1333509"/>
            <a:ext cx="1897448" cy="2180680"/>
          </a:xfrm>
          <a:prstGeom prst="rect">
            <a:avLst/>
          </a:prstGeom>
          <a:noFill/>
          <a:ln>
            <a:noFill/>
          </a:ln>
          <a:effectLst>
            <a:outerShdw blurRad="57150" dist="28575" dir="3600000" algn="bl" rotWithShape="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Кто Обнаружил ДНК?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223" name="Google Shape;223;p37"/>
          <p:cNvSpPr txBox="1">
            <a:spLocks noGrp="1"/>
          </p:cNvSpPr>
          <p:nvPr>
            <p:ph type="body" idx="1"/>
          </p:nvPr>
        </p:nvSpPr>
        <p:spPr>
          <a:xfrm>
            <a:off x="4349400" y="1393371"/>
            <a:ext cx="3890100" cy="2579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>
                <a:solidFill>
                  <a:schemeClr val="dk1"/>
                </a:solidFill>
              </a:rPr>
              <a:t>ДНК была впервые распознана и идентифицирована швейцарским биологом </a:t>
            </a:r>
            <a:r>
              <a:rPr lang="ru-RU" dirty="0" err="1">
                <a:solidFill>
                  <a:schemeClr val="dk1"/>
                </a:solidFill>
              </a:rPr>
              <a:t>Йоханнесом</a:t>
            </a:r>
            <a:r>
              <a:rPr lang="ru-RU" dirty="0">
                <a:solidFill>
                  <a:schemeClr val="dk1"/>
                </a:solidFill>
              </a:rPr>
              <a:t> Фридрихом </a:t>
            </a:r>
            <a:r>
              <a:rPr lang="ru-RU" dirty="0" err="1">
                <a:solidFill>
                  <a:schemeClr val="dk1"/>
                </a:solidFill>
              </a:rPr>
              <a:t>Мишером</a:t>
            </a:r>
            <a:r>
              <a:rPr lang="ru-RU" dirty="0">
                <a:solidFill>
                  <a:schemeClr val="dk1"/>
                </a:solidFill>
              </a:rPr>
              <a:t> в 1869 году во время его исследования белых кровяных </a:t>
            </a:r>
            <a:r>
              <a:rPr lang="ru-RU" dirty="0" err="1">
                <a:solidFill>
                  <a:schemeClr val="dk1"/>
                </a:solidFill>
              </a:rPr>
              <a:t>телец.Структура</a:t>
            </a:r>
            <a:r>
              <a:rPr lang="ru-RU" dirty="0">
                <a:solidFill>
                  <a:schemeClr val="dk1"/>
                </a:solidFill>
              </a:rPr>
              <a:t> двойной спирали молекулы ДНК была позже открыта с помощью экспериментальных данных Джеймсом Уотсоном и </a:t>
            </a:r>
            <a:r>
              <a:rPr lang="ru-RU" dirty="0" err="1">
                <a:solidFill>
                  <a:schemeClr val="dk1"/>
                </a:solidFill>
              </a:rPr>
              <a:t>Фрэнсисом</a:t>
            </a:r>
            <a:r>
              <a:rPr lang="ru-RU" dirty="0">
                <a:solidFill>
                  <a:schemeClr val="dk1"/>
                </a:solidFill>
              </a:rPr>
              <a:t> Криком. Наконец, было доказано, что ДНК отвечает за хранение генетической информации в живых организмах.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24" name="Google Shape;224;p37"/>
          <p:cNvPicPr preferRelativeResize="0"/>
          <p:nvPr/>
        </p:nvPicPr>
        <p:blipFill rotWithShape="1">
          <a:blip r:embed="rId3">
            <a:alphaModFix/>
          </a:blip>
          <a:srcRect l="18894" r="24856"/>
          <a:stretch/>
        </p:blipFill>
        <p:spPr>
          <a:xfrm>
            <a:off x="904500" y="1506570"/>
            <a:ext cx="2962800" cy="2962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6">
            <a:off x="7147098" y="3712335"/>
            <a:ext cx="1807902" cy="1969480"/>
          </a:xfrm>
          <a:prstGeom prst="rect">
            <a:avLst/>
          </a:prstGeom>
          <a:noFill/>
          <a:ln>
            <a:noFill/>
          </a:ln>
          <a:effectLst>
            <a:outerShdw blurRad="42863" dist="28575" dir="3600000" algn="bl" rotWithShape="0">
              <a:schemeClr val="dk1">
                <a:alpha val="25000"/>
              </a:schemeClr>
            </a:outerShdw>
          </a:effectLst>
        </p:spPr>
      </p:pic>
      <p:pic>
        <p:nvPicPr>
          <p:cNvPr id="226" name="Google Shape;22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391496">
            <a:off x="-576484" y="1786972"/>
            <a:ext cx="1879144" cy="2159636"/>
          </a:xfrm>
          <a:prstGeom prst="rect">
            <a:avLst/>
          </a:prstGeom>
          <a:noFill/>
          <a:ln>
            <a:noFill/>
          </a:ln>
          <a:effectLst>
            <a:outerShdw blurRad="57150" dist="28575" dir="3600000" algn="bl" rotWithShape="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Диаграмма ДНК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223" name="Google Shape;223;p37"/>
          <p:cNvSpPr txBox="1">
            <a:spLocks noGrp="1"/>
          </p:cNvSpPr>
          <p:nvPr>
            <p:ph type="body" idx="1"/>
          </p:nvPr>
        </p:nvSpPr>
        <p:spPr>
          <a:xfrm>
            <a:off x="4349400" y="1393371"/>
            <a:ext cx="3890100" cy="2579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>
                <a:solidFill>
                  <a:schemeClr val="dk1"/>
                </a:solidFill>
              </a:rPr>
              <a:t>Следующая диаграмма объясняет структуру ДНК, представляющую различные части ДНК. ДНК состоит из </a:t>
            </a:r>
            <a:r>
              <a:rPr lang="ru-RU" dirty="0" err="1">
                <a:solidFill>
                  <a:schemeClr val="dk1"/>
                </a:solidFill>
              </a:rPr>
              <a:t>сахаро</a:t>
            </a:r>
            <a:r>
              <a:rPr lang="ru-RU" dirty="0">
                <a:solidFill>
                  <a:schemeClr val="dk1"/>
                </a:solidFill>
              </a:rPr>
              <a:t>-фосфатного остова и нуклеотидных оснований (гуанин, </a:t>
            </a:r>
            <a:r>
              <a:rPr lang="ru-RU" dirty="0" err="1">
                <a:solidFill>
                  <a:schemeClr val="dk1"/>
                </a:solidFill>
              </a:rPr>
              <a:t>цитозин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аденин</a:t>
            </a:r>
            <a:r>
              <a:rPr lang="ru-RU" dirty="0">
                <a:solidFill>
                  <a:schemeClr val="dk1"/>
                </a:solidFill>
              </a:rPr>
              <a:t> и </a:t>
            </a:r>
            <a:r>
              <a:rPr lang="ru-RU" dirty="0" err="1">
                <a:solidFill>
                  <a:schemeClr val="dk1"/>
                </a:solidFill>
              </a:rPr>
              <a:t>тимин</a:t>
            </a:r>
            <a:r>
              <a:rPr lang="ru-RU" dirty="0">
                <a:solidFill>
                  <a:schemeClr val="dk1"/>
                </a:solidFill>
              </a:rPr>
              <a:t>).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24" name="Google Shape;224;p37"/>
          <p:cNvPicPr preferRelativeResize="0"/>
          <p:nvPr/>
        </p:nvPicPr>
        <p:blipFill rotWithShape="1">
          <a:blip r:embed="rId3">
            <a:alphaModFix/>
          </a:blip>
          <a:srcRect l="18894" r="24856"/>
          <a:stretch/>
        </p:blipFill>
        <p:spPr>
          <a:xfrm>
            <a:off x="904500" y="1506570"/>
            <a:ext cx="2962800" cy="2962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6">
            <a:off x="7147098" y="3712335"/>
            <a:ext cx="1807902" cy="1969480"/>
          </a:xfrm>
          <a:prstGeom prst="rect">
            <a:avLst/>
          </a:prstGeom>
          <a:noFill/>
          <a:ln>
            <a:noFill/>
          </a:ln>
          <a:effectLst>
            <a:outerShdw blurRad="42863" dist="28575" dir="3600000" algn="bl" rotWithShape="0">
              <a:schemeClr val="dk1">
                <a:alpha val="25000"/>
              </a:schemeClr>
            </a:outerShdw>
          </a:effectLst>
        </p:spPr>
      </p:pic>
      <p:pic>
        <p:nvPicPr>
          <p:cNvPr id="226" name="Google Shape;22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391496">
            <a:off x="-576484" y="1786972"/>
            <a:ext cx="1879144" cy="2159636"/>
          </a:xfrm>
          <a:prstGeom prst="rect">
            <a:avLst/>
          </a:prstGeom>
          <a:noFill/>
          <a:ln>
            <a:noFill/>
          </a:ln>
          <a:effectLst>
            <a:outerShdw blurRad="57150" dist="28575" dir="3600000" algn="bl" rotWithShape="0">
              <a:srgbClr val="000000">
                <a:alpha val="2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8694" r="2736"/>
          <a:stretch/>
        </p:blipFill>
        <p:spPr>
          <a:xfrm>
            <a:off x="720000" y="1447072"/>
            <a:ext cx="3462358" cy="30814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6295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2"/>
          <p:cNvSpPr txBox="1">
            <a:spLocks noGrp="1"/>
          </p:cNvSpPr>
          <p:nvPr>
            <p:ph type="subTitle" idx="1"/>
          </p:nvPr>
        </p:nvSpPr>
        <p:spPr>
          <a:xfrm>
            <a:off x="315686" y="1107700"/>
            <a:ext cx="5670274" cy="39432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Структуру ДНК можно рассматривать как витую лестницу. Эта структура описывается как двойная спираль, как показано на рисунке выше. Это нуклеиновая кислота, а все нуклеиновые кислоты состоят из нуклеотидов. Молекула ДНК состоит из единиц, называемых нуклеотидами, и каждый нуклеотид состоит из трех различных компонентов, таких как сахар, фосфатные группы и азотистые </a:t>
            </a:r>
            <a:r>
              <a:rPr lang="ru-RU" dirty="0" err="1"/>
              <a:t>основания.Основными</a:t>
            </a:r>
            <a:r>
              <a:rPr lang="ru-RU" dirty="0"/>
              <a:t> строительными блоками ДНК являются нуклеотиды, которые состоят из сахарной группы, фосфатной группы и азотистого основания. Сахарные и фосфатные группы связывают нуклеотиды вместе, образуя каждую нить ДНК. </a:t>
            </a:r>
            <a:r>
              <a:rPr lang="ru-RU" dirty="0" err="1"/>
              <a:t>Аденин</a:t>
            </a:r>
            <a:r>
              <a:rPr lang="ru-RU" dirty="0"/>
              <a:t> (A), Тимин (T), гуанин (G) и </a:t>
            </a:r>
            <a:r>
              <a:rPr lang="ru-RU" dirty="0" err="1"/>
              <a:t>цитозин</a:t>
            </a:r>
            <a:r>
              <a:rPr lang="ru-RU" dirty="0"/>
              <a:t> (C) - это четыре типа азотистых </a:t>
            </a:r>
            <a:r>
              <a:rPr lang="ru-RU" dirty="0" err="1"/>
              <a:t>оснований.Эти</a:t>
            </a:r>
            <a:r>
              <a:rPr lang="ru-RU" dirty="0"/>
              <a:t> 4 азотистых основания соединяются следующим образом: A с T и C с G. Эти пары оснований необходимы для структуры двойной спирали ДНК, которая напоминает скрученную </a:t>
            </a:r>
            <a:r>
              <a:rPr lang="ru-RU" dirty="0" err="1"/>
              <a:t>лестницу.Порядок</a:t>
            </a:r>
            <a:r>
              <a:rPr lang="ru-RU" dirty="0"/>
              <a:t> расположения азотистых оснований определяет генетический код или инструкции ДНК.</a:t>
            </a:r>
            <a:endParaRPr dirty="0"/>
          </a:p>
        </p:txBody>
      </p:sp>
      <p:sp>
        <p:nvSpPr>
          <p:cNvPr id="434" name="Google Shape;434;p42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Структура ДНК</a:t>
            </a:r>
            <a:endParaRPr dirty="0">
              <a:solidFill>
                <a:schemeClr val="lt2"/>
              </a:solidFill>
            </a:endParaRPr>
          </a:p>
        </p:txBody>
      </p:sp>
      <p:pic>
        <p:nvPicPr>
          <p:cNvPr id="435" name="Google Shape;435;p42"/>
          <p:cNvPicPr preferRelativeResize="0"/>
          <p:nvPr/>
        </p:nvPicPr>
        <p:blipFill rotWithShape="1">
          <a:blip r:embed="rId3">
            <a:alphaModFix/>
          </a:blip>
          <a:srcRect l="18246" t="18" r="19837" b="7225"/>
          <a:stretch/>
        </p:blipFill>
        <p:spPr>
          <a:xfrm>
            <a:off x="5985960" y="1371189"/>
            <a:ext cx="2962800" cy="2962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36" name="Google Shape;43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899987">
            <a:off x="-956394" y="2503324"/>
            <a:ext cx="1912788" cy="2083755"/>
          </a:xfrm>
          <a:prstGeom prst="rect">
            <a:avLst/>
          </a:prstGeom>
          <a:noFill/>
          <a:ln>
            <a:noFill/>
          </a:ln>
          <a:effectLst>
            <a:outerShdw blurRad="42863" dist="28575" dir="3540000" algn="bl" rotWithShape="0">
              <a:schemeClr val="dk1">
                <a:alpha val="25000"/>
              </a:schemeClr>
            </a:outerShdw>
          </a:effectLst>
        </p:spPr>
      </p:pic>
      <p:pic>
        <p:nvPicPr>
          <p:cNvPr id="437" name="Google Shape;43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59469">
            <a:off x="7273701" y="3506840"/>
            <a:ext cx="1897454" cy="2180677"/>
          </a:xfrm>
          <a:prstGeom prst="rect">
            <a:avLst/>
          </a:prstGeom>
          <a:noFill/>
          <a:ln>
            <a:noFill/>
          </a:ln>
          <a:effectLst>
            <a:outerShdw blurRad="57150" dist="28575" dir="3600000" algn="bl" rotWithShape="0">
              <a:srgbClr val="000000">
                <a:alpha val="2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18714" r="18715" b="10446"/>
          <a:stretch/>
        </p:blipFill>
        <p:spPr>
          <a:xfrm>
            <a:off x="6101203" y="1487642"/>
            <a:ext cx="2732314" cy="2729593"/>
          </a:xfrm>
          <a:prstGeom prst="ellipse">
            <a:avLst/>
          </a:prstGeom>
        </p:spPr>
      </p:pic>
      <p:pic>
        <p:nvPicPr>
          <p:cNvPr id="2050" name="Picture 2" descr="DNA Structur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6" t="88326" r="9328" b="1674"/>
          <a:stretch/>
        </p:blipFill>
        <p:spPr bwMode="auto">
          <a:xfrm>
            <a:off x="2943402" y="113747"/>
            <a:ext cx="6085116" cy="30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ДНК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223" name="Google Shape;223;p37"/>
          <p:cNvSpPr txBox="1">
            <a:spLocks noGrp="1"/>
          </p:cNvSpPr>
          <p:nvPr>
            <p:ph type="body" idx="1"/>
          </p:nvPr>
        </p:nvSpPr>
        <p:spPr>
          <a:xfrm>
            <a:off x="3445803" y="1230087"/>
            <a:ext cx="5360739" cy="2742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600" dirty="0">
                <a:solidFill>
                  <a:schemeClr val="dk1"/>
                </a:solidFill>
              </a:rPr>
              <a:t>Молекула ДНК состоит из 4 азотистых оснований, а именно </a:t>
            </a:r>
            <a:r>
              <a:rPr lang="ru-RU" sz="1600" dirty="0" err="1">
                <a:solidFill>
                  <a:schemeClr val="dk1"/>
                </a:solidFill>
              </a:rPr>
              <a:t>аденина</a:t>
            </a:r>
            <a:r>
              <a:rPr lang="ru-RU" sz="1600" dirty="0">
                <a:solidFill>
                  <a:schemeClr val="dk1"/>
                </a:solidFill>
              </a:rPr>
              <a:t> (А), </a:t>
            </a:r>
            <a:r>
              <a:rPr lang="ru-RU" sz="1600" dirty="0" err="1">
                <a:solidFill>
                  <a:schemeClr val="dk1"/>
                </a:solidFill>
              </a:rPr>
              <a:t>тимина</a:t>
            </a:r>
            <a:r>
              <a:rPr lang="ru-RU" sz="1600" dirty="0">
                <a:solidFill>
                  <a:schemeClr val="dk1"/>
                </a:solidFill>
              </a:rPr>
              <a:t> (Т), </a:t>
            </a:r>
            <a:r>
              <a:rPr lang="ru-RU" sz="1600" dirty="0" err="1">
                <a:solidFill>
                  <a:schemeClr val="dk1"/>
                </a:solidFill>
              </a:rPr>
              <a:t>цитозина</a:t>
            </a:r>
            <a:r>
              <a:rPr lang="ru-RU" sz="1600" dirty="0">
                <a:solidFill>
                  <a:schemeClr val="dk1"/>
                </a:solidFill>
              </a:rPr>
              <a:t> (С) и гуанина (G), которые в конечном итоге образуют структуру нуклеотида. A и G - это пурины, а C и T - </a:t>
            </a:r>
            <a:r>
              <a:rPr lang="ru-RU" sz="1600" dirty="0" err="1">
                <a:solidFill>
                  <a:schemeClr val="dk1"/>
                </a:solidFill>
              </a:rPr>
              <a:t>пиримидины.Две</a:t>
            </a:r>
            <a:r>
              <a:rPr lang="ru-RU" sz="1600" dirty="0">
                <a:solidFill>
                  <a:schemeClr val="dk1"/>
                </a:solidFill>
              </a:rPr>
              <a:t> нити ДНК идут в противоположных направлениях. Эти нити удерживаются вместе водородной связью, которая присутствует между двумя комплементарными основаниями. Нити закручены по спирали, где каждая нить образует правостороннюю спираль, и десять нуклеотидов составляют один </a:t>
            </a:r>
            <a:r>
              <a:rPr lang="ru-RU" sz="1600" dirty="0" err="1">
                <a:solidFill>
                  <a:schemeClr val="dk1"/>
                </a:solidFill>
              </a:rPr>
              <a:t>виток.Шаг</a:t>
            </a:r>
            <a:r>
              <a:rPr lang="ru-RU" sz="1600" dirty="0">
                <a:solidFill>
                  <a:schemeClr val="dk1"/>
                </a:solidFill>
              </a:rPr>
              <a:t> каждой спирали составляет 3,4 </a:t>
            </a:r>
            <a:r>
              <a:rPr lang="ru-RU" sz="1600" dirty="0" err="1">
                <a:solidFill>
                  <a:schemeClr val="dk1"/>
                </a:solidFill>
              </a:rPr>
              <a:t>нм</a:t>
            </a:r>
            <a:r>
              <a:rPr lang="ru-RU" sz="1600" dirty="0">
                <a:solidFill>
                  <a:schemeClr val="dk1"/>
                </a:solidFill>
              </a:rPr>
              <a:t>. Следовательно, расстояние между двумя последовательными парами оснований (т.е. основаниями, связанными водородом, противоположных нитей) составляет 0,34 </a:t>
            </a:r>
            <a:r>
              <a:rPr lang="ru-RU" sz="1600" dirty="0" err="1">
                <a:solidFill>
                  <a:schemeClr val="dk1"/>
                </a:solidFill>
              </a:rPr>
              <a:t>нм</a:t>
            </a:r>
            <a:r>
              <a:rPr lang="ru-RU" sz="1600" dirty="0">
                <a:solidFill>
                  <a:schemeClr val="dk1"/>
                </a:solidFill>
              </a:rPr>
              <a:t>.</a:t>
            </a: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224" name="Google Shape;224;p37"/>
          <p:cNvPicPr preferRelativeResize="0"/>
          <p:nvPr/>
        </p:nvPicPr>
        <p:blipFill rotWithShape="1">
          <a:blip r:embed="rId3">
            <a:alphaModFix/>
          </a:blip>
          <a:srcRect l="18894" r="24856"/>
          <a:stretch/>
        </p:blipFill>
        <p:spPr>
          <a:xfrm>
            <a:off x="483004" y="1506570"/>
            <a:ext cx="2962800" cy="2962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6">
            <a:off x="8240049" y="2251331"/>
            <a:ext cx="1807902" cy="1969480"/>
          </a:xfrm>
          <a:prstGeom prst="rect">
            <a:avLst/>
          </a:prstGeom>
          <a:noFill/>
          <a:ln>
            <a:noFill/>
          </a:ln>
          <a:effectLst>
            <a:outerShdw blurRad="42863" dist="28575" dir="3600000" algn="bl" rotWithShape="0">
              <a:schemeClr val="dk1">
                <a:alpha val="25000"/>
              </a:schemeClr>
            </a:outerShdw>
          </a:effectLst>
        </p:spPr>
      </p:pic>
      <p:pic>
        <p:nvPicPr>
          <p:cNvPr id="226" name="Google Shape;22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391496">
            <a:off x="-576484" y="1786972"/>
            <a:ext cx="1879144" cy="2159636"/>
          </a:xfrm>
          <a:prstGeom prst="rect">
            <a:avLst/>
          </a:prstGeom>
          <a:noFill/>
          <a:ln>
            <a:noFill/>
          </a:ln>
          <a:effectLst>
            <a:outerShdw blurRad="57150" dist="28575" dir="3600000" algn="bl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51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8"/>
          <p:cNvSpPr txBox="1">
            <a:spLocks noGrp="1"/>
          </p:cNvSpPr>
          <p:nvPr>
            <p:ph type="title"/>
          </p:nvPr>
        </p:nvSpPr>
        <p:spPr>
          <a:xfrm>
            <a:off x="1069625" y="1244675"/>
            <a:ext cx="3711900" cy="13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82880" lvl="0"/>
            <a:r>
              <a:rPr lang="ru-RU" dirty="0"/>
              <a:t>Правило </a:t>
            </a:r>
            <a:r>
              <a:rPr lang="ru-RU" dirty="0" err="1"/>
              <a:t>Чаргаффа</a:t>
            </a:r>
            <a:endParaRPr dirty="0"/>
          </a:p>
        </p:txBody>
      </p:sp>
      <p:sp>
        <p:nvSpPr>
          <p:cNvPr id="490" name="Google Shape;490;p48"/>
          <p:cNvSpPr txBox="1">
            <a:spLocks noGrp="1"/>
          </p:cNvSpPr>
          <p:nvPr>
            <p:ph type="subTitle" idx="1"/>
          </p:nvPr>
        </p:nvSpPr>
        <p:spPr>
          <a:xfrm>
            <a:off x="174171" y="2809825"/>
            <a:ext cx="4402779" cy="15880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Эрвин </a:t>
            </a:r>
            <a:r>
              <a:rPr lang="ru-RU" dirty="0" err="1"/>
              <a:t>Чаргафф</a:t>
            </a:r>
            <a:r>
              <a:rPr lang="ru-RU" dirty="0"/>
              <a:t>, биохимик, обнаружил, что количество азотистых оснований в ДНК присутствует в равных количествах. Количество A равно T, тогда как количество C равно G.A=T; C=</a:t>
            </a:r>
            <a:r>
              <a:rPr lang="ru-RU" dirty="0" err="1"/>
              <a:t>GДругими</a:t>
            </a:r>
            <a:r>
              <a:rPr lang="ru-RU" dirty="0"/>
              <a:t> словами, ДНК любой клетки любого организма должна иметь соотношение пуриновых и пиримидиновых оснований 1:1.</a:t>
            </a:r>
            <a:endParaRPr dirty="0"/>
          </a:p>
        </p:txBody>
      </p:sp>
      <p:cxnSp>
        <p:nvCxnSpPr>
          <p:cNvPr id="491" name="Google Shape;491;p48"/>
          <p:cNvCxnSpPr/>
          <p:nvPr/>
        </p:nvCxnSpPr>
        <p:spPr>
          <a:xfrm>
            <a:off x="-30014" y="1244663"/>
            <a:ext cx="9186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92" name="Google Shape;492;p48"/>
          <p:cNvPicPr preferRelativeResize="0"/>
          <p:nvPr/>
        </p:nvPicPr>
        <p:blipFill rotWithShape="1">
          <a:blip r:embed="rId3">
            <a:alphaModFix/>
          </a:blip>
          <a:srcRect l="16671" r="16671"/>
          <a:stretch/>
        </p:blipFill>
        <p:spPr>
          <a:xfrm>
            <a:off x="5237000" y="1411750"/>
            <a:ext cx="2320200" cy="2319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93" name="Google Shape;49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834607">
            <a:off x="7099846" y="1588078"/>
            <a:ext cx="1912786" cy="2083752"/>
          </a:xfrm>
          <a:prstGeom prst="rect">
            <a:avLst/>
          </a:prstGeom>
          <a:noFill/>
          <a:ln>
            <a:noFill/>
          </a:ln>
          <a:effectLst>
            <a:outerShdw blurRad="42863" dist="28575" dir="3540000" algn="bl" rotWithShape="0">
              <a:schemeClr val="dk1">
                <a:alpha val="25000"/>
              </a:schemeClr>
            </a:outerShdw>
          </a:effectLst>
        </p:spPr>
      </p:pic>
      <p:pic>
        <p:nvPicPr>
          <p:cNvPr id="494" name="Google Shape;494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59469">
            <a:off x="3058834" y="3902310"/>
            <a:ext cx="1897454" cy="2180677"/>
          </a:xfrm>
          <a:prstGeom prst="rect">
            <a:avLst/>
          </a:prstGeom>
          <a:noFill/>
          <a:ln>
            <a:noFill/>
          </a:ln>
          <a:effectLst>
            <a:outerShdw blurRad="57150" dist="28575" dir="3600000" algn="bl" rotWithShape="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diting of Genes Breakthrough by Slidesgo">
  <a:themeElements>
    <a:clrScheme name="Simple Light">
      <a:dk1>
        <a:srgbClr val="191919"/>
      </a:dk1>
      <a:lt1>
        <a:srgbClr val="E73D8F"/>
      </a:lt1>
      <a:dk2>
        <a:srgbClr val="F89BE3"/>
      </a:dk2>
      <a:lt2>
        <a:srgbClr val="189FD9"/>
      </a:lt2>
      <a:accent1>
        <a:srgbClr val="84EDF9"/>
      </a:accent1>
      <a:accent2>
        <a:srgbClr val="D3D3D3"/>
      </a:accent2>
      <a:accent3>
        <a:srgbClr val="E6E6E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655</Words>
  <Application>Microsoft Office PowerPoint</Application>
  <PresentationFormat>Экран (16:9)</PresentationFormat>
  <Paragraphs>24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Arimo</vt:lpstr>
      <vt:lpstr>Bebas Neue</vt:lpstr>
      <vt:lpstr>Staatliches</vt:lpstr>
      <vt:lpstr>Editing of Genes Breakthrough by Slidesgo</vt:lpstr>
      <vt:lpstr>Структуры ДНК</vt:lpstr>
      <vt:lpstr>Что такое ДНК?</vt:lpstr>
      <vt:lpstr>Презентация PowerPoint</vt:lpstr>
      <vt:lpstr>01</vt:lpstr>
      <vt:lpstr>Кто Обнаружил ДНК?</vt:lpstr>
      <vt:lpstr>Диаграмма ДНК</vt:lpstr>
      <vt:lpstr>Структура ДНК</vt:lpstr>
      <vt:lpstr>ДНК</vt:lpstr>
      <vt:lpstr>Правило Чаргаффа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Структуры ДНК</dc:title>
  <dc:creator>adina</dc:creator>
  <cp:lastModifiedBy>User</cp:lastModifiedBy>
  <cp:revision>5</cp:revision>
  <dcterms:modified xsi:type="dcterms:W3CDTF">2022-11-10T09:30:43Z</dcterms:modified>
</cp:coreProperties>
</file>