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8" r:id="rId2"/>
    <p:sldId id="260" r:id="rId3"/>
    <p:sldId id="261" r:id="rId4"/>
    <p:sldId id="262" r:id="rId5"/>
    <p:sldId id="265" r:id="rId6"/>
    <p:sldId id="266" r:id="rId7"/>
    <p:sldId id="267" r:id="rId8"/>
    <p:sldId id="268" r:id="rId9"/>
    <p:sldId id="269" r:id="rId10"/>
    <p:sldId id="272" r:id="rId11"/>
    <p:sldId id="270" r:id="rId12"/>
    <p:sldId id="271" r:id="rId13"/>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390" y="108"/>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01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6033CB3-7F95-41E1-81BF-E8064342392D}" type="datetime1">
              <a:rPr lang="ru-RU" smtClean="0"/>
              <a:t>10.11.2022</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977E94-A6AB-4E02-8E43-E89F9CF4757F}" type="slidenum">
              <a:rPr lang="ru-RU" smtClean="0"/>
              <a:t>‹#›</a:t>
            </a:fld>
            <a:endParaRPr lang="ru-RU" dirty="0"/>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1C10190-6A87-4EFF-B67B-FD2B4955DE6B}" type="datetime1">
              <a:rPr lang="ru-RU" noProof="0" smtClean="0"/>
              <a:t>10.11.2022</a:t>
            </a:fld>
            <a:endParaRPr lang="ru-RU" noProof="0"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a:t>Щелкните, чтобы изменить стили текста образца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ED491D0-8E1B-49C7-849B-A28568D94497}" type="slidenum">
              <a:rPr lang="ru-RU" noProof="0" smtClean="0"/>
              <a:t>‹#›</a:t>
            </a:fld>
            <a:endParaRPr lang="ru-RU" noProof="0"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DED491D0-8E1B-49C7-849B-A28568D94497}" type="slidenum">
              <a:rPr lang="ru-RU" smtClean="0"/>
              <a:t>1</a:t>
            </a:fld>
            <a:endParaRPr lang="ru-RU" dirty="0"/>
          </a:p>
        </p:txBody>
      </p:sp>
    </p:spTree>
    <p:extLst>
      <p:ext uri="{BB962C8B-B14F-4D97-AF65-F5344CB8AC3E}">
        <p14:creationId xmlns:p14="http://schemas.microsoft.com/office/powerpoint/2010/main" val="135604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DED491D0-8E1B-49C7-849B-A28568D94497}" type="slidenum">
              <a:rPr lang="ru-RU" smtClean="0"/>
              <a:t>2</a:t>
            </a:fld>
            <a:endParaRPr lang="ru-RU" dirty="0"/>
          </a:p>
        </p:txBody>
      </p:sp>
    </p:spTree>
    <p:extLst>
      <p:ext uri="{BB962C8B-B14F-4D97-AF65-F5344CB8AC3E}">
        <p14:creationId xmlns:p14="http://schemas.microsoft.com/office/powerpoint/2010/main" val="2942839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DED491D0-8E1B-49C7-849B-A28568D94497}" type="slidenum">
              <a:rPr lang="ru-RU" smtClean="0"/>
              <a:t>3</a:t>
            </a:fld>
            <a:endParaRPr lang="ru-RU" dirty="0"/>
          </a:p>
        </p:txBody>
      </p:sp>
    </p:spTree>
    <p:extLst>
      <p:ext uri="{BB962C8B-B14F-4D97-AF65-F5344CB8AC3E}">
        <p14:creationId xmlns:p14="http://schemas.microsoft.com/office/powerpoint/2010/main" val="1574313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DED491D0-8E1B-49C7-849B-A28568D94497}" type="slidenum">
              <a:rPr lang="ru-RU" smtClean="0"/>
              <a:t>4</a:t>
            </a:fld>
            <a:endParaRPr lang="ru-RU" dirty="0"/>
          </a:p>
        </p:txBody>
      </p:sp>
    </p:spTree>
    <p:extLst>
      <p:ext uri="{BB962C8B-B14F-4D97-AF65-F5344CB8AC3E}">
        <p14:creationId xmlns:p14="http://schemas.microsoft.com/office/powerpoint/2010/main" val="1743162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DED491D0-8E1B-49C7-849B-A28568D94497}" type="slidenum">
              <a:rPr lang="ru-RU" smtClean="0"/>
              <a:t>5</a:t>
            </a:fld>
            <a:endParaRPr lang="ru-RU" dirty="0"/>
          </a:p>
        </p:txBody>
      </p:sp>
    </p:spTree>
    <p:extLst>
      <p:ext uri="{BB962C8B-B14F-4D97-AF65-F5344CB8AC3E}">
        <p14:creationId xmlns:p14="http://schemas.microsoft.com/office/powerpoint/2010/main" val="358336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DED491D0-8E1B-49C7-849B-A28568D94497}" type="slidenum">
              <a:rPr lang="ru-RU" smtClean="0"/>
              <a:t>6</a:t>
            </a:fld>
            <a:endParaRPr lang="ru-RU" dirty="0"/>
          </a:p>
        </p:txBody>
      </p:sp>
    </p:spTree>
    <p:extLst>
      <p:ext uri="{BB962C8B-B14F-4D97-AF65-F5344CB8AC3E}">
        <p14:creationId xmlns:p14="http://schemas.microsoft.com/office/powerpoint/2010/main" val="1332240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DED491D0-8E1B-49C7-849B-A28568D94497}" type="slidenum">
              <a:rPr lang="ru-RU" smtClean="0"/>
              <a:t>7</a:t>
            </a:fld>
            <a:endParaRPr lang="ru-RU" dirty="0"/>
          </a:p>
        </p:txBody>
      </p:sp>
    </p:spTree>
    <p:extLst>
      <p:ext uri="{BB962C8B-B14F-4D97-AF65-F5344CB8AC3E}">
        <p14:creationId xmlns:p14="http://schemas.microsoft.com/office/powerpoint/2010/main" val="1478714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Прямоугольник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0" name="Прямоугольник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ctrTitle"/>
          </p:nvPr>
        </p:nvSpPr>
        <p:spPr bwMode="black">
          <a:xfrm>
            <a:off x="3175199" y="1943842"/>
            <a:ext cx="8500062" cy="2387600"/>
          </a:xfrm>
        </p:spPr>
        <p:txBody>
          <a:bodyPr rtlCol="0" anchor="b"/>
          <a:lstStyle>
            <a:lvl1pPr algn="l">
              <a:lnSpc>
                <a:spcPct val="90000"/>
              </a:lnSpc>
              <a:defRPr sz="6000" b="1">
                <a:solidFill>
                  <a:schemeClr val="tx1"/>
                </a:solidFill>
              </a:defRPr>
            </a:lvl1pPr>
          </a:lstStyle>
          <a:p>
            <a:pPr rtl="0"/>
            <a:r>
              <a:rPr lang="ru-RU"/>
              <a:t>Образец заголовка</a:t>
            </a:r>
            <a:endParaRPr lang="ru-RU" dirty="0"/>
          </a:p>
        </p:txBody>
      </p:sp>
      <p:sp>
        <p:nvSpPr>
          <p:cNvPr id="3" name="Подзаголовок 2"/>
          <p:cNvSpPr>
            <a:spLocks noGrp="1"/>
          </p:cNvSpPr>
          <p:nvPr>
            <p:ph type="subTitle" idx="1"/>
          </p:nvPr>
        </p:nvSpPr>
        <p:spPr>
          <a:xfrm>
            <a:off x="3175199" y="4538659"/>
            <a:ext cx="8500062" cy="865321"/>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a:t>Образец подзаголовка</a:t>
            </a:r>
            <a:endParaRPr lang="ru-RU" dirty="0"/>
          </a:p>
        </p:txBody>
      </p:sp>
      <p:sp>
        <p:nvSpPr>
          <p:cNvPr id="11" name="Дата 3"/>
          <p:cNvSpPr>
            <a:spLocks noGrp="1"/>
          </p:cNvSpPr>
          <p:nvPr>
            <p:ph type="dt" sz="half" idx="10"/>
          </p:nvPr>
        </p:nvSpPr>
        <p:spPr/>
        <p:txBody>
          <a:bodyPr rtlCol="0"/>
          <a:lstStyle>
            <a:lvl1pPr>
              <a:defRPr>
                <a:solidFill>
                  <a:schemeClr val="bg2"/>
                </a:solidFill>
              </a:defRPr>
            </a:lvl1pPr>
          </a:lstStyle>
          <a:p>
            <a:pPr rtl="0"/>
            <a:fld id="{63D273F9-4EFF-4F0B-9DF4-01F988EA6D1E}" type="datetime1">
              <a:rPr lang="ru-RU" smtClean="0"/>
              <a:t>10.11.2022</a:t>
            </a:fld>
            <a:endParaRPr lang="ru-RU" dirty="0"/>
          </a:p>
        </p:txBody>
      </p:sp>
      <p:sp>
        <p:nvSpPr>
          <p:cNvPr id="12" name="Нижний колонтитул 4"/>
          <p:cNvSpPr>
            <a:spLocks noGrp="1"/>
          </p:cNvSpPr>
          <p:nvPr>
            <p:ph type="ftr" sz="quarter" idx="11"/>
          </p:nvPr>
        </p:nvSpPr>
        <p:spPr/>
        <p:txBody>
          <a:bodyPr rtlCol="0"/>
          <a:lstStyle>
            <a:lvl1pPr>
              <a:defRPr>
                <a:solidFill>
                  <a:schemeClr val="bg2"/>
                </a:solidFill>
              </a:defRPr>
            </a:lvl1pPr>
          </a:lstStyle>
          <a:p>
            <a:pPr rtl="0"/>
            <a:endParaRPr lang="ru-RU" dirty="0"/>
          </a:p>
        </p:txBody>
      </p:sp>
      <p:sp>
        <p:nvSpPr>
          <p:cNvPr id="13" name="Номер слайда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ru-RU" smtClean="0"/>
              <a:pPr/>
              <a:t>‹#›</a:t>
            </a:fld>
            <a:endParaRPr lang="ru-RU" dirty="0"/>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a:t>Образец заголовка</a:t>
            </a:r>
            <a:endParaRPr lang="ru-RU" dirty="0"/>
          </a:p>
        </p:txBody>
      </p:sp>
      <p:sp>
        <p:nvSpPr>
          <p:cNvPr id="3" name="Вертикальный текст 2"/>
          <p:cNvSpPr>
            <a:spLocks noGrp="1"/>
          </p:cNvSpPr>
          <p:nvPr>
            <p:ph type="body" orient="vert" idx="1"/>
          </p:nvPr>
        </p:nvSpPr>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10"/>
          </p:nvPr>
        </p:nvSpPr>
        <p:spPr/>
        <p:txBody>
          <a:bodyPr rtlCol="0"/>
          <a:lstStyle/>
          <a:p>
            <a:pPr rtl="0"/>
            <a:fld id="{7489B750-52B5-4380-A24A-7530EE5DCF6F}" type="datetime1">
              <a:rPr lang="ru-RU" smtClean="0"/>
              <a:t>10.11.2022</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BD266BE7-899D-4075-917F-DBDE33B6B692}" type="slidenum">
              <a:rPr lang="ru-RU" smtClean="0"/>
              <a:t>‹#›</a:t>
            </a:fld>
            <a:endParaRPr lang="ru-RU"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10" name="Прямоугольник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Вертикальный заголовок 1"/>
          <p:cNvSpPr>
            <a:spLocks noGrp="1"/>
          </p:cNvSpPr>
          <p:nvPr>
            <p:ph type="title" orient="vert"/>
          </p:nvPr>
        </p:nvSpPr>
        <p:spPr>
          <a:xfrm>
            <a:off x="10266348" y="462249"/>
            <a:ext cx="1370886" cy="5714714"/>
          </a:xfrm>
        </p:spPr>
        <p:txBody>
          <a:bodyPr vert="eaVert" rtlCol="0"/>
          <a:lstStyle/>
          <a:p>
            <a:pPr rtl="0"/>
            <a:r>
              <a:rPr lang="ru-RU"/>
              <a:t>Образец заголовка</a:t>
            </a:r>
            <a:endParaRPr lang="ru-RU" dirty="0"/>
          </a:p>
        </p:txBody>
      </p:sp>
      <p:sp>
        <p:nvSpPr>
          <p:cNvPr id="3" name="Вертикальный текст 2"/>
          <p:cNvSpPr>
            <a:spLocks noGrp="1"/>
          </p:cNvSpPr>
          <p:nvPr>
            <p:ph type="body" orient="vert" idx="1"/>
          </p:nvPr>
        </p:nvSpPr>
        <p:spPr>
          <a:xfrm>
            <a:off x="378199" y="462249"/>
            <a:ext cx="9693088" cy="5714714"/>
          </a:xfrm>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10"/>
          </p:nvPr>
        </p:nvSpPr>
        <p:spPr>
          <a:xfrm>
            <a:off x="378199" y="6356350"/>
            <a:ext cx="1971947" cy="365125"/>
          </a:xfrm>
        </p:spPr>
        <p:txBody>
          <a:bodyPr rtlCol="0"/>
          <a:lstStyle/>
          <a:p>
            <a:pPr rtl="0"/>
            <a:fld id="{ADF49962-1D0D-4F31-AB9F-D72B431EE16F}" type="datetime1">
              <a:rPr lang="ru-RU" smtClean="0"/>
              <a:t>10.11.2022</a:t>
            </a:fld>
            <a:endParaRPr lang="ru-RU" dirty="0"/>
          </a:p>
        </p:txBody>
      </p:sp>
      <p:sp>
        <p:nvSpPr>
          <p:cNvPr id="5" name="Нижний колонтитул 4"/>
          <p:cNvSpPr>
            <a:spLocks noGrp="1"/>
          </p:cNvSpPr>
          <p:nvPr>
            <p:ph type="ftr" sz="quarter" idx="11"/>
          </p:nvPr>
        </p:nvSpPr>
        <p:spPr>
          <a:xfrm>
            <a:off x="2382374" y="6356350"/>
            <a:ext cx="5687786" cy="365125"/>
          </a:xfrm>
        </p:spPr>
        <p:txBody>
          <a:bodyPr rtlCol="0"/>
          <a:lstStyle/>
          <a:p>
            <a:pPr rtl="0"/>
            <a:endParaRPr lang="ru-RU" dirty="0"/>
          </a:p>
        </p:txBody>
      </p:sp>
      <p:sp>
        <p:nvSpPr>
          <p:cNvPr id="6" name="Номер слайда 5"/>
          <p:cNvSpPr>
            <a:spLocks noGrp="1"/>
          </p:cNvSpPr>
          <p:nvPr>
            <p:ph type="sldNum" sz="quarter" idx="12"/>
          </p:nvPr>
        </p:nvSpPr>
        <p:spPr>
          <a:xfrm>
            <a:off x="8102389" y="6356350"/>
            <a:ext cx="1968898" cy="365125"/>
          </a:xfrm>
        </p:spPr>
        <p:txBody>
          <a:bodyPr rtlCol="0"/>
          <a:lstStyle/>
          <a:p>
            <a:pPr rtl="0"/>
            <a:fld id="{BD266BE7-899D-4075-917F-DBDE33B6B692}" type="slidenum">
              <a:rPr lang="ru-RU" smtClean="0"/>
              <a:t>‹#›</a:t>
            </a:fld>
            <a:endParaRPr lang="ru-RU"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a:t>Образец заголовка</a:t>
            </a:r>
            <a:endParaRPr lang="ru-RU" dirty="0"/>
          </a:p>
        </p:txBody>
      </p:sp>
      <p:sp>
        <p:nvSpPr>
          <p:cNvPr id="3" name="Объект 2"/>
          <p:cNvSpPr>
            <a:spLocks noGrp="1"/>
          </p:cNvSpPr>
          <p:nvPr>
            <p:ph idx="1"/>
          </p:nvPr>
        </p:nvSpPr>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10"/>
          </p:nvPr>
        </p:nvSpPr>
        <p:spPr/>
        <p:txBody>
          <a:bodyPr rtlCol="0"/>
          <a:lstStyle/>
          <a:p>
            <a:pPr rtl="0"/>
            <a:fld id="{A4A3FD9A-4A31-4F86-93A4-8837C3CDE1A3}" type="datetime1">
              <a:rPr lang="ru-RU" smtClean="0"/>
              <a:t>10.11.2022</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BD266BE7-899D-4075-917F-DBDE33B6B692}" type="slidenum">
              <a:rPr lang="ru-RU" smtClean="0"/>
              <a:t>‹#›</a:t>
            </a:fld>
            <a:endParaRPr lang="ru-RU"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Прямоугольник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9" name="Прямоугольник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title"/>
          </p:nvPr>
        </p:nvSpPr>
        <p:spPr bwMode="black">
          <a:xfrm>
            <a:off x="3838015" y="658346"/>
            <a:ext cx="6597464" cy="3664417"/>
          </a:xfrm>
        </p:spPr>
        <p:txBody>
          <a:bodyPr rtlCol="0" anchor="b">
            <a:normAutofit/>
          </a:bodyPr>
          <a:lstStyle>
            <a:lvl1pPr>
              <a:lnSpc>
                <a:spcPct val="90000"/>
              </a:lnSpc>
              <a:defRPr sz="5000" b="1">
                <a:solidFill>
                  <a:schemeClr val="tx1"/>
                </a:solidFill>
              </a:defRPr>
            </a:lvl1pPr>
          </a:lstStyle>
          <a:p>
            <a:pPr rtl="0"/>
            <a:r>
              <a:rPr lang="ru-RU"/>
              <a:t>Образец заголовка</a:t>
            </a:r>
            <a:endParaRPr lang="ru-RU" dirty="0"/>
          </a:p>
        </p:txBody>
      </p:sp>
      <p:sp>
        <p:nvSpPr>
          <p:cNvPr id="3" name="Текст 2"/>
          <p:cNvSpPr>
            <a:spLocks noGrp="1"/>
          </p:cNvSpPr>
          <p:nvPr>
            <p:ph type="body" idx="1"/>
          </p:nvPr>
        </p:nvSpPr>
        <p:spPr>
          <a:xfrm>
            <a:off x="3838014" y="4589463"/>
            <a:ext cx="6597465" cy="1500187"/>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a:t>Образец текста</a:t>
            </a:r>
          </a:p>
        </p:txBody>
      </p:sp>
      <p:sp>
        <p:nvSpPr>
          <p:cNvPr id="4" name="Дата 3"/>
          <p:cNvSpPr>
            <a:spLocks noGrp="1"/>
          </p:cNvSpPr>
          <p:nvPr>
            <p:ph type="dt" sz="half" idx="10"/>
          </p:nvPr>
        </p:nvSpPr>
        <p:spPr/>
        <p:txBody>
          <a:bodyPr rtlCol="0"/>
          <a:lstStyle>
            <a:lvl1pPr>
              <a:defRPr>
                <a:solidFill>
                  <a:schemeClr val="bg2"/>
                </a:solidFill>
              </a:defRPr>
            </a:lvl1pPr>
          </a:lstStyle>
          <a:p>
            <a:pPr rtl="0"/>
            <a:fld id="{5389B495-48D3-4554-8EC7-73D4659C5407}" type="datetime1">
              <a:rPr lang="ru-RU" smtClean="0"/>
              <a:t>10.11.2022</a:t>
            </a:fld>
            <a:endParaRPr lang="ru-RU" dirty="0"/>
          </a:p>
        </p:txBody>
      </p:sp>
      <p:sp>
        <p:nvSpPr>
          <p:cNvPr id="5" name="Нижний колонтитул 4"/>
          <p:cNvSpPr>
            <a:spLocks noGrp="1"/>
          </p:cNvSpPr>
          <p:nvPr>
            <p:ph type="ftr" sz="quarter" idx="11"/>
          </p:nvPr>
        </p:nvSpPr>
        <p:spPr/>
        <p:txBody>
          <a:bodyPr rtlCol="0"/>
          <a:lstStyle>
            <a:lvl1pPr>
              <a:defRPr>
                <a:solidFill>
                  <a:schemeClr val="bg2"/>
                </a:solidFill>
              </a:defRPr>
            </a:lvl1pPr>
          </a:lstStyle>
          <a:p>
            <a:pPr rtl="0"/>
            <a:endParaRPr lang="ru-RU" dirty="0"/>
          </a:p>
        </p:txBody>
      </p:sp>
      <p:sp>
        <p:nvSpPr>
          <p:cNvPr id="6" name="Номер слайда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ru-RU" smtClean="0"/>
              <a:pPr/>
              <a:t>‹#›</a:t>
            </a:fld>
            <a:endParaRPr lang="ru-RU" dirty="0"/>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типа объектов">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ru-RU" dirty="0"/>
          </a:p>
        </p:txBody>
      </p:sp>
      <p:sp>
        <p:nvSpPr>
          <p:cNvPr id="3" name="Объект 2"/>
          <p:cNvSpPr>
            <a:spLocks noGrp="1"/>
          </p:cNvSpPr>
          <p:nvPr>
            <p:ph sz="half" idx="1"/>
          </p:nvPr>
        </p:nvSpPr>
        <p:spPr>
          <a:xfrm>
            <a:off x="1280160" y="2194560"/>
            <a:ext cx="4489704" cy="3986784"/>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Объект 3"/>
          <p:cNvSpPr>
            <a:spLocks noGrp="1"/>
          </p:cNvSpPr>
          <p:nvPr>
            <p:ph sz="half" idx="2"/>
          </p:nvPr>
        </p:nvSpPr>
        <p:spPr>
          <a:xfrm>
            <a:off x="6415368" y="2194560"/>
            <a:ext cx="4493424" cy="3986784"/>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Дата 4"/>
          <p:cNvSpPr>
            <a:spLocks noGrp="1"/>
          </p:cNvSpPr>
          <p:nvPr>
            <p:ph type="dt" sz="half" idx="10"/>
          </p:nvPr>
        </p:nvSpPr>
        <p:spPr/>
        <p:txBody>
          <a:bodyPr rtlCol="0"/>
          <a:lstStyle/>
          <a:p>
            <a:pPr rtl="0"/>
            <a:fld id="{655AA998-4B36-404A-8DEA-DA5BB2816D86}" type="datetime1">
              <a:rPr lang="ru-RU" smtClean="0"/>
              <a:t>10.11.2022</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BD266BE7-899D-4075-917F-DBDE33B6B692}" type="slidenum">
              <a:rPr lang="ru-RU" smtClean="0"/>
              <a:t>‹#›</a:t>
            </a:fld>
            <a:endParaRPr lang="ru-RU"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ru-RU" dirty="0"/>
          </a:p>
        </p:txBody>
      </p:sp>
      <p:sp>
        <p:nvSpPr>
          <p:cNvPr id="3" name="Текст 2"/>
          <p:cNvSpPr>
            <a:spLocks noGrp="1"/>
          </p:cNvSpPr>
          <p:nvPr>
            <p:ph type="body" idx="1"/>
          </p:nvPr>
        </p:nvSpPr>
        <p:spPr>
          <a:xfrm>
            <a:off x="1280160"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4" name="Объект 3"/>
          <p:cNvSpPr>
            <a:spLocks noGrp="1"/>
          </p:cNvSpPr>
          <p:nvPr>
            <p:ph sz="half" idx="2"/>
          </p:nvPr>
        </p:nvSpPr>
        <p:spPr>
          <a:xfrm>
            <a:off x="1280160" y="2743194"/>
            <a:ext cx="4489704" cy="3433769"/>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Текст 4"/>
          <p:cNvSpPr>
            <a:spLocks noGrp="1"/>
          </p:cNvSpPr>
          <p:nvPr>
            <p:ph type="body" sz="quarter" idx="3"/>
          </p:nvPr>
        </p:nvSpPr>
        <p:spPr>
          <a:xfrm>
            <a:off x="6419088"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6" name="Объект 5"/>
          <p:cNvSpPr>
            <a:spLocks noGrp="1"/>
          </p:cNvSpPr>
          <p:nvPr>
            <p:ph sz="quarter" idx="4"/>
          </p:nvPr>
        </p:nvSpPr>
        <p:spPr>
          <a:xfrm>
            <a:off x="6419088" y="2743194"/>
            <a:ext cx="4489704" cy="3433769"/>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7" name="Дата 6"/>
          <p:cNvSpPr>
            <a:spLocks noGrp="1"/>
          </p:cNvSpPr>
          <p:nvPr>
            <p:ph type="dt" sz="half" idx="10"/>
          </p:nvPr>
        </p:nvSpPr>
        <p:spPr/>
        <p:txBody>
          <a:bodyPr rtlCol="0"/>
          <a:lstStyle/>
          <a:p>
            <a:pPr rtl="0"/>
            <a:fld id="{963059E1-7810-4134-BA30-CD168ACA1ED0}" type="datetime1">
              <a:rPr lang="ru-RU" smtClean="0"/>
              <a:t>10.11.2022</a:t>
            </a:fld>
            <a:endParaRPr lang="ru-RU" dirty="0"/>
          </a:p>
        </p:txBody>
      </p:sp>
      <p:sp>
        <p:nvSpPr>
          <p:cNvPr id="8" name="Нижний колонтитул 7"/>
          <p:cNvSpPr>
            <a:spLocks noGrp="1"/>
          </p:cNvSpPr>
          <p:nvPr>
            <p:ph type="ftr" sz="quarter" idx="11"/>
          </p:nvPr>
        </p:nvSpPr>
        <p:spPr/>
        <p:txBody>
          <a:bodyPr rtlCol="0"/>
          <a:lstStyle/>
          <a:p>
            <a:pPr rtl="0"/>
            <a:endParaRPr lang="ru-RU" dirty="0"/>
          </a:p>
        </p:txBody>
      </p:sp>
      <p:sp>
        <p:nvSpPr>
          <p:cNvPr id="9" name="Номер слайда 8"/>
          <p:cNvSpPr>
            <a:spLocks noGrp="1"/>
          </p:cNvSpPr>
          <p:nvPr>
            <p:ph type="sldNum" sz="quarter" idx="12"/>
          </p:nvPr>
        </p:nvSpPr>
        <p:spPr/>
        <p:txBody>
          <a:bodyPr rtlCol="0"/>
          <a:lstStyle/>
          <a:p>
            <a:pPr rtl="0"/>
            <a:fld id="{BD266BE7-899D-4075-917F-DBDE33B6B692}" type="slidenum">
              <a:rPr lang="ru-RU" smtClean="0"/>
              <a:t>‹#›</a:t>
            </a:fld>
            <a:endParaRPr lang="ru-RU"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a:t>Образец заголовка</a:t>
            </a:r>
            <a:endParaRPr lang="ru-RU" dirty="0"/>
          </a:p>
        </p:txBody>
      </p:sp>
      <p:sp>
        <p:nvSpPr>
          <p:cNvPr id="3" name="Дата 2"/>
          <p:cNvSpPr>
            <a:spLocks noGrp="1"/>
          </p:cNvSpPr>
          <p:nvPr>
            <p:ph type="dt" sz="half" idx="10"/>
          </p:nvPr>
        </p:nvSpPr>
        <p:spPr/>
        <p:txBody>
          <a:bodyPr rtlCol="0"/>
          <a:lstStyle/>
          <a:p>
            <a:pPr rtl="0"/>
            <a:fld id="{BC8DD942-3932-490C-965E-CE019573200E}" type="datetime1">
              <a:rPr lang="ru-RU" smtClean="0"/>
              <a:t>10.11.2022</a:t>
            </a:fld>
            <a:endParaRPr lang="ru-RU" dirty="0"/>
          </a:p>
        </p:txBody>
      </p:sp>
      <p:sp>
        <p:nvSpPr>
          <p:cNvPr id="4" name="Нижний колонтитул 3"/>
          <p:cNvSpPr>
            <a:spLocks noGrp="1"/>
          </p:cNvSpPr>
          <p:nvPr>
            <p:ph type="ftr" sz="quarter" idx="11"/>
          </p:nvPr>
        </p:nvSpPr>
        <p:spPr/>
        <p:txBody>
          <a:bodyPr rtlCol="0"/>
          <a:lstStyle/>
          <a:p>
            <a:pPr rtl="0"/>
            <a:endParaRPr lang="ru-RU" dirty="0"/>
          </a:p>
        </p:txBody>
      </p:sp>
      <p:sp>
        <p:nvSpPr>
          <p:cNvPr id="5" name="Номер слайда 4"/>
          <p:cNvSpPr>
            <a:spLocks noGrp="1"/>
          </p:cNvSpPr>
          <p:nvPr>
            <p:ph type="sldNum" sz="quarter" idx="12"/>
          </p:nvPr>
        </p:nvSpPr>
        <p:spPr/>
        <p:txBody>
          <a:bodyPr rtlCol="0"/>
          <a:lstStyle/>
          <a:p>
            <a:pPr rtl="0"/>
            <a:fld id="{BD266BE7-899D-4075-917F-DBDE33B6B692}" type="slidenum">
              <a:rPr lang="ru-RU" smtClean="0"/>
              <a:t>‹#›</a:t>
            </a:fld>
            <a:endParaRPr lang="ru-RU"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BF23EE73-29DE-4D32-853F-71E261A37FAC}" type="datetime1">
              <a:rPr lang="ru-RU" smtClean="0"/>
              <a:t>10.11.2022</a:t>
            </a:fld>
            <a:endParaRPr lang="ru-RU" dirty="0"/>
          </a:p>
        </p:txBody>
      </p:sp>
      <p:sp>
        <p:nvSpPr>
          <p:cNvPr id="3" name="Нижний колонтитул 2"/>
          <p:cNvSpPr>
            <a:spLocks noGrp="1"/>
          </p:cNvSpPr>
          <p:nvPr>
            <p:ph type="ftr" sz="quarter" idx="11"/>
          </p:nvPr>
        </p:nvSpPr>
        <p:spPr/>
        <p:txBody>
          <a:bodyPr rtlCol="0"/>
          <a:lstStyle/>
          <a:p>
            <a:pPr rtl="0"/>
            <a:endParaRPr lang="ru-RU" dirty="0"/>
          </a:p>
        </p:txBody>
      </p:sp>
      <p:sp>
        <p:nvSpPr>
          <p:cNvPr id="4" name="Номер слайда 3"/>
          <p:cNvSpPr>
            <a:spLocks noGrp="1"/>
          </p:cNvSpPr>
          <p:nvPr>
            <p:ph type="sldNum" sz="quarter" idx="12"/>
          </p:nvPr>
        </p:nvSpPr>
        <p:spPr/>
        <p:txBody>
          <a:bodyPr rtlCol="0"/>
          <a:lstStyle/>
          <a:p>
            <a:pPr rtl="0"/>
            <a:fld id="{BD266BE7-899D-4075-917F-DBDE33B6B692}" type="slidenum">
              <a:rPr lang="ru-RU" smtClean="0"/>
              <a:t>‹#›</a:t>
            </a:fld>
            <a:endParaRPr lang="ru-RU"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ctr">
            <a:normAutofit/>
          </a:bodyPr>
          <a:lstStyle>
            <a:lvl1pPr>
              <a:defRPr sz="3000"/>
            </a:lvl1pPr>
          </a:lstStyle>
          <a:p>
            <a:pPr rtl="0"/>
            <a:r>
              <a:rPr lang="ru-RU"/>
              <a:t>Образец заголовка</a:t>
            </a:r>
            <a:endParaRPr lang="ru-RU" dirty="0"/>
          </a:p>
        </p:txBody>
      </p:sp>
      <p:sp>
        <p:nvSpPr>
          <p:cNvPr id="4" name="Текст 2"/>
          <p:cNvSpPr>
            <a:spLocks noGrp="1"/>
          </p:cNvSpPr>
          <p:nvPr>
            <p:ph type="body" sz="half" idx="2"/>
          </p:nvPr>
        </p:nvSpPr>
        <p:spPr>
          <a:xfrm>
            <a:off x="1291818" y="2465294"/>
            <a:ext cx="3834874" cy="3711669"/>
          </a:xfrm>
        </p:spPr>
        <p:txBody>
          <a:bodyPr rtlCol="0">
            <a:normAutofit/>
          </a:bodyPr>
          <a:lstStyle>
            <a:lvl1pPr marL="0" indent="0" rtl="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a:t>Образец текста</a:t>
            </a:r>
          </a:p>
        </p:txBody>
      </p:sp>
      <p:sp>
        <p:nvSpPr>
          <p:cNvPr id="3" name="Объект 3"/>
          <p:cNvSpPr>
            <a:spLocks noGrp="1"/>
          </p:cNvSpPr>
          <p:nvPr>
            <p:ph idx="1"/>
          </p:nvPr>
        </p:nvSpPr>
        <p:spPr>
          <a:xfrm>
            <a:off x="5518897" y="2465294"/>
            <a:ext cx="5174504" cy="3711669"/>
          </a:xfrm>
        </p:spPr>
        <p:txBody>
          <a:bodyPr rtlCol="0">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Дата 4"/>
          <p:cNvSpPr>
            <a:spLocks noGrp="1"/>
          </p:cNvSpPr>
          <p:nvPr>
            <p:ph type="dt" sz="half" idx="10"/>
          </p:nvPr>
        </p:nvSpPr>
        <p:spPr/>
        <p:txBody>
          <a:bodyPr rtlCol="0"/>
          <a:lstStyle/>
          <a:p>
            <a:pPr rtl="0"/>
            <a:fld id="{7C3AA2DE-E044-4C5E-88E8-826FD672C224}" type="datetime1">
              <a:rPr lang="ru-RU" smtClean="0"/>
              <a:t>10.11.2022</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BD266BE7-899D-4075-917F-DBDE33B6B692}" type="slidenum">
              <a:rPr lang="ru-RU" smtClean="0"/>
              <a:t>‹#›</a:t>
            </a:fld>
            <a:endParaRPr lang="ru-RU"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ctr">
            <a:normAutofit/>
          </a:bodyPr>
          <a:lstStyle>
            <a:lvl1pPr>
              <a:defRPr sz="3000"/>
            </a:lvl1pPr>
          </a:lstStyle>
          <a:p>
            <a:pPr rtl="0"/>
            <a:r>
              <a:rPr lang="ru-RU"/>
              <a:t>Образец заголовка</a:t>
            </a:r>
            <a:endParaRPr lang="ru-RU" dirty="0"/>
          </a:p>
        </p:txBody>
      </p:sp>
      <p:sp>
        <p:nvSpPr>
          <p:cNvPr id="4" name="Текст 3"/>
          <p:cNvSpPr>
            <a:spLocks noGrp="1"/>
          </p:cNvSpPr>
          <p:nvPr>
            <p:ph type="body" sz="half" idx="2"/>
          </p:nvPr>
        </p:nvSpPr>
        <p:spPr>
          <a:xfrm>
            <a:off x="1291819" y="2465293"/>
            <a:ext cx="3834874" cy="3711669"/>
          </a:xfrm>
        </p:spPr>
        <p:txBody>
          <a:bodyPr rtlCol="0">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a:t>Образец текста</a:t>
            </a:r>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a:off x="5518896" y="1828456"/>
            <a:ext cx="5389895" cy="5029544"/>
          </a:xfrm>
        </p:spPr>
        <p:txBody>
          <a:bodyPr tIns="13716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a:t>Вставка рисунка</a:t>
            </a:r>
            <a:endParaRPr lang="ru-RU" dirty="0"/>
          </a:p>
        </p:txBody>
      </p:sp>
      <p:sp>
        <p:nvSpPr>
          <p:cNvPr id="5" name="Дата 4"/>
          <p:cNvSpPr>
            <a:spLocks noGrp="1"/>
          </p:cNvSpPr>
          <p:nvPr>
            <p:ph type="dt" sz="half" idx="10"/>
          </p:nvPr>
        </p:nvSpPr>
        <p:spPr/>
        <p:txBody>
          <a:bodyPr rtlCol="0"/>
          <a:lstStyle/>
          <a:p>
            <a:pPr rtl="0"/>
            <a:fld id="{5689F6FF-325E-4839-A110-B16E8C0199BE}" type="datetime1">
              <a:rPr lang="ru-RU" smtClean="0"/>
              <a:t>10.11.2022</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BD266BE7-899D-4075-917F-DBDE33B6B692}" type="slidenum">
              <a:rPr lang="ru-RU" smtClean="0"/>
              <a:t>‹#›</a:t>
            </a:fld>
            <a:endParaRPr lang="ru-RU"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pic>
        <p:nvPicPr>
          <p:cNvPr id="8" name="Рисунок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Заголовок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pPr rtl="0"/>
            <a:r>
              <a:rPr lang="ru-RU" dirty="0"/>
              <a:t>Образец заголовка</a:t>
            </a:r>
          </a:p>
        </p:txBody>
      </p:sp>
      <p:sp>
        <p:nvSpPr>
          <p:cNvPr id="3" name="Замещающий текст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a:p>
            <a:pPr lvl="5" rtl="0"/>
            <a:r>
              <a:rPr lang="ru-RU" dirty="0"/>
              <a:t>Шестой</a:t>
            </a:r>
          </a:p>
          <a:p>
            <a:pPr lvl="6" rtl="0"/>
            <a:r>
              <a:rPr lang="ru-RU" dirty="0"/>
              <a:t>Седьмой</a:t>
            </a:r>
          </a:p>
          <a:p>
            <a:pPr lvl="7" rtl="0"/>
            <a:r>
              <a:rPr lang="ru-RU" dirty="0"/>
              <a:t>Восьмой</a:t>
            </a:r>
          </a:p>
          <a:p>
            <a:pPr lvl="8" rtl="0"/>
            <a:r>
              <a:rPr lang="ru-RU" dirty="0"/>
              <a:t>Девятый</a:t>
            </a:r>
          </a:p>
        </p:txBody>
      </p:sp>
      <p:sp>
        <p:nvSpPr>
          <p:cNvPr id="4" name="Дата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38ABFFF7-E2BC-4B90-8333-1B79B63513B3}" type="datetime1">
              <a:rPr lang="ru-RU" smtClean="0"/>
              <a:pPr/>
              <a:t>10.11.2022</a:t>
            </a:fld>
            <a:endParaRPr lang="ru-RU" dirty="0"/>
          </a:p>
        </p:txBody>
      </p:sp>
      <p:sp>
        <p:nvSpPr>
          <p:cNvPr id="5" name="Нижний колонтитул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pPr rtl="0"/>
            <a:endParaRPr lang="ru-RU" dirty="0"/>
          </a:p>
        </p:txBody>
      </p:sp>
      <p:sp>
        <p:nvSpPr>
          <p:cNvPr id="6" name="Номер слайда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pPr rtl="0"/>
            <a:fld id="{BD266BE7-899D-4075-917F-DBDE33B6B692}" type="slidenum">
              <a:rPr lang="ru-RU" smtClean="0"/>
              <a:pPr/>
              <a:t>‹#›</a:t>
            </a:fld>
            <a:endParaRPr lang="ru-RU"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ncbi.nlm.nih.gov/pubmed/19871359?dopt=Abstract" TargetMode="External"/><Relationship Id="rId3" Type="http://schemas.openxmlformats.org/officeDocument/2006/relationships/hyperlink" Target="https://ru.wikipedia.org/w/index.php?title=Journal_of_Experimental_Medicine&amp;action=edit&amp;redlink=1" TargetMode="External"/><Relationship Id="rId7" Type="http://schemas.openxmlformats.org/officeDocument/2006/relationships/hyperlink" Target="https://dx.doi.org/10.1084/jem.79.2.137" TargetMode="External"/><Relationship Id="rId12" Type="http://schemas.openxmlformats.org/officeDocument/2006/relationships/hyperlink" Target="https://www.youtube.com/watch?v=FP1sOt5d6D8" TargetMode="External"/><Relationship Id="rId2" Type="http://schemas.openxmlformats.org/officeDocument/2006/relationships/hyperlink" Target="https://en.wikipedia.org/wiki/Journal_of_Experimental_Medicine" TargetMode="External"/><Relationship Id="rId1" Type="http://schemas.openxmlformats.org/officeDocument/2006/relationships/slideLayout" Target="../slideLayouts/slideLayout2.xml"/><Relationship Id="rId6" Type="http://schemas.openxmlformats.org/officeDocument/2006/relationships/hyperlink" Target="https://ru.wikipedia.org/wiki/Doi" TargetMode="External"/><Relationship Id="rId11" Type="http://schemas.openxmlformats.org/officeDocument/2006/relationships/hyperlink" Target="https://ru.wikipedia.org/wiki/%D0%A1%D0%BB%D1%83%D0%B6%D0%B5%D0%B1%D0%BD%D0%B0%D1%8F:%D0%98%D1%81%D1%82%D0%BE%D1%87%D0%BD%D0%B8%D0%BA%D0%B8_%D0%BA%D0%BD%D0%B8%D0%B3/9785948691053" TargetMode="External"/><Relationship Id="rId5" Type="http://schemas.openxmlformats.org/officeDocument/2006/relationships/hyperlink" Target="https://ru.wikipedia.org/w/index.php?title=Rockefeller_University_Press&amp;action=edit&amp;redlink=1" TargetMode="External"/><Relationship Id="rId10" Type="http://schemas.openxmlformats.org/officeDocument/2006/relationships/hyperlink" Target="https://ru.wikipedia.org/wiki/%D0%9D%D0%B0%D1%86%D0%B8%D0%BE%D0%BD%D0%B0%D0%BB%D1%8C%D0%BD%D1%8B%D0%B9_%D1%86%D0%B5%D0%BD%D1%82%D1%80_%D0%B1%D0%B8%D0%BE%D1%82%D0%B5%D1%85%D0%BD%D0%BE%D0%BB%D0%BE%D0%B3%D0%B8%D1%87%D0%B5%D1%81%D0%BA%D0%BE%D0%B9_%D0%B8%D0%BD%D1%84%D0%BE%D1%80%D0%BC%D0%B0%D1%86%D0%B8%D0%B8" TargetMode="External"/><Relationship Id="rId4" Type="http://schemas.openxmlformats.org/officeDocument/2006/relationships/hyperlink" Target="https://en.wikipedia.org/wiki/Rockefeller_University_Press" TargetMode="External"/><Relationship Id="rId9" Type="http://schemas.openxmlformats.org/officeDocument/2006/relationships/hyperlink" Target="https://www.ncbi.nlm.nih.gov/Taxonomy/Browser/wwwtax.cgi?lin=s&amp;p=has_linkout&amp;id=131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rtlCol="0">
            <a:normAutofit/>
          </a:bodyPr>
          <a:lstStyle/>
          <a:p>
            <a:pPr rtl="0"/>
            <a:r>
              <a:rPr lang="ru-RU" sz="4800" dirty="0"/>
              <a:t>Перенос генетического материала – трансформация у </a:t>
            </a:r>
            <a:r>
              <a:rPr lang="ru-RU" sz="4800" dirty="0" err="1"/>
              <a:t>пневмонийных</a:t>
            </a:r>
            <a:r>
              <a:rPr lang="ru-RU" sz="4800" dirty="0"/>
              <a:t> стрептококков </a:t>
            </a:r>
          </a:p>
        </p:txBody>
      </p:sp>
      <p:sp>
        <p:nvSpPr>
          <p:cNvPr id="4" name="Подзаголовок 3"/>
          <p:cNvSpPr>
            <a:spLocks noGrp="1"/>
          </p:cNvSpPr>
          <p:nvPr>
            <p:ph type="subTitle" idx="1"/>
          </p:nvPr>
        </p:nvSpPr>
        <p:spPr/>
        <p:txBody>
          <a:bodyPr/>
          <a:lstStyle/>
          <a:p>
            <a:endParaRPr lang="ru-RU"/>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60C1CBB-8FCF-0E80-A906-6CE4FF220C14}"/>
              </a:ext>
            </a:extLst>
          </p:cNvPr>
          <p:cNvSpPr>
            <a:spLocks noGrp="1"/>
          </p:cNvSpPr>
          <p:nvPr>
            <p:ph type="title"/>
          </p:nvPr>
        </p:nvSpPr>
        <p:spPr/>
        <p:txBody>
          <a:bodyPr/>
          <a:lstStyle/>
          <a:p>
            <a:r>
              <a:rPr lang="ru-RU" dirty="0" smtClean="0"/>
              <a:t>Эксперименты </a:t>
            </a:r>
            <a:r>
              <a:rPr lang="ru-RU" dirty="0" err="1"/>
              <a:t>Эвери</a:t>
            </a:r>
            <a:r>
              <a:rPr lang="ru-RU" dirty="0"/>
              <a:t>, </a:t>
            </a:r>
            <a:r>
              <a:rPr lang="ru-RU" dirty="0" err="1"/>
              <a:t>Маклеода</a:t>
            </a:r>
            <a:r>
              <a:rPr lang="ru-RU" dirty="0"/>
              <a:t> и Маккарти</a:t>
            </a:r>
          </a:p>
        </p:txBody>
      </p:sp>
      <p:sp>
        <p:nvSpPr>
          <p:cNvPr id="3" name="Объект 2">
            <a:extLst>
              <a:ext uri="{FF2B5EF4-FFF2-40B4-BE49-F238E27FC236}">
                <a16:creationId xmlns="" xmlns:a16="http://schemas.microsoft.com/office/drawing/2014/main" id="{600C8824-7636-C530-86F3-5D4B9E9C08E2}"/>
              </a:ext>
            </a:extLst>
          </p:cNvPr>
          <p:cNvSpPr>
            <a:spLocks noGrp="1"/>
          </p:cNvSpPr>
          <p:nvPr>
            <p:ph idx="1"/>
          </p:nvPr>
        </p:nvSpPr>
        <p:spPr/>
        <p:txBody>
          <a:bodyPr>
            <a:normAutofit fontScale="92500"/>
          </a:bodyPr>
          <a:lstStyle/>
          <a:p>
            <a:r>
              <a:rPr lang="ru-RU" dirty="0"/>
              <a:t>В ходе эксперимента </a:t>
            </a:r>
            <a:r>
              <a:rPr lang="ru-RU" dirty="0" err="1"/>
              <a:t>Эвери</a:t>
            </a:r>
            <a:r>
              <a:rPr lang="ru-RU" dirty="0"/>
              <a:t>, </a:t>
            </a:r>
            <a:r>
              <a:rPr lang="ru-RU" dirty="0" err="1"/>
              <a:t>Маклеода</a:t>
            </a:r>
            <a:r>
              <a:rPr lang="ru-RU" dirty="0"/>
              <a:t> и Маккарти, пневмококки образующие гладкие колонии, были убиты нагреванием, и из них был извлечён компонент, растворимый в водно-солевом растворе. Белки были осаждены хлороформом, а полисахаридные капсулы, обусловливающие антигенные свойства бактерий, гидролизованы специфичным ферментом. </a:t>
            </a:r>
            <a:endParaRPr lang="ru-RU" dirty="0" smtClean="0"/>
          </a:p>
          <a:p>
            <a:r>
              <a:rPr lang="ru-RU" dirty="0"/>
              <a:t>Для подтверждения того, что действующим началом трансформации является именно ДНК, но не РНК, белки или другие компоненты клетки, </a:t>
            </a:r>
            <a:r>
              <a:rPr lang="ru-RU" dirty="0" err="1"/>
              <a:t>Эвери</a:t>
            </a:r>
            <a:r>
              <a:rPr lang="ru-RU" dirty="0"/>
              <a:t> с сотрудниками обработали смесь трипсином, химотрипсином, </a:t>
            </a:r>
            <a:r>
              <a:rPr lang="ru-RU" dirty="0" err="1"/>
              <a:t>рибонуклеазой</a:t>
            </a:r>
            <a:r>
              <a:rPr lang="ru-RU" dirty="0"/>
              <a:t>, но эта обработка никак не влияла на трансформирующие свойства. Лишь обработка </a:t>
            </a:r>
            <a:r>
              <a:rPr lang="ru-RU" dirty="0" err="1"/>
              <a:t>ДНКазой</a:t>
            </a:r>
            <a:r>
              <a:rPr lang="ru-RU" dirty="0"/>
              <a:t> приводила к разрушению трансформирующего начала. Таким образом, было установлено, что действующим началом бактериальной трансформации является дезоксирибонуклеиновая кислота (ДНК).</a:t>
            </a:r>
          </a:p>
          <a:p>
            <a:endParaRPr lang="ru-RU" dirty="0"/>
          </a:p>
        </p:txBody>
      </p:sp>
      <p:sp>
        <p:nvSpPr>
          <p:cNvPr id="4" name="TextBox 3"/>
          <p:cNvSpPr txBox="1"/>
          <p:nvPr/>
        </p:nvSpPr>
        <p:spPr>
          <a:xfrm>
            <a:off x="8648700" y="6261100"/>
            <a:ext cx="2235200" cy="369332"/>
          </a:xfrm>
          <a:prstGeom prst="rect">
            <a:avLst/>
          </a:prstGeom>
          <a:noFill/>
        </p:spPr>
        <p:txBody>
          <a:bodyPr wrap="square" rtlCol="0">
            <a:spAutoFit/>
          </a:bodyPr>
          <a:lstStyle/>
          <a:p>
            <a:r>
              <a:rPr lang="ru-RU" dirty="0" smtClean="0"/>
              <a:t>Батыр Альбина</a:t>
            </a:r>
            <a:endParaRPr lang="ru-RU" dirty="0"/>
          </a:p>
        </p:txBody>
      </p:sp>
    </p:spTree>
    <p:extLst>
      <p:ext uri="{BB962C8B-B14F-4D97-AF65-F5344CB8AC3E}">
        <p14:creationId xmlns:p14="http://schemas.microsoft.com/office/powerpoint/2010/main" val="136315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60C1CBB-8FCF-0E80-A906-6CE4FF220C14}"/>
              </a:ext>
            </a:extLst>
          </p:cNvPr>
          <p:cNvSpPr>
            <a:spLocks noGrp="1"/>
          </p:cNvSpPr>
          <p:nvPr>
            <p:ph type="title"/>
          </p:nvPr>
        </p:nvSpPr>
        <p:spPr/>
        <p:txBody>
          <a:bodyPr/>
          <a:lstStyle/>
          <a:p>
            <a:r>
              <a:rPr lang="ru-RU" dirty="0"/>
              <a:t>Заключение</a:t>
            </a:r>
          </a:p>
        </p:txBody>
      </p:sp>
      <p:sp>
        <p:nvSpPr>
          <p:cNvPr id="3" name="Объект 2">
            <a:extLst>
              <a:ext uri="{FF2B5EF4-FFF2-40B4-BE49-F238E27FC236}">
                <a16:creationId xmlns="" xmlns:a16="http://schemas.microsoft.com/office/drawing/2014/main" id="{600C8824-7636-C530-86F3-5D4B9E9C08E2}"/>
              </a:ext>
            </a:extLst>
          </p:cNvPr>
          <p:cNvSpPr>
            <a:spLocks noGrp="1"/>
          </p:cNvSpPr>
          <p:nvPr>
            <p:ph idx="1"/>
          </p:nvPr>
        </p:nvSpPr>
        <p:spPr/>
        <p:txBody>
          <a:bodyPr/>
          <a:lstStyle/>
          <a:p>
            <a:r>
              <a:rPr lang="ru-RU" dirty="0"/>
              <a:t>По результатам эксперимента Гриффита, опубликованного в 1928 году, было </a:t>
            </a:r>
            <a:r>
              <a:rPr lang="ru-RU" dirty="0" err="1"/>
              <a:t>установленно</a:t>
            </a:r>
            <a:r>
              <a:rPr lang="ru-RU" dirty="0"/>
              <a:t> что «трансформирующий агент» заставляет пневмококков превращаться из одного штамма в другой. Считая, что штаммы склонные к вирусу превращаются друг в друга, Гриффит не имел представления, что разные штаммы могут одновременно заражать один организм. В 1944г.  </a:t>
            </a:r>
            <a:r>
              <a:rPr lang="ru-RU" dirty="0" err="1"/>
              <a:t>Эвери</a:t>
            </a:r>
            <a:r>
              <a:rPr lang="ru-RU" dirty="0"/>
              <a:t>, </a:t>
            </a:r>
            <a:r>
              <a:rPr lang="ru-RU" dirty="0" err="1"/>
              <a:t>Маклеода</a:t>
            </a:r>
            <a:r>
              <a:rPr lang="ru-RU" dirty="0"/>
              <a:t> и Маккарти показали, что именно ДНК переносит ген капсулы от убитого вирулентного штамма к живому вирулентному.</a:t>
            </a:r>
          </a:p>
        </p:txBody>
      </p:sp>
      <p:sp>
        <p:nvSpPr>
          <p:cNvPr id="4" name="TextBox 3"/>
          <p:cNvSpPr txBox="1"/>
          <p:nvPr/>
        </p:nvSpPr>
        <p:spPr>
          <a:xfrm>
            <a:off x="8648700" y="6261100"/>
            <a:ext cx="2235200" cy="369332"/>
          </a:xfrm>
          <a:prstGeom prst="rect">
            <a:avLst/>
          </a:prstGeom>
          <a:noFill/>
        </p:spPr>
        <p:txBody>
          <a:bodyPr wrap="square" rtlCol="0">
            <a:spAutoFit/>
          </a:bodyPr>
          <a:lstStyle/>
          <a:p>
            <a:r>
              <a:rPr lang="ru-RU" dirty="0" smtClean="0"/>
              <a:t>Батыр Альбина</a:t>
            </a:r>
            <a:endParaRPr lang="ru-RU" dirty="0"/>
          </a:p>
        </p:txBody>
      </p:sp>
    </p:spTree>
    <p:extLst>
      <p:ext uri="{BB962C8B-B14F-4D97-AF65-F5344CB8AC3E}">
        <p14:creationId xmlns:p14="http://schemas.microsoft.com/office/powerpoint/2010/main" val="283473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60C1CBB-8FCF-0E80-A906-6CE4FF220C14}"/>
              </a:ext>
            </a:extLst>
          </p:cNvPr>
          <p:cNvSpPr>
            <a:spLocks noGrp="1"/>
          </p:cNvSpPr>
          <p:nvPr>
            <p:ph type="title"/>
          </p:nvPr>
        </p:nvSpPr>
        <p:spPr/>
        <p:txBody>
          <a:bodyPr/>
          <a:lstStyle/>
          <a:p>
            <a:r>
              <a:rPr lang="ru-RU" dirty="0" smtClean="0"/>
              <a:t>Список использованной литературы:</a:t>
            </a:r>
            <a:endParaRPr lang="ru-RU" dirty="0"/>
          </a:p>
        </p:txBody>
      </p:sp>
      <p:sp>
        <p:nvSpPr>
          <p:cNvPr id="3" name="Объект 2">
            <a:extLst>
              <a:ext uri="{FF2B5EF4-FFF2-40B4-BE49-F238E27FC236}">
                <a16:creationId xmlns="" xmlns:a16="http://schemas.microsoft.com/office/drawing/2014/main" id="{600C8824-7636-C530-86F3-5D4B9E9C08E2}"/>
              </a:ext>
            </a:extLst>
          </p:cNvPr>
          <p:cNvSpPr>
            <a:spLocks noGrp="1"/>
          </p:cNvSpPr>
          <p:nvPr>
            <p:ph idx="1"/>
          </p:nvPr>
        </p:nvSpPr>
        <p:spPr/>
        <p:txBody>
          <a:bodyPr>
            <a:normAutofit lnSpcReduction="10000"/>
          </a:bodyPr>
          <a:lstStyle/>
          <a:p>
            <a:pPr lvl="0"/>
            <a:r>
              <a:rPr lang="en-US" dirty="0"/>
              <a:t>Avery, MacLeod, and McCarty. Studies on the Chemical Nature of the Substance Inducing Transformation of Pneumococcal Types: Induction of Transformation by a </a:t>
            </a:r>
            <a:r>
              <a:rPr lang="en-US" dirty="0" err="1"/>
              <a:t>Desoxyribonucleic</a:t>
            </a:r>
            <a:r>
              <a:rPr lang="en-US" dirty="0"/>
              <a:t> Acid Fraction Isolated from Pneumococcus Type III (</a:t>
            </a:r>
            <a:r>
              <a:rPr lang="ru-RU" dirty="0" err="1"/>
              <a:t>англ</a:t>
            </a:r>
            <a:r>
              <a:rPr lang="en-US" dirty="0"/>
              <a:t>.) // </a:t>
            </a:r>
            <a:r>
              <a:rPr lang="en-US" dirty="0">
                <a:hlinkClick r:id="rId2" tooltip="en:Journal of Experimental Medicine"/>
              </a:rPr>
              <a:t>Journal of Experimental Medicine</a:t>
            </a:r>
            <a:r>
              <a:rPr lang="en-US" dirty="0"/>
              <a:t>  (</a:t>
            </a:r>
            <a:r>
              <a:rPr lang="ru-RU" dirty="0" err="1"/>
              <a:t>англ</a:t>
            </a:r>
            <a:r>
              <a:rPr lang="en-US" dirty="0"/>
              <a:t>.)</a:t>
            </a:r>
            <a:r>
              <a:rPr lang="ru-RU" dirty="0">
                <a:hlinkClick r:id="rId3" tooltip="Journal of Experimental Medicine (страница отсутствует)"/>
              </a:rPr>
              <a:t>рус.</a:t>
            </a:r>
            <a:r>
              <a:rPr lang="ru-RU" dirty="0"/>
              <a:t> : </a:t>
            </a:r>
            <a:r>
              <a:rPr lang="ru-RU" dirty="0" err="1"/>
              <a:t>journal</a:t>
            </a:r>
            <a:r>
              <a:rPr lang="ru-RU" dirty="0"/>
              <a:t>. — </a:t>
            </a:r>
            <a:r>
              <a:rPr lang="ru-RU" dirty="0" err="1">
                <a:hlinkClick r:id="rId4" tooltip="en:Rockefeller University Press"/>
              </a:rPr>
              <a:t>Rockefeller</a:t>
            </a:r>
            <a:r>
              <a:rPr lang="ru-RU" dirty="0">
                <a:hlinkClick r:id="rId4" tooltip="en:Rockefeller University Press"/>
              </a:rPr>
              <a:t> </a:t>
            </a:r>
            <a:r>
              <a:rPr lang="ru-RU" dirty="0" err="1">
                <a:hlinkClick r:id="rId4" tooltip="en:Rockefeller University Press"/>
              </a:rPr>
              <a:t>University</a:t>
            </a:r>
            <a:r>
              <a:rPr lang="ru-RU" dirty="0">
                <a:hlinkClick r:id="rId4" tooltip="en:Rockefeller University Press"/>
              </a:rPr>
              <a:t> </a:t>
            </a:r>
            <a:r>
              <a:rPr lang="ru-RU" dirty="0" err="1">
                <a:hlinkClick r:id="rId4" tooltip="en:Rockefeller University Press"/>
              </a:rPr>
              <a:t>Press</a:t>
            </a:r>
            <a:r>
              <a:rPr lang="ru-RU" dirty="0"/>
              <a:t>  (англ.)</a:t>
            </a:r>
            <a:r>
              <a:rPr lang="ru-RU" dirty="0">
                <a:hlinkClick r:id="rId5" tooltip="Rockefeller University Press (страница отсутствует)"/>
              </a:rPr>
              <a:t>рус.</a:t>
            </a:r>
            <a:r>
              <a:rPr lang="ru-RU" dirty="0"/>
              <a:t>, 1944. — </a:t>
            </a:r>
            <a:r>
              <a:rPr lang="ru-RU" dirty="0" err="1"/>
              <a:t>Vol</a:t>
            </a:r>
            <a:r>
              <a:rPr lang="ru-RU" dirty="0"/>
              <a:t>. 79, </a:t>
            </a:r>
            <a:r>
              <a:rPr lang="ru-RU" dirty="0" err="1"/>
              <a:t>no</a:t>
            </a:r>
            <a:r>
              <a:rPr lang="ru-RU" dirty="0"/>
              <a:t>. 1. — P. 137—158. — </a:t>
            </a:r>
            <a:r>
              <a:rPr lang="ru-RU" dirty="0">
                <a:hlinkClick r:id="rId6" tooltip="Doi"/>
              </a:rPr>
              <a:t>doi</a:t>
            </a:r>
            <a:r>
              <a:rPr lang="ru-RU" dirty="0"/>
              <a:t>:</a:t>
            </a:r>
            <a:r>
              <a:rPr lang="ru-RU" dirty="0">
                <a:hlinkClick r:id="rId7"/>
              </a:rPr>
              <a:t>10.1084/jem.79.2.137</a:t>
            </a:r>
            <a:r>
              <a:rPr lang="ru-RU" dirty="0"/>
              <a:t>. — </a:t>
            </a:r>
            <a:r>
              <a:rPr lang="ru-RU" dirty="0">
                <a:hlinkClick r:id="rId8"/>
              </a:rPr>
              <a:t>PMID 19871359</a:t>
            </a:r>
            <a:r>
              <a:rPr lang="ru-RU" dirty="0"/>
              <a:t>.</a:t>
            </a:r>
          </a:p>
          <a:p>
            <a:pPr lvl="0"/>
            <a:r>
              <a:rPr lang="ru-RU" dirty="0" err="1">
                <a:hlinkClick r:id="rId9"/>
              </a:rPr>
              <a:t>Streptococcus</a:t>
            </a:r>
            <a:r>
              <a:rPr lang="ru-RU" dirty="0">
                <a:hlinkClick r:id="rId9"/>
              </a:rPr>
              <a:t> </a:t>
            </a:r>
            <a:r>
              <a:rPr lang="ru-RU" dirty="0" err="1">
                <a:hlinkClick r:id="rId9"/>
              </a:rPr>
              <a:t>pneumoniae</a:t>
            </a:r>
            <a:r>
              <a:rPr lang="ru-RU" dirty="0"/>
              <a:t> (англ.) на сайте </a:t>
            </a:r>
            <a:r>
              <a:rPr lang="ru-RU" dirty="0">
                <a:hlinkClick r:id="rId10" tooltip="Национальный центр биотехнологической информации"/>
              </a:rPr>
              <a:t>Национального центра биотехнологической информации</a:t>
            </a:r>
            <a:r>
              <a:rPr lang="ru-RU" dirty="0"/>
              <a:t> (NCBI)</a:t>
            </a:r>
          </a:p>
          <a:p>
            <a:pPr lvl="0"/>
            <a:r>
              <a:rPr lang="ru-RU" dirty="0"/>
              <a:t>Инге-</a:t>
            </a:r>
            <a:r>
              <a:rPr lang="ru-RU" dirty="0" err="1"/>
              <a:t>Вечтомов</a:t>
            </a:r>
            <a:r>
              <a:rPr lang="ru-RU" dirty="0"/>
              <a:t> С.Г. Генетика с основами селекции. — СПб.: Издательство Н-Л, 2010. — 718 с. — </a:t>
            </a:r>
            <a:r>
              <a:rPr lang="ru-RU" dirty="0">
                <a:hlinkClick r:id="rId11"/>
              </a:rPr>
              <a:t>ISBN 978-5-94869-105-3</a:t>
            </a:r>
            <a:r>
              <a:rPr lang="ru-RU" dirty="0"/>
              <a:t>.</a:t>
            </a:r>
          </a:p>
          <a:p>
            <a:pPr lvl="0"/>
            <a:r>
              <a:rPr lang="ru-RU" dirty="0">
                <a:hlinkClick r:id="rId12"/>
              </a:rPr>
              <a:t>https://www.youtube.com/watch?v=FP1sOt5d6D8</a:t>
            </a:r>
            <a:endParaRPr lang="ru-RU" dirty="0"/>
          </a:p>
        </p:txBody>
      </p:sp>
    </p:spTree>
    <p:extLst>
      <p:ext uri="{BB962C8B-B14F-4D97-AF65-F5344CB8AC3E}">
        <p14:creationId xmlns:p14="http://schemas.microsoft.com/office/powerpoint/2010/main" val="377240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p:cNvSpPr>
            <a:spLocks noGrp="1"/>
          </p:cNvSpPr>
          <p:nvPr>
            <p:ph type="title"/>
          </p:nvPr>
        </p:nvSpPr>
        <p:spPr/>
        <p:txBody>
          <a:bodyPr rtlCol="0"/>
          <a:lstStyle/>
          <a:p>
            <a:pPr rtl="0"/>
            <a:r>
              <a:rPr lang="ru-RU" dirty="0"/>
              <a:t>План</a:t>
            </a:r>
          </a:p>
        </p:txBody>
      </p:sp>
      <p:sp>
        <p:nvSpPr>
          <p:cNvPr id="14" name="Объект 2"/>
          <p:cNvSpPr>
            <a:spLocks noGrp="1"/>
          </p:cNvSpPr>
          <p:nvPr>
            <p:ph idx="1"/>
          </p:nvPr>
        </p:nvSpPr>
        <p:spPr/>
        <p:txBody>
          <a:bodyPr rtlCol="0"/>
          <a:lstStyle/>
          <a:p>
            <a:pPr rtl="0"/>
            <a:r>
              <a:rPr lang="ru-RU" dirty="0"/>
              <a:t>Что такое перенос генетического материала?</a:t>
            </a:r>
          </a:p>
          <a:p>
            <a:pPr rtl="0"/>
            <a:r>
              <a:rPr lang="ru-RU" dirty="0"/>
              <a:t>Что такое Пневмококк (лат. </a:t>
            </a:r>
            <a:r>
              <a:rPr lang="en-US" dirty="0"/>
              <a:t>Streptococcus pneumoniae)?</a:t>
            </a:r>
            <a:endParaRPr lang="ru-RU" dirty="0"/>
          </a:p>
          <a:p>
            <a:pPr rtl="0"/>
            <a:r>
              <a:rPr lang="ru-RU" dirty="0"/>
              <a:t>Почему механизм трансформации помогает для передачи генетического информации?</a:t>
            </a:r>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dirty="0"/>
              <a:t>Трансформация</a:t>
            </a:r>
          </a:p>
        </p:txBody>
      </p:sp>
      <p:sp>
        <p:nvSpPr>
          <p:cNvPr id="4" name="Объект 3">
            <a:extLst>
              <a:ext uri="{FF2B5EF4-FFF2-40B4-BE49-F238E27FC236}">
                <a16:creationId xmlns="" xmlns:a16="http://schemas.microsoft.com/office/drawing/2014/main" id="{08F48EFE-996B-2F43-F2FC-465FCC99D4ED}"/>
              </a:ext>
            </a:extLst>
          </p:cNvPr>
          <p:cNvSpPr>
            <a:spLocks noGrp="1"/>
          </p:cNvSpPr>
          <p:nvPr>
            <p:ph idx="1"/>
          </p:nvPr>
        </p:nvSpPr>
        <p:spPr>
          <a:xfrm>
            <a:off x="5835226" y="638340"/>
            <a:ext cx="3757507" cy="1018117"/>
          </a:xfrm>
        </p:spPr>
        <p:txBody>
          <a:bodyPr>
            <a:normAutofit/>
          </a:bodyPr>
          <a:lstStyle/>
          <a:p>
            <a:pPr marL="0" indent="0">
              <a:buNone/>
            </a:pPr>
            <a:r>
              <a:rPr lang="ru-RU" sz="2000" dirty="0">
                <a:solidFill>
                  <a:schemeClr val="bg2"/>
                </a:solidFill>
              </a:rPr>
              <a:t>«Передача генетической информации через выделенную из клетки-донора ДНК.»</a:t>
            </a:r>
          </a:p>
        </p:txBody>
      </p:sp>
      <p:sp>
        <p:nvSpPr>
          <p:cNvPr id="5" name="Стрелка: вправо 4">
            <a:extLst>
              <a:ext uri="{FF2B5EF4-FFF2-40B4-BE49-F238E27FC236}">
                <a16:creationId xmlns="" xmlns:a16="http://schemas.microsoft.com/office/drawing/2014/main" id="{CF0E797C-B750-EACF-1465-4A361F81E562}"/>
              </a:ext>
            </a:extLst>
          </p:cNvPr>
          <p:cNvSpPr/>
          <p:nvPr/>
        </p:nvSpPr>
        <p:spPr>
          <a:xfrm>
            <a:off x="4292600" y="1071198"/>
            <a:ext cx="1363133"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блачко с текстом: прямоугольное со скругленными углами 5">
            <a:extLst>
              <a:ext uri="{FF2B5EF4-FFF2-40B4-BE49-F238E27FC236}">
                <a16:creationId xmlns="" xmlns:a16="http://schemas.microsoft.com/office/drawing/2014/main" id="{BED5C591-2AE5-5725-C40F-B9CCDBD899C2}"/>
              </a:ext>
            </a:extLst>
          </p:cNvPr>
          <p:cNvSpPr/>
          <p:nvPr/>
        </p:nvSpPr>
        <p:spPr>
          <a:xfrm rot="5400000">
            <a:off x="6578772" y="704881"/>
            <a:ext cx="4065685" cy="679229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TextBox 6">
            <a:extLst>
              <a:ext uri="{FF2B5EF4-FFF2-40B4-BE49-F238E27FC236}">
                <a16:creationId xmlns="" xmlns:a16="http://schemas.microsoft.com/office/drawing/2014/main" id="{53FF193D-46FD-6B95-39AD-D40680E2D43B}"/>
              </a:ext>
            </a:extLst>
          </p:cNvPr>
          <p:cNvSpPr txBox="1"/>
          <p:nvPr/>
        </p:nvSpPr>
        <p:spPr>
          <a:xfrm>
            <a:off x="1718733" y="2633133"/>
            <a:ext cx="3496734" cy="1384995"/>
          </a:xfrm>
          <a:prstGeom prst="rect">
            <a:avLst/>
          </a:prstGeom>
          <a:noFill/>
        </p:spPr>
        <p:txBody>
          <a:bodyPr wrap="square" rtlCol="0">
            <a:spAutoFit/>
          </a:bodyPr>
          <a:lstStyle/>
          <a:p>
            <a:r>
              <a:rPr lang="ru-RU" sz="2800" dirty="0"/>
              <a:t>Что представляет собой процесс </a:t>
            </a:r>
            <a:r>
              <a:rPr lang="ru-RU" sz="2800" dirty="0" err="1"/>
              <a:t>трасформации</a:t>
            </a:r>
            <a:r>
              <a:rPr lang="ru-RU" sz="2800" dirty="0"/>
              <a:t>?</a:t>
            </a:r>
          </a:p>
        </p:txBody>
      </p:sp>
      <p:sp>
        <p:nvSpPr>
          <p:cNvPr id="8" name="TextBox 7">
            <a:extLst>
              <a:ext uri="{FF2B5EF4-FFF2-40B4-BE49-F238E27FC236}">
                <a16:creationId xmlns="" xmlns:a16="http://schemas.microsoft.com/office/drawing/2014/main" id="{2753E67A-04C1-4C6E-2DC6-F0C5724687B1}"/>
              </a:ext>
            </a:extLst>
          </p:cNvPr>
          <p:cNvSpPr txBox="1"/>
          <p:nvPr/>
        </p:nvSpPr>
        <p:spPr>
          <a:xfrm>
            <a:off x="5698068" y="2392869"/>
            <a:ext cx="5748865" cy="3416320"/>
          </a:xfrm>
          <a:prstGeom prst="rect">
            <a:avLst/>
          </a:prstGeom>
          <a:noFill/>
        </p:spPr>
        <p:txBody>
          <a:bodyPr wrap="square" rtlCol="0">
            <a:spAutoFit/>
          </a:bodyPr>
          <a:lstStyle/>
          <a:p>
            <a:r>
              <a:rPr lang="ru-RU"/>
              <a:t>Трансформация служит хорошим инструментом для картирования хромосом, поскольку трансформированные клетки включают различные фрагменты ДНК. Определение частоты одновременного приобретения двух заданных характеристик (чем ближе расположены гены, тем более вероятно, что они оба включатся в один и тот же участок ДНК) дает информацию о взаиморасположении соответствующих генов в хромосоме. Перенос экстрагированной ДНК является основным методом генной инженерии, используемым при конструировании рекомбинантных штаммов с заданным геномом.</a:t>
            </a:r>
            <a:endParaRPr lang="ru-RU" dirty="0"/>
          </a:p>
        </p:txBody>
      </p:sp>
      <p:pic>
        <p:nvPicPr>
          <p:cNvPr id="10" name="Рисунок 9">
            <a:extLst>
              <a:ext uri="{FF2B5EF4-FFF2-40B4-BE49-F238E27FC236}">
                <a16:creationId xmlns="" xmlns:a16="http://schemas.microsoft.com/office/drawing/2014/main" id="{AFC8420B-E6D1-91CC-8BBF-7340151405C7}"/>
              </a:ext>
            </a:extLst>
          </p:cNvPr>
          <p:cNvPicPr>
            <a:picLocks noChangeAspect="1"/>
          </p:cNvPicPr>
          <p:nvPr/>
        </p:nvPicPr>
        <p:blipFill>
          <a:blip r:embed="rId3"/>
          <a:stretch>
            <a:fillRect/>
          </a:stretch>
        </p:blipFill>
        <p:spPr>
          <a:xfrm>
            <a:off x="0" y="4257859"/>
            <a:ext cx="5639289" cy="1341236"/>
          </a:xfrm>
          <a:prstGeom prst="rect">
            <a:avLst/>
          </a:prstGeom>
        </p:spPr>
      </p:pic>
      <p:sp>
        <p:nvSpPr>
          <p:cNvPr id="3" name="TextBox 2"/>
          <p:cNvSpPr txBox="1"/>
          <p:nvPr/>
        </p:nvSpPr>
        <p:spPr>
          <a:xfrm>
            <a:off x="8775700" y="6477000"/>
            <a:ext cx="2997200" cy="369332"/>
          </a:xfrm>
          <a:prstGeom prst="rect">
            <a:avLst/>
          </a:prstGeom>
          <a:noFill/>
        </p:spPr>
        <p:txBody>
          <a:bodyPr wrap="square" rtlCol="0">
            <a:spAutoFit/>
          </a:bodyPr>
          <a:lstStyle/>
          <a:p>
            <a:r>
              <a:rPr lang="ru-RU" dirty="0" err="1"/>
              <a:t>Фахардинова</a:t>
            </a:r>
            <a:r>
              <a:rPr lang="ru-RU" dirty="0"/>
              <a:t> Диана</a:t>
            </a:r>
          </a:p>
        </p:txBody>
      </p:sp>
    </p:spTree>
    <p:extLst>
      <p:ext uri="{BB962C8B-B14F-4D97-AF65-F5344CB8AC3E}">
        <p14:creationId xmlns:p14="http://schemas.microsoft.com/office/powerpoint/2010/main" val="184825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rtl="0"/>
            <a:r>
              <a:rPr lang="ru-RU" sz="2400" b="1" dirty="0"/>
              <a:t>«Эксперимент </a:t>
            </a:r>
            <a:r>
              <a:rPr lang="ru-RU" sz="2400" b="1" dirty="0" err="1"/>
              <a:t>Гри́ффита</a:t>
            </a:r>
            <a:r>
              <a:rPr lang="ru-RU" sz="2400" b="1" dirty="0"/>
              <a:t>» </a:t>
            </a:r>
            <a:r>
              <a:rPr lang="ru-RU" sz="2400" dirty="0"/>
              <a:t>был выполнен в 1928 году Фредериком Гриффитом, доказывает, что бактерии способны передавать генетическую информацию по механизму трансформации. </a:t>
            </a:r>
          </a:p>
        </p:txBody>
      </p:sp>
      <p:pic>
        <p:nvPicPr>
          <p:cNvPr id="6" name="Объект 5">
            <a:extLst>
              <a:ext uri="{FF2B5EF4-FFF2-40B4-BE49-F238E27FC236}">
                <a16:creationId xmlns="" xmlns:a16="http://schemas.microsoft.com/office/drawing/2014/main" id="{A60069D5-D5FE-3D5C-BF13-F6814614D45C}"/>
              </a:ext>
            </a:extLst>
          </p:cNvPr>
          <p:cNvPicPr>
            <a:picLocks noGrp="1" noChangeAspect="1"/>
          </p:cNvPicPr>
          <p:nvPr>
            <p:ph sz="half" idx="1"/>
          </p:nvPr>
        </p:nvPicPr>
        <p:blipFill>
          <a:blip r:embed="rId3"/>
          <a:stretch>
            <a:fillRect/>
          </a:stretch>
        </p:blipFill>
        <p:spPr>
          <a:xfrm>
            <a:off x="609600" y="2194560"/>
            <a:ext cx="4007121" cy="2795667"/>
          </a:xfrm>
          <a:prstGeom prst="rect">
            <a:avLst/>
          </a:prstGeom>
        </p:spPr>
      </p:pic>
      <p:sp>
        <p:nvSpPr>
          <p:cNvPr id="5" name="Объект 4">
            <a:extLst>
              <a:ext uri="{FF2B5EF4-FFF2-40B4-BE49-F238E27FC236}">
                <a16:creationId xmlns="" xmlns:a16="http://schemas.microsoft.com/office/drawing/2014/main" id="{CFA34207-A6F5-8187-C08C-EFFF269D0CF0}"/>
              </a:ext>
            </a:extLst>
          </p:cNvPr>
          <p:cNvSpPr>
            <a:spLocks noGrp="1"/>
          </p:cNvSpPr>
          <p:nvPr>
            <p:ph sz="half" idx="2"/>
          </p:nvPr>
        </p:nvSpPr>
        <p:spPr>
          <a:xfrm>
            <a:off x="4851400" y="2194560"/>
            <a:ext cx="6057392" cy="3986784"/>
          </a:xfrm>
        </p:spPr>
        <p:txBody>
          <a:bodyPr>
            <a:normAutofit fontScale="92500"/>
          </a:bodyPr>
          <a:lstStyle/>
          <a:p>
            <a:r>
              <a:rPr lang="ru-RU" dirty="0"/>
              <a:t>Какие бактерии он брал для своего эксперимента? </a:t>
            </a:r>
          </a:p>
          <a:p>
            <a:r>
              <a:rPr lang="ru-RU" dirty="0"/>
              <a:t>Бактерию под названию Streptococcus </a:t>
            </a:r>
            <a:r>
              <a:rPr lang="ru-RU" dirty="0" err="1"/>
              <a:t>pneumoniae</a:t>
            </a:r>
            <a:r>
              <a:rPr lang="ru-RU" dirty="0"/>
              <a:t>, он неподвижный ланцетовидный диплококк длиной 0,5—1,25 мкм. </a:t>
            </a:r>
          </a:p>
          <a:p>
            <a:r>
              <a:rPr lang="ru-RU" dirty="0"/>
              <a:t>Streptococcus </a:t>
            </a:r>
            <a:r>
              <a:rPr lang="ru-RU" dirty="0" err="1"/>
              <a:t>pneumoniae</a:t>
            </a:r>
            <a:r>
              <a:rPr lang="ru-RU" dirty="0"/>
              <a:t> — грамположительные, </a:t>
            </a:r>
            <a:r>
              <a:rPr lang="ru-RU" dirty="0" err="1"/>
              <a:t>каталазо</a:t>
            </a:r>
            <a:r>
              <a:rPr lang="ru-RU" dirty="0"/>
              <a:t>- и </a:t>
            </a:r>
            <a:r>
              <a:rPr lang="ru-RU" dirty="0" err="1"/>
              <a:t>оксидазоотрицательные</a:t>
            </a:r>
            <a:r>
              <a:rPr lang="ru-RU" dirty="0"/>
              <a:t> бактерии, являющиеся факультативными анаэробами, рост которых усиливается при повышении содержания углекислого газа в атмосфере инкубации до 5—7 %.</a:t>
            </a:r>
          </a:p>
          <a:p>
            <a:endParaRPr lang="ru-RU" dirty="0"/>
          </a:p>
        </p:txBody>
      </p:sp>
      <p:sp>
        <p:nvSpPr>
          <p:cNvPr id="8" name="TextBox 7">
            <a:extLst>
              <a:ext uri="{FF2B5EF4-FFF2-40B4-BE49-F238E27FC236}">
                <a16:creationId xmlns="" xmlns:a16="http://schemas.microsoft.com/office/drawing/2014/main" id="{42F848A2-3B28-FDB1-0724-BEE2E3123894}"/>
              </a:ext>
            </a:extLst>
          </p:cNvPr>
          <p:cNvSpPr txBox="1"/>
          <p:nvPr/>
        </p:nvSpPr>
        <p:spPr>
          <a:xfrm>
            <a:off x="609600" y="4990227"/>
            <a:ext cx="3234267" cy="923330"/>
          </a:xfrm>
          <a:prstGeom prst="rect">
            <a:avLst/>
          </a:prstGeom>
          <a:noFill/>
        </p:spPr>
        <p:txBody>
          <a:bodyPr wrap="square">
            <a:spAutoFit/>
          </a:bodyPr>
          <a:lstStyle/>
          <a:p>
            <a:r>
              <a:rPr lang="ru-RU" dirty="0"/>
              <a:t>Клетки </a:t>
            </a:r>
            <a:r>
              <a:rPr lang="en-US" dirty="0"/>
              <a:t>Streptococcus pneumoniae </a:t>
            </a:r>
            <a:r>
              <a:rPr lang="ru-RU" dirty="0"/>
              <a:t>под электронным микроскопом</a:t>
            </a:r>
          </a:p>
        </p:txBody>
      </p:sp>
      <p:sp>
        <p:nvSpPr>
          <p:cNvPr id="3" name="TextBox 2"/>
          <p:cNvSpPr txBox="1"/>
          <p:nvPr/>
        </p:nvSpPr>
        <p:spPr>
          <a:xfrm>
            <a:off x="9423400" y="6488668"/>
            <a:ext cx="2489200" cy="369332"/>
          </a:xfrm>
          <a:prstGeom prst="rect">
            <a:avLst/>
          </a:prstGeom>
          <a:noFill/>
        </p:spPr>
        <p:txBody>
          <a:bodyPr wrap="square" rtlCol="0">
            <a:spAutoFit/>
          </a:bodyPr>
          <a:lstStyle/>
          <a:p>
            <a:r>
              <a:rPr lang="ru-RU" dirty="0" err="1"/>
              <a:t>Фахардинова</a:t>
            </a:r>
            <a:r>
              <a:rPr lang="ru-RU" dirty="0"/>
              <a:t> Диана</a:t>
            </a:r>
          </a:p>
        </p:txBody>
      </p:sp>
    </p:spTree>
    <p:extLst>
      <p:ext uri="{BB962C8B-B14F-4D97-AF65-F5344CB8AC3E}">
        <p14:creationId xmlns:p14="http://schemas.microsoft.com/office/powerpoint/2010/main" val="88070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dirty="0"/>
              <a:t>Эксперимент Гриффита</a:t>
            </a:r>
          </a:p>
        </p:txBody>
      </p:sp>
      <p:sp>
        <p:nvSpPr>
          <p:cNvPr id="4" name="Объект 3"/>
          <p:cNvSpPr>
            <a:spLocks noGrp="1"/>
          </p:cNvSpPr>
          <p:nvPr>
            <p:ph sz="half" idx="2"/>
          </p:nvPr>
        </p:nvSpPr>
        <p:spPr>
          <a:xfrm>
            <a:off x="279401" y="1938867"/>
            <a:ext cx="11751732" cy="4673599"/>
          </a:xfrm>
        </p:spPr>
        <p:txBody>
          <a:bodyPr rtlCol="0">
            <a:normAutofit/>
          </a:bodyPr>
          <a:lstStyle/>
          <a:p>
            <a:pPr rtl="0"/>
            <a:r>
              <a:rPr lang="ru-RU" dirty="0"/>
              <a:t>Пневмококки штамма III-S покрыты полисахаридной капсулой, которая защищает их от иммунной системы хозяина, и являются вирулентными, то есть способны приводить к смерти зараженной особи. Бактерии штамма II-R не имеют защитной капсулы и </a:t>
            </a:r>
            <a:r>
              <a:rPr lang="ru-RU" dirty="0" err="1"/>
              <a:t>невирулентны</a:t>
            </a:r>
            <a:r>
              <a:rPr lang="ru-RU" dirty="0"/>
              <a:t>. До эксперимента Гриффита бактериологи полагали, что виды неизменны и сохраняют свои свойства из поколения в поколение.</a:t>
            </a:r>
          </a:p>
          <a:p>
            <a:pPr rtl="0"/>
            <a:r>
              <a:rPr lang="ru-RU" dirty="0"/>
              <a:t>В ходе эксперимента бактерии вирулентного штамма III-S убивали нагреванием и добавляли к бактериям штамма II-R. По отдельности убитые бактерии III-S и живые бактерии II-R не приводили к смерти мышей. Однако в крови мышей, умерших после введения смеси, были обнаружены бактерии обоих штаммов, III-S и II-R.</a:t>
            </a:r>
          </a:p>
          <a:p>
            <a:pPr rtl="0"/>
            <a:r>
              <a:rPr lang="ru-RU" dirty="0"/>
              <a:t>В заключение, Гриффит пришел, что невирулентные бактерии штамма II-R трансформировались в вирулентный штамм каким-то компонентом убитого штамма III-S.</a:t>
            </a:r>
          </a:p>
          <a:p>
            <a:pPr rtl="0"/>
            <a:endParaRPr lang="ru-RU" dirty="0"/>
          </a:p>
        </p:txBody>
      </p:sp>
      <p:sp>
        <p:nvSpPr>
          <p:cNvPr id="3" name="TextBox 2"/>
          <p:cNvSpPr txBox="1"/>
          <p:nvPr/>
        </p:nvSpPr>
        <p:spPr>
          <a:xfrm>
            <a:off x="9537700" y="6343134"/>
            <a:ext cx="2159000" cy="369332"/>
          </a:xfrm>
          <a:prstGeom prst="rect">
            <a:avLst/>
          </a:prstGeom>
          <a:noFill/>
        </p:spPr>
        <p:txBody>
          <a:bodyPr wrap="square" rtlCol="0">
            <a:spAutoFit/>
          </a:bodyPr>
          <a:lstStyle/>
          <a:p>
            <a:r>
              <a:rPr lang="ru-RU" dirty="0" err="1"/>
              <a:t>Кулбай</a:t>
            </a:r>
            <a:r>
              <a:rPr lang="ru-RU" dirty="0"/>
              <a:t> </a:t>
            </a:r>
            <a:r>
              <a:rPr lang="ru-RU" dirty="0" err="1"/>
              <a:t>Ляззат</a:t>
            </a:r>
            <a:endParaRPr lang="ru-RU" dirty="0"/>
          </a:p>
        </p:txBody>
      </p:sp>
    </p:spTree>
    <p:extLst>
      <p:ext uri="{BB962C8B-B14F-4D97-AF65-F5344CB8AC3E}">
        <p14:creationId xmlns:p14="http://schemas.microsoft.com/office/powerpoint/2010/main" val="88830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3ED107A4-5675-CB63-DC32-A1D9CF8ECE76}"/>
              </a:ext>
            </a:extLst>
          </p:cNvPr>
          <p:cNvPicPr>
            <a:picLocks noChangeAspect="1"/>
          </p:cNvPicPr>
          <p:nvPr/>
        </p:nvPicPr>
        <p:blipFill>
          <a:blip r:embed="rId3"/>
          <a:stretch>
            <a:fillRect/>
          </a:stretch>
        </p:blipFill>
        <p:spPr>
          <a:xfrm>
            <a:off x="2243667" y="1879600"/>
            <a:ext cx="7526866" cy="4635841"/>
          </a:xfrm>
          <a:prstGeom prst="rect">
            <a:avLst/>
          </a:prstGeom>
        </p:spPr>
      </p:pic>
      <p:sp>
        <p:nvSpPr>
          <p:cNvPr id="8" name="TextBox 7">
            <a:extLst>
              <a:ext uri="{FF2B5EF4-FFF2-40B4-BE49-F238E27FC236}">
                <a16:creationId xmlns="" xmlns:a16="http://schemas.microsoft.com/office/drawing/2014/main" id="{5F862592-7BB4-828D-DF2B-6FACF85B540C}"/>
              </a:ext>
            </a:extLst>
          </p:cNvPr>
          <p:cNvSpPr txBox="1"/>
          <p:nvPr/>
        </p:nvSpPr>
        <p:spPr>
          <a:xfrm>
            <a:off x="1430867" y="806734"/>
            <a:ext cx="6096000" cy="553998"/>
          </a:xfrm>
          <a:prstGeom prst="rect">
            <a:avLst/>
          </a:prstGeom>
          <a:noFill/>
        </p:spPr>
        <p:txBody>
          <a:bodyPr wrap="square">
            <a:spAutoFit/>
          </a:bodyPr>
          <a:lstStyle/>
          <a:p>
            <a:r>
              <a:rPr kumimoji="0" lang="ru-RU" sz="3000" b="0" i="0" u="none" strike="noStrike" kern="1200" cap="none" spc="0" normalizeH="0" baseline="0" noProof="0" dirty="0">
                <a:ln>
                  <a:noFill/>
                </a:ln>
                <a:solidFill>
                  <a:srgbClr val="E5E6DA"/>
                </a:solidFill>
                <a:effectLst/>
                <a:uLnTx/>
                <a:uFillTx/>
                <a:latin typeface="Calibri" panose="020F0502020204030204"/>
                <a:ea typeface="+mj-ea"/>
                <a:cs typeface="+mj-cs"/>
              </a:rPr>
              <a:t>Эксперимент Гриффита</a:t>
            </a:r>
            <a:endParaRPr lang="ru-RU" dirty="0"/>
          </a:p>
        </p:txBody>
      </p:sp>
    </p:spTree>
    <p:extLst>
      <p:ext uri="{BB962C8B-B14F-4D97-AF65-F5344CB8AC3E}">
        <p14:creationId xmlns:p14="http://schemas.microsoft.com/office/powerpoint/2010/main" val="290246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AAF518A1-0B61-68E9-935B-88F2AEEB87AE}"/>
              </a:ext>
            </a:extLst>
          </p:cNvPr>
          <p:cNvPicPr>
            <a:picLocks noChangeAspect="1"/>
          </p:cNvPicPr>
          <p:nvPr/>
        </p:nvPicPr>
        <p:blipFill>
          <a:blip r:embed="rId3"/>
          <a:stretch>
            <a:fillRect/>
          </a:stretch>
        </p:blipFill>
        <p:spPr>
          <a:xfrm>
            <a:off x="1518039" y="0"/>
            <a:ext cx="9155922" cy="6858000"/>
          </a:xfrm>
          <a:prstGeom prst="rect">
            <a:avLst/>
          </a:prstGeom>
        </p:spPr>
      </p:pic>
      <p:sp>
        <p:nvSpPr>
          <p:cNvPr id="2" name="TextBox 1"/>
          <p:cNvSpPr txBox="1"/>
          <p:nvPr/>
        </p:nvSpPr>
        <p:spPr>
          <a:xfrm>
            <a:off x="8928100" y="6300232"/>
            <a:ext cx="2984500" cy="369332"/>
          </a:xfrm>
          <a:prstGeom prst="rect">
            <a:avLst/>
          </a:prstGeom>
          <a:noFill/>
        </p:spPr>
        <p:txBody>
          <a:bodyPr wrap="square" rtlCol="0">
            <a:spAutoFit/>
          </a:bodyPr>
          <a:lstStyle/>
          <a:p>
            <a:r>
              <a:rPr lang="ru-RU" dirty="0" err="1"/>
              <a:t>Кулбай</a:t>
            </a:r>
            <a:r>
              <a:rPr lang="ru-RU" dirty="0"/>
              <a:t> </a:t>
            </a:r>
            <a:r>
              <a:rPr lang="ru-RU" dirty="0" err="1"/>
              <a:t>Ляззат</a:t>
            </a:r>
            <a:endParaRPr lang="ru-RU" dirty="0"/>
          </a:p>
        </p:txBody>
      </p:sp>
    </p:spTree>
    <p:extLst>
      <p:ext uri="{BB962C8B-B14F-4D97-AF65-F5344CB8AC3E}">
        <p14:creationId xmlns:p14="http://schemas.microsoft.com/office/powerpoint/2010/main" val="33506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7B521F4E-96ED-2D65-2CFB-7F22FD1C8F6E}"/>
              </a:ext>
            </a:extLst>
          </p:cNvPr>
          <p:cNvPicPr>
            <a:picLocks noChangeAspect="1"/>
          </p:cNvPicPr>
          <p:nvPr/>
        </p:nvPicPr>
        <p:blipFill>
          <a:blip r:embed="rId2"/>
          <a:stretch>
            <a:fillRect/>
          </a:stretch>
        </p:blipFill>
        <p:spPr>
          <a:xfrm>
            <a:off x="1518039" y="0"/>
            <a:ext cx="9155922" cy="6858000"/>
          </a:xfrm>
          <a:prstGeom prst="rect">
            <a:avLst/>
          </a:prstGeom>
        </p:spPr>
      </p:pic>
      <p:sp>
        <p:nvSpPr>
          <p:cNvPr id="2" name="TextBox 1"/>
          <p:cNvSpPr txBox="1"/>
          <p:nvPr/>
        </p:nvSpPr>
        <p:spPr>
          <a:xfrm>
            <a:off x="8839200" y="6400800"/>
            <a:ext cx="2247900" cy="369332"/>
          </a:xfrm>
          <a:prstGeom prst="rect">
            <a:avLst/>
          </a:prstGeom>
          <a:noFill/>
        </p:spPr>
        <p:txBody>
          <a:bodyPr wrap="square" rtlCol="0">
            <a:spAutoFit/>
          </a:bodyPr>
          <a:lstStyle/>
          <a:p>
            <a:r>
              <a:rPr lang="ru-RU" dirty="0" err="1" smtClean="0"/>
              <a:t>Кулбай</a:t>
            </a:r>
            <a:r>
              <a:rPr lang="ru-RU" dirty="0" smtClean="0"/>
              <a:t> </a:t>
            </a:r>
            <a:r>
              <a:rPr lang="ru-RU" dirty="0" err="1" smtClean="0"/>
              <a:t>Ляззат</a:t>
            </a:r>
            <a:endParaRPr lang="ru-RU" dirty="0"/>
          </a:p>
        </p:txBody>
      </p:sp>
    </p:spTree>
    <p:extLst>
      <p:ext uri="{BB962C8B-B14F-4D97-AF65-F5344CB8AC3E}">
        <p14:creationId xmlns:p14="http://schemas.microsoft.com/office/powerpoint/2010/main" val="80887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5760DE40-7938-86B8-F885-F6AD61BA91BF}"/>
              </a:ext>
            </a:extLst>
          </p:cNvPr>
          <p:cNvPicPr>
            <a:picLocks noChangeAspect="1"/>
          </p:cNvPicPr>
          <p:nvPr/>
        </p:nvPicPr>
        <p:blipFill>
          <a:blip r:embed="rId2"/>
          <a:stretch>
            <a:fillRect/>
          </a:stretch>
        </p:blipFill>
        <p:spPr>
          <a:xfrm>
            <a:off x="1518039" y="0"/>
            <a:ext cx="9155922" cy="6858000"/>
          </a:xfrm>
          <a:prstGeom prst="rect">
            <a:avLst/>
          </a:prstGeom>
        </p:spPr>
      </p:pic>
      <p:sp>
        <p:nvSpPr>
          <p:cNvPr id="3" name="TextBox 2"/>
          <p:cNvSpPr txBox="1"/>
          <p:nvPr/>
        </p:nvSpPr>
        <p:spPr>
          <a:xfrm>
            <a:off x="8737600" y="6273800"/>
            <a:ext cx="2311400" cy="369332"/>
          </a:xfrm>
          <a:prstGeom prst="rect">
            <a:avLst/>
          </a:prstGeom>
          <a:noFill/>
        </p:spPr>
        <p:txBody>
          <a:bodyPr wrap="square" rtlCol="0">
            <a:spAutoFit/>
          </a:bodyPr>
          <a:lstStyle/>
          <a:p>
            <a:r>
              <a:rPr lang="ru-RU" dirty="0" smtClean="0"/>
              <a:t>Батыр Альбина</a:t>
            </a:r>
            <a:endParaRPr lang="ru-RU" dirty="0"/>
          </a:p>
        </p:txBody>
      </p:sp>
    </p:spTree>
    <p:extLst>
      <p:ext uri="{BB962C8B-B14F-4D97-AF65-F5344CB8AC3E}">
        <p14:creationId xmlns:p14="http://schemas.microsoft.com/office/powerpoint/2010/main" val="202921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Школьные предметы 16: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525619_TF03462902_TF03462902.potx" id="{BAC63EC1-72D2-48C1-B41B-534A4895C3B1}" vid="{6FF2C71A-6631-4AB1-81A9-F18F0A42702E}"/>
    </a:ext>
  </a:extLst>
</a:theme>
</file>

<file path=ppt/theme/theme2.xml><?xml version="1.0" encoding="utf-8"?>
<a:theme xmlns:a="http://schemas.openxmlformats.org/drawingml/2006/main" name="Тема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Презентация для учебных предметов с рисунками на школьной доске (широкоэкранный формат)</Template>
  <TotalTime>91</TotalTime>
  <Words>473</Words>
  <Application>Microsoft Office PowerPoint</Application>
  <PresentationFormat>Широкоэкранный</PresentationFormat>
  <Paragraphs>44</Paragraphs>
  <Slides>12</Slides>
  <Notes>7</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12</vt:i4>
      </vt:variant>
    </vt:vector>
  </HeadingPairs>
  <TitlesOfParts>
    <vt:vector size="15" baseType="lpstr">
      <vt:lpstr>Calibri</vt:lpstr>
      <vt:lpstr>Wingdings</vt:lpstr>
      <vt:lpstr>Школьные предметы 16:9</vt:lpstr>
      <vt:lpstr>Перенос генетического материала – трансформация у пневмонийных стрептококков </vt:lpstr>
      <vt:lpstr>План</vt:lpstr>
      <vt:lpstr>Трансформация</vt:lpstr>
      <vt:lpstr>«Эксперимент Гри́ффита» был выполнен в 1928 году Фредериком Гриффитом, доказывает, что бактерии способны передавать генетическую информацию по механизму трансформации. </vt:lpstr>
      <vt:lpstr>Эксперимент Гриффита</vt:lpstr>
      <vt:lpstr>Презентация PowerPoint</vt:lpstr>
      <vt:lpstr>Презентация PowerPoint</vt:lpstr>
      <vt:lpstr>Презентация PowerPoint</vt:lpstr>
      <vt:lpstr>Презентация PowerPoint</vt:lpstr>
      <vt:lpstr>Эксперименты Эвери, Маклеода и Маккарти</vt:lpstr>
      <vt:lpstr>Заключение</vt:lpstr>
      <vt:lpstr>Список использованной литературы:</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Перенос генетического материала – трансформация у пневмонийных стрептококков </dc:title>
  <dc:creator>Diana Fakhardinova</dc:creator>
  <cp:lastModifiedBy>User</cp:lastModifiedBy>
  <cp:revision>3</cp:revision>
  <dcterms:created xsi:type="dcterms:W3CDTF">2022-09-14T16:59:32Z</dcterms:created>
  <dcterms:modified xsi:type="dcterms:W3CDTF">2022-11-10T09:31:41Z</dcterms:modified>
</cp:coreProperties>
</file>