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0" r:id="rId3"/>
    <p:sldId id="268" r:id="rId4"/>
    <p:sldId id="269" r:id="rId5"/>
    <p:sldId id="260" r:id="rId6"/>
    <p:sldId id="259" r:id="rId7"/>
    <p:sldId id="258" r:id="rId8"/>
    <p:sldId id="261" r:id="rId9"/>
    <p:sldId id="262" r:id="rId10"/>
    <p:sldId id="264" r:id="rId11"/>
    <p:sldId id="29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0D54A-49EE-4E76-854E-C49574B6FE0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252EB-5FF6-4B89-9A84-4C1EF6716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9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5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6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6CA3-6296-4FA7-A5B5-C68F61F6D9AA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C17D-C34A-49C2-84F1-239041C6F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ABA8-067A-4820-9A80-207FFA6BB13A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FC4F-C385-489A-B658-01F6EFBEA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3A21-F9EE-43C0-BEC8-F292903945E2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03C05-C78D-404F-A4AB-81CE39D4B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AA03-B5B6-40C4-8E45-D77FD6315B46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4B76-82F2-475A-822F-34EDD7A3B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5BF2-7580-40B3-926C-D6C6D8C9C32E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6479-F7A5-45BF-A64B-18AD3D261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9EF8-99A7-4183-81CC-EB5FECD2D068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4023-6AB5-48DA-8EF9-CDC0AB641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EDDA-67D8-48C2-AC98-0727288F2F08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6373-4C19-4C42-B838-ABAC0687B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63A0-5E58-48F7-BC97-B5477BA5726D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1DCE-21AA-4600-B334-F744FB76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7174-7A57-41C0-9225-35B4D4037414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BB6F-3295-4913-8DCD-B97565CB0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1AB2-6961-4386-BB63-FE0F0295438C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AC7C-BA03-4617-9AF7-0EFD516F1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8244-8593-48D2-BB56-67E65E9580C3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AC6B-DFA6-44C8-9799-580F1953E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57FC7-FB6E-4026-8990-0320477E4F52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51084-2DF9-4C4B-A1F5-5D8254B86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video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0"/>
            <a:ext cx="921651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988840"/>
            <a:ext cx="64087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ПОЛИМЕРАЗНАЯ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ЦЕПНАЯ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РЕАКЦИЯ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ПЦР)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" y="21914"/>
            <a:ext cx="4500563" cy="681417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Синтез (Элонгация)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30" dirty="0">
                <a:latin typeface="Times New Roman" pitchFamily="18" charset="0"/>
                <a:cs typeface="Times New Roman" pitchFamily="18" charset="0"/>
              </a:rPr>
              <a:t>ДНК-полимераза реплицирует матричную цепь, используя </a:t>
            </a:r>
            <a:r>
              <a:rPr lang="ru-RU" sz="2530" dirty="0" err="1">
                <a:latin typeface="Times New Roman" pitchFamily="18" charset="0"/>
                <a:cs typeface="Times New Roman" pitchFamily="18" charset="0"/>
              </a:rPr>
              <a:t>праймер</a:t>
            </a:r>
            <a:r>
              <a:rPr lang="ru-RU" sz="2530" dirty="0">
                <a:latin typeface="Times New Roman" pitchFamily="18" charset="0"/>
                <a:cs typeface="Times New Roman" pitchFamily="18" charset="0"/>
              </a:rPr>
              <a:t> в качестве затравки. Это — стадия </a:t>
            </a:r>
            <a:r>
              <a:rPr lang="ru-RU" sz="2530" i="1" dirty="0">
                <a:latin typeface="Times New Roman" pitchFamily="18" charset="0"/>
                <a:cs typeface="Times New Roman" pitchFamily="18" charset="0"/>
              </a:rPr>
              <a:t>элонгации</a:t>
            </a:r>
            <a:r>
              <a:rPr lang="ru-RU" sz="253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53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30" dirty="0">
                <a:latin typeface="Times New Roman" pitchFamily="18" charset="0"/>
                <a:cs typeface="Times New Roman" pitchFamily="18" charset="0"/>
              </a:rPr>
              <a:t>Полимераза начинает синтез второй цепи от 3'-конца </a:t>
            </a:r>
            <a:r>
              <a:rPr lang="ru-RU" sz="2530" dirty="0" err="1">
                <a:latin typeface="Times New Roman" pitchFamily="18" charset="0"/>
                <a:cs typeface="Times New Roman" pitchFamily="18" charset="0"/>
              </a:rPr>
              <a:t>праймера</a:t>
            </a:r>
            <a:r>
              <a:rPr lang="ru-RU" sz="2530" dirty="0">
                <a:latin typeface="Times New Roman" pitchFamily="18" charset="0"/>
                <a:cs typeface="Times New Roman" pitchFamily="18" charset="0"/>
              </a:rPr>
              <a:t>, который связался с матрицей, и движется вдоль матрицы.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53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30" dirty="0">
                <a:latin typeface="Times New Roman" pitchFamily="18" charset="0"/>
                <a:cs typeface="Times New Roman" pitchFamily="18" charset="0"/>
              </a:rPr>
              <a:t>Температура элонгации зависит от полимеразы. </a:t>
            </a:r>
            <a:endParaRPr lang="ru-RU" sz="253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53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53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3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Рисунок 2" descr="4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АЛЕРИЙ\Архив\Оформление презентаций\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960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331937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ПЛАН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200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C00000"/>
                </a:solidFill>
              </a:rPr>
              <a:t>Полимеразно</a:t>
            </a:r>
            <a:r>
              <a:rPr lang="ru-RU" sz="2800" dirty="0" smtClean="0">
                <a:solidFill>
                  <a:srgbClr val="C00000"/>
                </a:solidFill>
              </a:rPr>
              <a:t>-цепная реакция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00000"/>
                </a:solidFill>
              </a:rPr>
              <a:t>Изобретение ПЦР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C00000"/>
                </a:solidFill>
              </a:rPr>
              <a:t>Амплификатор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00000"/>
                </a:solidFill>
              </a:rPr>
              <a:t>Денатурация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C00000"/>
                </a:solidFill>
              </a:rPr>
              <a:t>Ренатурация</a:t>
            </a:r>
            <a:r>
              <a:rPr lang="ru-RU" sz="2800" dirty="0" smtClean="0">
                <a:solidFill>
                  <a:srgbClr val="C00000"/>
                </a:solidFill>
              </a:rPr>
              <a:t> (Отжиг)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00000"/>
                </a:solidFill>
              </a:rPr>
              <a:t>Синтез (Элонгация)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18541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err="1" smtClean="0"/>
              <a:t>Полимеразная</a:t>
            </a:r>
            <a:r>
              <a:rPr lang="ru-RU" dirty="0" smtClean="0"/>
              <a:t> цепная реакция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Метод ферментативной наработки</a:t>
            </a:r>
            <a:r>
              <a:rPr lang="en-US" i="1" dirty="0" smtClean="0"/>
              <a:t> </a:t>
            </a:r>
            <a:r>
              <a:rPr lang="ru-RU" dirty="0" smtClean="0"/>
              <a:t>определённых, сравнительно коротких (до нескольких тысяч пар нуклеотидов), </a:t>
            </a:r>
            <a:r>
              <a:rPr lang="ru-RU" dirty="0" err="1" smtClean="0"/>
              <a:t>двуцепочечных</a:t>
            </a:r>
            <a:r>
              <a:rPr lang="ru-RU" dirty="0" smtClean="0"/>
              <a:t> фрагментов ДНК.</a:t>
            </a:r>
          </a:p>
          <a:p>
            <a:pPr marL="0" indent="0">
              <a:buNone/>
            </a:pPr>
            <a:r>
              <a:rPr lang="ru-RU" dirty="0" smtClean="0"/>
              <a:t>В основе реакции лежит механизм репликации молекул ДНК ферментом ДНК-полимеразой.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325790" cy="26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96" y="4005064"/>
            <a:ext cx="427940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897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 smtClean="0"/>
              <a:t>Изобретение ПЦР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360040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7" y="1196752"/>
            <a:ext cx="460851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1983 г. химик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Кэри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Маллис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оптимизируя метод олигомерной рестрикции для идентификации точечных мутаций в ДНК, придумал как многократно увеличить количество копий определённого участка ДНК.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5940569"/>
            <a:ext cx="4283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Kary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Mullis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Лауреат Нобелевской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премии 1993 г. по химии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207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10" y="1195873"/>
            <a:ext cx="4013242" cy="5401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ПЦР проводят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амплификаторе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— приборе, обеспечивающем периодическое охлаждение и нагревание пробирок, обычно с точностью не менее 0,1 °C.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амплификаторы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позволяют задавать сложные программы, в том числе с возможностью «горячего старта»,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Touchdown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ПЦР и последующего хранения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амплифицированных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молекул при 4 °C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6180" y="116632"/>
            <a:ext cx="57141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Амплификатор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736"/>
            <a:ext cx="4678240" cy="4952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0"/>
            <a:ext cx="70145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Для ПЦР необходимы: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923330"/>
            <a:ext cx="4821116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65000"/>
              <a:buFont typeface="Wingdings" pitchFamily="2" charset="2"/>
              <a:buChar char="Ø"/>
              <a:defRPr/>
            </a:pPr>
            <a:r>
              <a:rPr lang="ru-RU" i="1" dirty="0"/>
              <a:t>    </a:t>
            </a:r>
            <a:r>
              <a:rPr lang="ru-RU" b="1" u="sng" dirty="0">
                <a:solidFill>
                  <a:srgbClr val="FF0000"/>
                </a:solidFill>
              </a:rPr>
              <a:t>ДНК-матрица</a:t>
            </a:r>
            <a:r>
              <a:rPr lang="ru-RU" dirty="0"/>
              <a:t>, содержащая тот участок ДНК, который требуется амплифицировать.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65000"/>
              <a:buFont typeface="Wingdings" pitchFamily="2" charset="2"/>
              <a:buChar char="Ø"/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65000"/>
              <a:buFont typeface="Wingdings" pitchFamily="2" charset="2"/>
              <a:buChar char="Ø"/>
              <a:defRPr/>
            </a:pPr>
            <a:r>
              <a:rPr lang="ru-RU" i="1" dirty="0"/>
              <a:t>    </a:t>
            </a:r>
            <a:r>
              <a:rPr lang="ru-RU" b="1" u="sng" dirty="0">
                <a:solidFill>
                  <a:srgbClr val="FF0000"/>
                </a:solidFill>
              </a:rPr>
              <a:t>Два праймера</a:t>
            </a:r>
            <a:r>
              <a:rPr lang="ru-RU" dirty="0"/>
              <a:t>, комплементарные противоположным концам разных цепей требуемого фрагмента ДНК.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65000"/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65000"/>
              <a:buFont typeface="Wingdings" pitchFamily="2" charset="2"/>
              <a:buChar char="Ø"/>
              <a:defRPr/>
            </a:pPr>
            <a:r>
              <a:rPr lang="ru-RU" dirty="0"/>
              <a:t>    </a:t>
            </a:r>
            <a:r>
              <a:rPr lang="ru-RU" b="1" u="sng" dirty="0">
                <a:solidFill>
                  <a:srgbClr val="FF0000"/>
                </a:solidFill>
              </a:rPr>
              <a:t>Термостабильная  ДНК-полимераза</a:t>
            </a:r>
            <a:r>
              <a:rPr lang="ru-RU" dirty="0"/>
              <a:t> — фермент, который катализирует реакцию полимеризации ДНК. </a:t>
            </a: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2" y="928688"/>
            <a:ext cx="4071937" cy="5812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4355976" y="1556792"/>
            <a:ext cx="2359149" cy="1657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83968" y="2385740"/>
            <a:ext cx="1859657" cy="1686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869" y="214290"/>
            <a:ext cx="899746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ПЦР осуществляется в ходе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трехэтапного циклического процесса: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014" y="1772816"/>
            <a:ext cx="8163389" cy="45243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Денатурация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Ренатурация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Синтез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138691"/>
            <a:ext cx="4714874" cy="69757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Денатурация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3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30" b="1" dirty="0" err="1">
                <a:latin typeface="Times New Roman" pitchFamily="18" charset="0"/>
                <a:cs typeface="Times New Roman" pitchFamily="18" charset="0"/>
              </a:rPr>
              <a:t>Двухцепочечную</a:t>
            </a:r>
            <a:r>
              <a:rPr lang="ru-RU" sz="2130" b="1" dirty="0">
                <a:latin typeface="Times New Roman" pitchFamily="18" charset="0"/>
                <a:cs typeface="Times New Roman" pitchFamily="18" charset="0"/>
              </a:rPr>
              <a:t> ДНК-матрицу нагревают до 94—96°C </a:t>
            </a:r>
            <a:r>
              <a:rPr lang="ru-RU" sz="213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30" dirty="0">
                <a:latin typeface="Times New Roman" pitchFamily="18" charset="0"/>
                <a:cs typeface="Times New Roman" pitchFamily="18" charset="0"/>
              </a:rPr>
              <a:t>0,5—2 </a:t>
            </a:r>
            <a:r>
              <a:rPr lang="ru-RU" sz="2130" dirty="0" smtClean="0">
                <a:latin typeface="Times New Roman" pitchFamily="18" charset="0"/>
                <a:cs typeface="Times New Roman" pitchFamily="18" charset="0"/>
              </a:rPr>
              <a:t>минут, </a:t>
            </a:r>
            <a:r>
              <a:rPr lang="ru-RU" sz="2130" dirty="0">
                <a:latin typeface="Times New Roman" pitchFamily="18" charset="0"/>
                <a:cs typeface="Times New Roman" pitchFamily="18" charset="0"/>
              </a:rPr>
              <a:t>чтобы цепи ДНК разошлись</a:t>
            </a:r>
            <a:r>
              <a:rPr lang="ru-RU" sz="213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3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13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30" dirty="0">
                <a:latin typeface="Times New Roman" pitchFamily="18" charset="0"/>
                <a:cs typeface="Times New Roman" pitchFamily="18" charset="0"/>
              </a:rPr>
              <a:t>Эта стадия называется </a:t>
            </a:r>
            <a:r>
              <a:rPr lang="ru-RU" sz="2130" b="1" i="1" u="sng" dirty="0">
                <a:latin typeface="Times New Roman" pitchFamily="18" charset="0"/>
                <a:cs typeface="Times New Roman" pitchFamily="18" charset="0"/>
              </a:rPr>
              <a:t>денатурацией</a:t>
            </a:r>
            <a:r>
              <a:rPr lang="ru-RU" sz="213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130" dirty="0">
                <a:latin typeface="Times New Roman" pitchFamily="18" charset="0"/>
                <a:cs typeface="Times New Roman" pitchFamily="18" charset="0"/>
              </a:rPr>
              <a:t> так как разрушаются водородные связи между двумя цепями ДНК.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3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30" dirty="0">
                <a:latin typeface="Times New Roman" pitchFamily="18" charset="0"/>
                <a:cs typeface="Times New Roman" pitchFamily="18" charset="0"/>
              </a:rPr>
              <a:t>Иногда перед первым циклом (до добавления полимеразы) проводят предварительный прогрев реакционной смеси в течение 2—5 </a:t>
            </a:r>
            <a:r>
              <a:rPr lang="ru-RU" sz="2130" dirty="0" smtClean="0">
                <a:latin typeface="Times New Roman" pitchFamily="18" charset="0"/>
                <a:cs typeface="Times New Roman" pitchFamily="18" charset="0"/>
              </a:rPr>
              <a:t>минут </a:t>
            </a:r>
            <a:r>
              <a:rPr lang="ru-RU" sz="2130" dirty="0">
                <a:latin typeface="Times New Roman" pitchFamily="18" charset="0"/>
                <a:cs typeface="Times New Roman" pitchFamily="18" charset="0"/>
              </a:rPr>
              <a:t>для полной денатурации матрицы и </a:t>
            </a:r>
            <a:r>
              <a:rPr lang="ru-RU" sz="2130" dirty="0" err="1">
                <a:latin typeface="Times New Roman" pitchFamily="18" charset="0"/>
                <a:cs typeface="Times New Roman" pitchFamily="18" charset="0"/>
              </a:rPr>
              <a:t>праймеров</a:t>
            </a:r>
            <a:r>
              <a:rPr lang="ru-RU" sz="2130" dirty="0">
                <a:latin typeface="Times New Roman" pitchFamily="18" charset="0"/>
                <a:cs typeface="Times New Roman" pitchFamily="18" charset="0"/>
              </a:rPr>
              <a:t>. Такой приём называется </a:t>
            </a:r>
            <a:r>
              <a:rPr lang="ru-RU" sz="213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горячим стартом</a:t>
            </a:r>
            <a:r>
              <a:rPr lang="ru-RU" sz="2130" dirty="0">
                <a:latin typeface="Times New Roman" pitchFamily="18" charset="0"/>
                <a:cs typeface="Times New Roman" pitchFamily="18" charset="0"/>
              </a:rPr>
              <a:t>, он позволяет снизить количество неспецифичных продуктов реакции.</a:t>
            </a:r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4" y="0"/>
            <a:ext cx="442912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143504" cy="684187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Ренатурация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(Отжиг)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70" dirty="0">
                <a:latin typeface="Times New Roman" pitchFamily="18" charset="0"/>
                <a:cs typeface="Times New Roman" pitchFamily="18" charset="0"/>
              </a:rPr>
              <a:t>Когда цепи разошлись, температуру понижают, чтобы </a:t>
            </a:r>
            <a:r>
              <a:rPr lang="ru-RU" sz="2270" dirty="0" err="1">
                <a:latin typeface="Times New Roman" pitchFamily="18" charset="0"/>
                <a:cs typeface="Times New Roman" pitchFamily="18" charset="0"/>
              </a:rPr>
              <a:t>праймеры</a:t>
            </a:r>
            <a:r>
              <a:rPr lang="ru-RU" sz="2270" dirty="0">
                <a:latin typeface="Times New Roman" pitchFamily="18" charset="0"/>
                <a:cs typeface="Times New Roman" pitchFamily="18" charset="0"/>
              </a:rPr>
              <a:t> могли связаться с </a:t>
            </a:r>
            <a:r>
              <a:rPr lang="ru-RU" sz="2270" dirty="0" err="1">
                <a:latin typeface="Times New Roman" pitchFamily="18" charset="0"/>
                <a:cs typeface="Times New Roman" pitchFamily="18" charset="0"/>
              </a:rPr>
              <a:t>одноцепочечной</a:t>
            </a:r>
            <a:r>
              <a:rPr lang="ru-RU" sz="2270" dirty="0">
                <a:latin typeface="Times New Roman" pitchFamily="18" charset="0"/>
                <a:cs typeface="Times New Roman" pitchFamily="18" charset="0"/>
              </a:rPr>
              <a:t> матрицей. Эта стадия называется </a:t>
            </a:r>
            <a:r>
              <a:rPr lang="ru-RU" sz="2270" i="1" dirty="0">
                <a:latin typeface="Times New Roman" pitchFamily="18" charset="0"/>
                <a:cs typeface="Times New Roman" pitchFamily="18" charset="0"/>
              </a:rPr>
              <a:t>отжигом</a:t>
            </a:r>
            <a:r>
              <a:rPr lang="ru-RU" sz="227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7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70" dirty="0">
                <a:latin typeface="Times New Roman" pitchFamily="18" charset="0"/>
                <a:cs typeface="Times New Roman" pitchFamily="18" charset="0"/>
              </a:rPr>
              <a:t>Температура отжига зависит от состава </a:t>
            </a:r>
            <a:r>
              <a:rPr lang="ru-RU" sz="2270" dirty="0" err="1">
                <a:latin typeface="Times New Roman" pitchFamily="18" charset="0"/>
                <a:cs typeface="Times New Roman" pitchFamily="18" charset="0"/>
              </a:rPr>
              <a:t>праймеров</a:t>
            </a:r>
            <a:r>
              <a:rPr lang="ru-RU" sz="2270" dirty="0">
                <a:latin typeface="Times New Roman" pitchFamily="18" charset="0"/>
                <a:cs typeface="Times New Roman" pitchFamily="18" charset="0"/>
              </a:rPr>
              <a:t> и обычно выбирается на 4—5°С ниже их температуры плавления. Время стадии — 0,5—2 </a:t>
            </a:r>
            <a:r>
              <a:rPr lang="ru-RU" sz="2270" dirty="0" smtClean="0">
                <a:latin typeface="Times New Roman" pitchFamily="18" charset="0"/>
                <a:cs typeface="Times New Roman" pitchFamily="18" charset="0"/>
              </a:rPr>
              <a:t>минут. </a:t>
            </a:r>
            <a:endParaRPr lang="ru-RU" sz="227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7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70" dirty="0">
                <a:latin typeface="Times New Roman" pitchFamily="18" charset="0"/>
                <a:cs typeface="Times New Roman" pitchFamily="18" charset="0"/>
              </a:rPr>
              <a:t>Неправильный выбор температуры отжига приводит либо к плохому связыванию </a:t>
            </a:r>
            <a:r>
              <a:rPr lang="ru-RU" sz="2270" dirty="0" err="1">
                <a:latin typeface="Times New Roman" pitchFamily="18" charset="0"/>
                <a:cs typeface="Times New Roman" pitchFamily="18" charset="0"/>
              </a:rPr>
              <a:t>праймеров</a:t>
            </a:r>
            <a:r>
              <a:rPr lang="ru-RU" sz="2270" dirty="0">
                <a:latin typeface="Times New Roman" pitchFamily="18" charset="0"/>
                <a:cs typeface="Times New Roman" pitchFamily="18" charset="0"/>
              </a:rPr>
              <a:t> с матрицей (при завышенной температуре), либо к связыванию в неверном месте и появлению неспецифических продуктов (при заниженной температуре).</a:t>
            </a:r>
          </a:p>
        </p:txBody>
      </p:sp>
      <p:pic>
        <p:nvPicPr>
          <p:cNvPr id="3" name="Рисунок 2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0"/>
            <a:ext cx="400049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268</Words>
  <Application>Microsoft Office PowerPoint</Application>
  <PresentationFormat>Экран (4:3)</PresentationFormat>
  <Paragraphs>56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Полимеразная цепная реакция</vt:lpstr>
      <vt:lpstr>Изобретение ПЦР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Полимеразная цепная реакция</dc:title>
  <dc:subject>Методы исследований</dc:subject>
  <dc:creator>Егоров В.В. 01-512</dc:creator>
  <cp:lastModifiedBy>User</cp:lastModifiedBy>
  <cp:revision>141</cp:revision>
  <dcterms:modified xsi:type="dcterms:W3CDTF">2022-11-10T09:37:46Z</dcterms:modified>
  <cp:category>Доклад</cp:category>
</cp:coreProperties>
</file>