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9" r:id="rId4"/>
    <p:sldId id="270" r:id="rId5"/>
    <p:sldId id="271" r:id="rId6"/>
    <p:sldId id="272" r:id="rId7"/>
    <p:sldId id="26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8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0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25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78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94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483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77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927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4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0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5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54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3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2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31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34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2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90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0793" y="0"/>
            <a:ext cx="9144000" cy="4148919"/>
          </a:xfrm>
        </p:spPr>
        <p:txBody>
          <a:bodyPr/>
          <a:lstStyle/>
          <a:p>
            <a:r>
              <a:rPr lang="kk-KZ" sz="5400" b="1" dirty="0" smtClean="0"/>
              <a:t>Тема презентации</a:t>
            </a:r>
            <a:r>
              <a:rPr lang="" sz="5400" b="1" dirty="0" smtClean="0"/>
              <a:t>:</a:t>
            </a:r>
            <a:br>
              <a:rPr lang="" sz="5400" b="1" dirty="0" smtClean="0"/>
            </a:br>
            <a:r>
              <a:rPr lang="" sz="5400" b="1" dirty="0" smtClean="0"/>
              <a:t>“</a:t>
            </a:r>
            <a:r>
              <a:rPr lang="kk-KZ" sz="5400" b="1" dirty="0"/>
              <a:t>М</a:t>
            </a:r>
            <a:r>
              <a:rPr lang="" sz="5400" b="1" dirty="0" smtClean="0"/>
              <a:t>етоды секвенирования ДНК”</a:t>
            </a:r>
            <a:endParaRPr lang="ru-RU" sz="54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42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7519916" cy="1828801"/>
          </a:xfrm>
        </p:spPr>
        <p:txBody>
          <a:bodyPr/>
          <a:lstStyle/>
          <a:p>
            <a:r>
              <a:rPr lang="ru-RU" sz="3200" dirty="0" err="1"/>
              <a:t>Секвенирование</a:t>
            </a:r>
            <a:r>
              <a:rPr lang="ru-RU" sz="3200" dirty="0"/>
              <a:t> (от англ. </a:t>
            </a:r>
            <a:r>
              <a:rPr lang="ru-RU" sz="3200" dirty="0" err="1"/>
              <a:t>sequence</a:t>
            </a:r>
            <a:r>
              <a:rPr lang="ru-RU" sz="3200" dirty="0"/>
              <a:t> — «последовательность») — это общее название методов, которые позволяют установить последовательность нуклеотидов в молекуле </a:t>
            </a:r>
            <a:r>
              <a:rPr lang="ru-RU" sz="3200" dirty="0" smtClean="0">
                <a:solidFill>
                  <a:schemeClr val="tx1"/>
                </a:solidFill>
              </a:rPr>
              <a:t>ДНК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026" name="Picture 2" descr="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79" y="0"/>
            <a:ext cx="4510521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534"/>
            <a:ext cx="10836322" cy="4230806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sz="2000" dirty="0"/>
              <a:t>уществуют два основных метода </a:t>
            </a:r>
            <a:r>
              <a:rPr lang="ru-RU" sz="2000" dirty="0" err="1"/>
              <a:t>секвенирования</a:t>
            </a:r>
            <a:r>
              <a:rPr lang="ru-RU" sz="2000" dirty="0"/>
              <a:t> ДНК: химический и ферментативный.</a:t>
            </a:r>
            <a:br>
              <a:rPr lang="ru-RU" sz="2000" dirty="0"/>
            </a:br>
            <a:r>
              <a:rPr lang="ru-RU" sz="2000" dirty="0"/>
              <a:t>Химический метод, или метод химической деградации по </a:t>
            </a:r>
            <a:r>
              <a:rPr lang="ru-RU" sz="2000" dirty="0" err="1"/>
              <a:t>Максаму</a:t>
            </a:r>
            <a:r>
              <a:rPr lang="ru-RU" sz="2000" dirty="0"/>
              <a:t> — Гилберту, был разработан в 1976 году </a:t>
            </a:r>
            <a:r>
              <a:rPr lang="ru-RU" sz="2000" dirty="0" err="1"/>
              <a:t>Алланом</a:t>
            </a:r>
            <a:r>
              <a:rPr lang="ru-RU" sz="2000" dirty="0"/>
              <a:t> </a:t>
            </a:r>
            <a:r>
              <a:rPr lang="ru-RU" sz="2000" dirty="0" err="1"/>
              <a:t>Максамом</a:t>
            </a:r>
            <a:r>
              <a:rPr lang="ru-RU" sz="2000" dirty="0"/>
              <a:t> и </a:t>
            </a:r>
            <a:r>
              <a:rPr lang="ru-RU" sz="2000" dirty="0" err="1"/>
              <a:t>Уолтером</a:t>
            </a:r>
            <a:r>
              <a:rPr lang="ru-RU" sz="2000" dirty="0"/>
              <a:t> Гилбертом. В основе метода лежит расщепление меченых участков ДНК под химическим воздействием. Мечение идет только по одному концу (3' или 5'). Концентрация и длительность воздействия реагента подбираются так, что модифицируются нуклеотиды только одного типа (Ц; Ц+Т; Г; Г+А). Разделение по меченым участкам происходит с помощью электрофореза в </a:t>
            </a:r>
            <a:r>
              <a:rPr lang="ru-RU" sz="2000" dirty="0" err="1"/>
              <a:t>агарозном</a:t>
            </a:r>
            <a:r>
              <a:rPr lang="ru-RU" sz="2000" dirty="0"/>
              <a:t> геле.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050" name="Picture 2" descr="Максим Аллан Фаже (Maxime Allan Fage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0874"/>
            <a:ext cx="23812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920" y="4009805"/>
            <a:ext cx="3823080" cy="28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5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1523"/>
            <a:ext cx="7806519" cy="5197455"/>
          </a:xfrm>
        </p:spPr>
        <p:txBody>
          <a:bodyPr/>
          <a:lstStyle/>
          <a:p>
            <a:r>
              <a:rPr lang="ru-RU" sz="1800" dirty="0"/>
              <a:t>Ферментативный метод (также метод обрыва цепи или </a:t>
            </a:r>
            <a:r>
              <a:rPr lang="ru-RU" sz="1800" dirty="0" err="1"/>
              <a:t>дидезоксисеквенирование</a:t>
            </a:r>
            <a:r>
              <a:rPr lang="ru-RU" sz="1800" dirty="0"/>
              <a:t>) был разработан Фредериком </a:t>
            </a:r>
            <a:r>
              <a:rPr lang="ru-RU" sz="1800" dirty="0" err="1"/>
              <a:t>Сэнгером</a:t>
            </a:r>
            <a:r>
              <a:rPr lang="ru-RU" sz="1800" dirty="0"/>
              <a:t> в 1977 году. Суть заключается в синтезе изучаемой цепи ДНК с остановкой синтеза на заданном основании путем присоединения </a:t>
            </a:r>
            <a:r>
              <a:rPr lang="ru-RU" sz="1800" dirty="0" err="1"/>
              <a:t>дидезоксинуклеотида</a:t>
            </a:r>
            <a:r>
              <a:rPr lang="ru-RU" sz="1800" dirty="0"/>
              <a:t>. Идет в несколько этапов:</a:t>
            </a:r>
            <a:br>
              <a:rPr lang="ru-RU" sz="1800" dirty="0"/>
            </a:br>
            <a:r>
              <a:rPr lang="ru-RU" sz="1800" dirty="0" smtClean="0"/>
              <a:t>1. Гибридизация </a:t>
            </a:r>
            <a:r>
              <a:rPr lang="ru-RU" sz="1800" dirty="0"/>
              <a:t>участка ДНК с </a:t>
            </a:r>
            <a:r>
              <a:rPr lang="ru-RU" sz="1800" dirty="0" err="1"/>
              <a:t>праймером</a:t>
            </a:r>
            <a:r>
              <a:rPr lang="ru-RU" sz="1800" dirty="0"/>
              <a:t> — искусственно созданной последовательностью, комплементарной некоторому участку исходной ДНК;</a:t>
            </a:r>
            <a:br>
              <a:rPr lang="ru-RU" sz="1800" dirty="0"/>
            </a:br>
            <a:r>
              <a:rPr lang="ru-RU" sz="1800" dirty="0" smtClean="0"/>
              <a:t>2. Ферментативный </a:t>
            </a:r>
            <a:r>
              <a:rPr lang="ru-RU" sz="1800" dirty="0"/>
              <a:t>синтез ДНК;</a:t>
            </a:r>
            <a:br>
              <a:rPr lang="ru-RU" sz="1800" dirty="0"/>
            </a:br>
            <a:r>
              <a:rPr lang="ru-RU" sz="1800" dirty="0" smtClean="0"/>
              <a:t>3. Денатурация</a:t>
            </a:r>
            <a:r>
              <a:rPr lang="ru-RU" sz="1800" dirty="0"/>
              <a:t>, в результате которой образуются </a:t>
            </a:r>
            <a:r>
              <a:rPr lang="ru-RU" sz="1800" dirty="0" err="1"/>
              <a:t>олигонуклеотидные</a:t>
            </a:r>
            <a:r>
              <a:rPr lang="ru-RU" sz="1800" dirty="0"/>
              <a:t> последовательности разной длины, содержащие </a:t>
            </a:r>
            <a:r>
              <a:rPr lang="ru-RU" sz="1800" dirty="0" err="1"/>
              <a:t>праймер</a:t>
            </a:r>
            <a:r>
              <a:rPr lang="ru-RU" sz="1800" dirty="0"/>
              <a:t>;</a:t>
            </a:r>
            <a:br>
              <a:rPr lang="ru-RU" sz="1800" dirty="0"/>
            </a:br>
            <a:r>
              <a:rPr lang="ru-RU" sz="1800" dirty="0" smtClean="0"/>
              <a:t>4. Электрофорез </a:t>
            </a:r>
            <a:r>
              <a:rPr lang="ru-RU" sz="1800" dirty="0"/>
              <a:t>в полиакриламидном геле.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074" name="Picture 2" descr="Сенгер, Фредерик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224" y="1152983"/>
            <a:ext cx="4263219" cy="568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6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0617958" cy="5172501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Метод </a:t>
            </a:r>
            <a:r>
              <a:rPr lang="ru-RU" sz="2000" dirty="0" err="1" smtClean="0">
                <a:solidFill>
                  <a:schemeClr val="tx1"/>
                </a:solidFill>
              </a:rPr>
              <a:t>пиросеквенирования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Метод </a:t>
            </a:r>
            <a:r>
              <a:rPr lang="ru-RU" sz="2000" dirty="0" err="1">
                <a:solidFill>
                  <a:schemeClr val="tx1"/>
                </a:solidFill>
              </a:rPr>
              <a:t>секвенирования</a:t>
            </a:r>
            <a:r>
              <a:rPr lang="ru-RU" sz="2000" dirty="0">
                <a:solidFill>
                  <a:schemeClr val="tx1"/>
                </a:solidFill>
              </a:rPr>
              <a:t> НК (П. </a:t>
            </a:r>
            <a:r>
              <a:rPr lang="ru-RU" sz="2000" dirty="0" err="1">
                <a:solidFill>
                  <a:schemeClr val="tx1"/>
                </a:solidFill>
              </a:rPr>
              <a:t>Ниреном</a:t>
            </a:r>
            <a:r>
              <a:rPr lang="ru-RU" sz="2000" dirty="0">
                <a:solidFill>
                  <a:schemeClr val="tx1"/>
                </a:solidFill>
              </a:rPr>
              <a:t>) основан на синтезе новой ДНК-цепи на </a:t>
            </a:r>
            <a:r>
              <a:rPr lang="ru-RU" sz="2000" dirty="0" err="1">
                <a:solidFill>
                  <a:schemeClr val="tx1"/>
                </a:solidFill>
              </a:rPr>
              <a:t>иммобилизированной</a:t>
            </a:r>
            <a:r>
              <a:rPr lang="ru-RU" sz="2000" dirty="0">
                <a:solidFill>
                  <a:schemeClr val="tx1"/>
                </a:solidFill>
              </a:rPr>
              <a:t> анализируемой ДНК-матрице с участием ДНК-полимеразы в присутствии </a:t>
            </a:r>
            <a:r>
              <a:rPr lang="ru-RU" sz="2000" dirty="0" err="1">
                <a:solidFill>
                  <a:schemeClr val="tx1"/>
                </a:solidFill>
              </a:rPr>
              <a:t>праймера</a:t>
            </a:r>
            <a:r>
              <a:rPr lang="ru-RU" sz="2000" dirty="0">
                <a:solidFill>
                  <a:schemeClr val="tx1"/>
                </a:solidFill>
              </a:rPr>
              <a:t> при последовательном добавлении каждого </a:t>
            </a:r>
            <a:r>
              <a:rPr lang="ru-RU" sz="2000" dirty="0" err="1">
                <a:solidFill>
                  <a:schemeClr val="tx1"/>
                </a:solidFill>
              </a:rPr>
              <a:t>дезоксинуклеотидтрифосфата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dATP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dGTP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dCTP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dTTP</a:t>
            </a:r>
            <a:r>
              <a:rPr lang="ru-RU" sz="2000" dirty="0">
                <a:solidFill>
                  <a:schemeClr val="tx1"/>
                </a:solidFill>
              </a:rPr>
              <a:t>). При встраивании нуклеотида </a:t>
            </a:r>
            <a:r>
              <a:rPr lang="ru-RU" sz="2000" dirty="0" err="1">
                <a:solidFill>
                  <a:schemeClr val="tx1"/>
                </a:solidFill>
              </a:rPr>
              <a:t>стехиометрически</a:t>
            </a:r>
            <a:r>
              <a:rPr lang="ru-RU" sz="2000" dirty="0">
                <a:solidFill>
                  <a:schemeClr val="tx1"/>
                </a:solidFill>
              </a:rPr>
              <a:t> высвобождается </a:t>
            </a:r>
            <a:r>
              <a:rPr lang="ru-RU" sz="2000" dirty="0" err="1">
                <a:solidFill>
                  <a:schemeClr val="tx1"/>
                </a:solidFill>
              </a:rPr>
              <a:t>пирофосфат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PPi</a:t>
            </a:r>
            <a:r>
              <a:rPr lang="ru-RU" sz="2000" dirty="0">
                <a:solidFill>
                  <a:schemeClr val="tx1"/>
                </a:solidFill>
              </a:rPr>
              <a:t>). </a:t>
            </a:r>
            <a:r>
              <a:rPr lang="ru-RU" sz="2000" dirty="0" err="1">
                <a:solidFill>
                  <a:schemeClr val="tx1"/>
                </a:solidFill>
              </a:rPr>
              <a:t>Пирофосфат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PPi</a:t>
            </a:r>
            <a:r>
              <a:rPr lang="ru-RU" sz="2000" dirty="0">
                <a:solidFill>
                  <a:schemeClr val="tx1"/>
                </a:solidFill>
              </a:rPr>
              <a:t>) ферментом ATP-</a:t>
            </a:r>
            <a:r>
              <a:rPr lang="ru-RU" sz="2000" dirty="0" err="1">
                <a:solidFill>
                  <a:schemeClr val="tx1"/>
                </a:solidFill>
              </a:rPr>
              <a:t>сульфурилазой</a:t>
            </a:r>
            <a:r>
              <a:rPr lang="ru-RU" sz="2000" dirty="0">
                <a:solidFill>
                  <a:schemeClr val="tx1"/>
                </a:solidFill>
              </a:rPr>
              <a:t> в присутствии аденозин-5'-фосфосульфата (</a:t>
            </a:r>
            <a:r>
              <a:rPr lang="ru-RU" sz="2000" dirty="0" err="1">
                <a:solidFill>
                  <a:schemeClr val="tx1"/>
                </a:solidFill>
              </a:rPr>
              <a:t>dATP</a:t>
            </a:r>
            <a:r>
              <a:rPr lang="ru-RU" sz="2000" dirty="0">
                <a:solidFill>
                  <a:schemeClr val="tx1"/>
                </a:solidFill>
              </a:rPr>
              <a:t>αS) превращается в ATP, которая является "топливом" для фермента люциферазы, превращающей люциферин в оксилюциферин с испусканием света. Свет регистрируется камерой и далее анализируется компьютерной программой. Невстроенные нуклеотиды подвергаются деградации ферментом </a:t>
            </a:r>
            <a:r>
              <a:rPr lang="ru-RU" sz="2000" dirty="0" err="1">
                <a:solidFill>
                  <a:schemeClr val="tx1"/>
                </a:solidFill>
              </a:rPr>
              <a:t>апиразой</a:t>
            </a:r>
            <a:r>
              <a:rPr lang="ru-RU" sz="2000" dirty="0">
                <a:solidFill>
                  <a:schemeClr val="tx1"/>
                </a:solidFill>
              </a:rPr>
              <a:t>, и реакция начинается с новым нуклеотидом</a:t>
            </a:r>
          </a:p>
        </p:txBody>
      </p:sp>
      <p:pic>
        <p:nvPicPr>
          <p:cNvPr id="4098" name="Picture 2" descr="Пиросеквенирование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27" y="3755295"/>
            <a:ext cx="8393373" cy="310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03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96633" cy="3562066"/>
          </a:xfrm>
        </p:spPr>
        <p:txBody>
          <a:bodyPr/>
          <a:lstStyle/>
          <a:p>
            <a:r>
              <a:rPr lang="ru-RU" sz="2400" b="1" dirty="0"/>
              <a:t>Бисульфитный метод.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Метод для определения паттерна (профиля) </a:t>
            </a:r>
            <a:r>
              <a:rPr lang="ru-RU" sz="2400" dirty="0" err="1"/>
              <a:t>метилирования</a:t>
            </a:r>
            <a:r>
              <a:rPr lang="ru-RU" sz="2400" dirty="0"/>
              <a:t> ДНК основан на бисульфитной обработке ДНК, </a:t>
            </a:r>
            <a:r>
              <a:rPr lang="ru-RU" sz="2400" dirty="0" err="1"/>
              <a:t>первращающей</a:t>
            </a:r>
            <a:r>
              <a:rPr lang="ru-RU" sz="2400" dirty="0"/>
              <a:t> остатки </a:t>
            </a:r>
            <a:r>
              <a:rPr lang="ru-RU" sz="2400" dirty="0" err="1"/>
              <a:t>цитозина</a:t>
            </a:r>
            <a:r>
              <a:rPr lang="ru-RU" sz="2400" dirty="0"/>
              <a:t> в остатки </a:t>
            </a:r>
            <a:r>
              <a:rPr lang="ru-RU" sz="2400" dirty="0" err="1"/>
              <a:t>урацила</a:t>
            </a:r>
            <a:r>
              <a:rPr lang="ru-RU" sz="2400" dirty="0"/>
              <a:t>, но не затрагивающей </a:t>
            </a:r>
            <a:r>
              <a:rPr lang="ru-RU" sz="2400" dirty="0" err="1"/>
              <a:t>метилированные</a:t>
            </a:r>
            <a:r>
              <a:rPr lang="ru-RU" sz="2400" dirty="0"/>
              <a:t> остатки 5-метилцитозина. Дальнейший анализ сводится к различению </a:t>
            </a:r>
            <a:r>
              <a:rPr lang="ru-RU" sz="2400" dirty="0" err="1"/>
              <a:t>однонуклеотидных</a:t>
            </a:r>
            <a:r>
              <a:rPr lang="ru-RU" sz="2400" dirty="0"/>
              <a:t> полиморфизмов, и к разделению </a:t>
            </a:r>
            <a:r>
              <a:rPr lang="ru-RU" sz="2400" dirty="0" err="1"/>
              <a:t>цитозинов</a:t>
            </a:r>
            <a:r>
              <a:rPr lang="ru-RU" sz="2400" dirty="0"/>
              <a:t> и </a:t>
            </a:r>
            <a:r>
              <a:rPr lang="ru-RU" sz="2400" dirty="0" err="1"/>
              <a:t>тиминов</a:t>
            </a:r>
            <a:r>
              <a:rPr lang="ru-RU" sz="2400" dirty="0"/>
              <a:t> в прочитанных последовательностях.</a:t>
            </a:r>
          </a:p>
        </p:txBody>
      </p:sp>
      <p:pic>
        <p:nvPicPr>
          <p:cNvPr id="5122" name="Picture 2" descr="Бисульфитное секвенирование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67" y="2620052"/>
            <a:ext cx="8943833" cy="423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86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cf.ppt-online.org/files1/slide/e/E8ahQ43s2oApvnRUtqNb1cjOPLKkyMdV6DrmeFSwGJ/slide-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44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225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220</TotalTime>
  <Words>82</Words>
  <Application>Microsoft Office PowerPoint</Application>
  <PresentationFormat>Широкоэкранный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</vt:lpstr>
      <vt:lpstr>Тема презентации: “Методы секвенирования ДНК”</vt:lpstr>
      <vt:lpstr>Секвенирование (от англ. sequence — «последовательность») — это общее название методов, которые позволяют установить последовательность нуклеотидов в молекуле ДНК.</vt:lpstr>
      <vt:lpstr>Существуют два основных метода секвенирования ДНК: химический и ферментативный. Химический метод, или метод химической деградации по Максаму — Гилберту, был разработан в 1976 году Алланом Максамом и Уолтером Гилбертом. В основе метода лежит расщепление меченых участков ДНК под химическим воздействием. Мечение идет только по одному концу (3' или 5'). Концентрация и длительность воздействия реагента подбираются так, что модифицируются нуклеотиды только одного типа (Ц; Ц+Т; Г; Г+А). Разделение по меченым участкам происходит с помощью электрофореза в агарозном геле. </vt:lpstr>
      <vt:lpstr>Ферментативный метод (также метод обрыва цепи или дидезоксисеквенирование) был разработан Фредериком Сэнгером в 1977 году. Суть заключается в синтезе изучаемой цепи ДНК с остановкой синтеза на заданном основании путем присоединения дидезоксинуклеотида. Идет в несколько этапов: 1. Гибридизация участка ДНК с праймером — искусственно созданной последовательностью, комплементарной некоторому участку исходной ДНК; 2. Ферментативный синтез ДНК; 3. Денатурация, в результате которой образуются олигонуклеотидные последовательности разной длины, содержащие праймер; 4. Электрофорез в полиакриламидном геле. </vt:lpstr>
      <vt:lpstr>Метод пиросеквенирования Метод секвенирования НК (П. Ниреном) основан на синтезе новой ДНК-цепи на иммобилизированной анализируемой ДНК-матрице с участием ДНК-полимеразы в присутствии праймера при последовательном добавлении каждого дезоксинуклеотидтрифосфата (dATP, dGTP, dCTP, dTTP). При встраивании нуклеотида стехиометрически высвобождается пирофосфат (PPi). Пирофосфат (PPi) ферментом ATP-сульфурилазой в присутствии аденозин-5'-фосфосульфата (dATPαS) превращается в ATP, которая является "топливом" для фермента люциферазы, превращающей люциферин в оксилюциферин с испусканием света. Свет регистрируется камерой и далее анализируется компьютерной программой. Невстроенные нуклеотиды подвергаются деградации ферментом апиразой, и реакция начинается с новым нуклеотидом</vt:lpstr>
      <vt:lpstr>Бисульфитный метод. Метод для определения паттерна (профиля) метилирования ДНК основан на бисульфитной обработке ДНК, первращающей остатки цитозина в остатки урацила, но не затрагивающей метилированные остатки 5-метилцитозина. Дальнейший анализ сводится к различению однонуклеотидных полиморфизмов, и к разделению цитозинов и тиминов в прочитанных последовательностях.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Словарь терминов (552-554 стр.) </dc:title>
  <dc:creator>user</dc:creator>
  <cp:lastModifiedBy>User</cp:lastModifiedBy>
  <cp:revision>19</cp:revision>
  <dcterms:created xsi:type="dcterms:W3CDTF">2022-09-21T15:00:56Z</dcterms:created>
  <dcterms:modified xsi:type="dcterms:W3CDTF">2022-11-10T09:35:14Z</dcterms:modified>
</cp:coreProperties>
</file>