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B8EF6A-C360-25B2-FA22-342277AD3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6441448-F639-B78D-30E9-CF54FBC1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720EA7-A277-AC1F-C131-B5F08EA7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0A17C2-A39C-4478-7488-9918DE18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D32197-8618-62AA-FED7-87F0B65C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D871A4-89B2-3AAA-2ABC-69E5E094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63EAD46-B4D4-31FE-B236-1CFEA291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FE7929-16EB-0D35-CB10-8524ED34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892178-371D-7146-9462-1615A942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60F429-3F71-16DD-33DD-DFD3600E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3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C9CF54A-ABA7-EBE2-70B2-31271CDE4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33017E-FE2D-C776-ED59-F3528743B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88C7B-BFC0-AFDC-D74A-5667546E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A0610D-618E-632F-0FB7-C6AD4D69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21BDFF-ADB5-928F-58BE-6D367C7C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1913DD-0E00-7DD3-4AED-C06160ED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63EC7B-BD80-33B7-4D35-90E8CF4B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AA671A-C11E-D017-00A7-5262F4EE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35B478-7476-EDF9-174A-2446F6CB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0B9F5E-C2CF-A986-18A4-520ADC8A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2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9CD41-20C0-BB4D-1F73-61FB9C04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B0EE36-5692-9A94-5429-A8E69DDD9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A54C-EEC0-DA34-F308-450FDCC6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76FBEE-0251-F5A0-946B-63BB95DF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6B5C18-61D8-E740-F70C-6D97A5C0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FB6B7C-BF74-DB7E-FD66-BDFFF0E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D737EF-9BB9-DAED-F567-7F7D6AC9A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034212-519C-788F-B3DD-6BBFD94F2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A1260-9ECD-3415-3AF2-E19C72CF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16468B-0578-6971-CE1E-26D7FDC4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CD52BC-FA7B-65E1-313D-784FF5BB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9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06C53-DA13-9337-57F7-3A759120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0837FC-BFD6-3B08-7B65-3CD9AC840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D35FA1-76EA-A9EE-2407-525E44A94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88C655-5094-5C3F-F21C-113DA53C1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4C283F5-D9A4-3A78-ED97-D98A6EF53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1ED4CB4-8043-2F60-2E21-C5F73B04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5F712E-EC32-5D8E-F92E-B591EEB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FD6EAF5-DA00-BF17-6BD6-FC763314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A2F1F4-C650-5936-B7AC-9D79E683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2F95401-CF70-E857-9F2A-C8A066EF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223242D-C6D3-E513-F7A3-7D57ECCD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C8D32F-CC86-9AA2-4C08-5BCC5C14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DD77E8D-F6BE-709B-CCD2-A01E534C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8AF4A50-7485-1F4B-CFCC-415368B7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946D863-5696-F360-2E72-FF160AE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9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AAFB0E-FE3D-A667-96DF-5444D9EE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26D0DE-DEB4-5B0D-1F50-0D9A9DAC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9975B5-C698-0C51-FEAE-309D9D29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570820-AFD4-0203-A037-A3C957F3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02C38D-447D-36A8-104C-DBA61412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A254D56-524E-8FFE-7172-8CB01390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9F864B-924C-F132-DA8B-AD2D271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B26368-12BB-1B09-83AB-18F8441E9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651418-6F9B-CE51-5DBC-F39163B37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A08868-8B1A-416B-5F01-C14E7291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3CFD45-5220-9D84-1A59-C60EEDF8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84FEEB-A898-E942-F8CE-2646EE41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D774ED-7E5F-3A0C-E089-552C9E79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CFEF03F-B2A7-6C08-BF00-52FA1C35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38537-768F-1695-893F-996B57DD8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BA56-03BC-4468-8485-3A68469AA85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CE52E4-6358-0DCC-49A4-83E20BD6C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7A24D3-B60F-0E58-D218-F817DAEDA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11DA-378F-4647-9348-C790EA3B8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4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.microbe.ru/jour/article/view/143?locale=ru_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5Dj8PL4E0" TargetMode="External"/><Relationship Id="rId2" Type="http://schemas.openxmlformats.org/officeDocument/2006/relationships/hyperlink" Target="http://propionix.ru/sekvenirovaniye-i-ptsr#sang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re.ac.uk/download/pdf/50588456.pdf" TargetMode="External"/><Relationship Id="rId4" Type="http://schemas.openxmlformats.org/officeDocument/2006/relationships/hyperlink" Target="https://www.youtube.com/watch?v=qdk6jeobA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95D4E1-8233-493F-651D-EA28D05E8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PT Sans"/>
              </a:rPr>
              <a:t>СРС: Методы секвенирования ДНК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7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E9552-EF7B-CFDC-4C76-3912F1F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Sans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A644E0-5981-BFFA-B558-4A58393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>
                <a:latin typeface="PT Sans"/>
              </a:rPr>
              <a:t>Что такое </a:t>
            </a:r>
            <a:r>
              <a:rPr lang="ru-RU" dirty="0" err="1" smtClean="0">
                <a:latin typeface="PT Sans"/>
              </a:rPr>
              <a:t>секвенирование</a:t>
            </a:r>
            <a:r>
              <a:rPr lang="ru-RU" dirty="0" smtClean="0">
                <a:latin typeface="PT Sans"/>
              </a:rPr>
              <a:t> ДНК?</a:t>
            </a:r>
            <a:endParaRPr lang="ru-RU" dirty="0">
              <a:latin typeface="PT Sans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PT Sans"/>
              </a:rPr>
              <a:t>Классические и новые методы секвенирования</a:t>
            </a:r>
          </a:p>
          <a:p>
            <a:pPr marL="514350" indent="-514350">
              <a:buAutoNum type="arabicParenR"/>
            </a:pPr>
            <a:r>
              <a:rPr lang="ru-RU" dirty="0">
                <a:latin typeface="PT Sans"/>
              </a:rPr>
              <a:t>Заключение</a:t>
            </a:r>
          </a:p>
        </p:txBody>
      </p:sp>
      <p:pic>
        <p:nvPicPr>
          <p:cNvPr id="4" name="Picture 2" descr="Строение ДНК">
            <a:extLst>
              <a:ext uri="{FF2B5EF4-FFF2-40B4-BE49-F238E27FC236}">
                <a16:creationId xmlns="" xmlns:a16="http://schemas.microsoft.com/office/drawing/2014/main" id="{AB324476-8489-372B-4DDB-10D4A3AE9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/>
          <a:stretch/>
        </p:blipFill>
        <p:spPr bwMode="auto">
          <a:xfrm>
            <a:off x="9348581" y="1151474"/>
            <a:ext cx="2583911" cy="44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6CCBE1-ECB6-2F8B-3810-2EEF8A4A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PT Sans" panose="020B0503020203020204"/>
              </a:rPr>
              <a:t>Виды </a:t>
            </a:r>
            <a:r>
              <a:rPr lang="ru-RU" dirty="0" err="1" smtClean="0">
                <a:latin typeface="PT Sans" panose="020B0503020203020204"/>
              </a:rPr>
              <a:t>секвенирования</a:t>
            </a:r>
            <a:r>
              <a:rPr lang="ru-RU" dirty="0" smtClean="0">
                <a:latin typeface="PT Sans" panose="020B0503020203020204"/>
              </a:rPr>
              <a:t> ДНК (определение нуклеотидной последовательности ДНК)</a:t>
            </a:r>
            <a:endParaRPr lang="ru-RU" dirty="0">
              <a:latin typeface="PT Sans" panose="020B050302020302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9E25E4-9ADA-B32B-28C2-D787560E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классические 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PT Sans" panose="020B0503020203020204"/>
              </a:rPr>
              <a:t>– </a:t>
            </a:r>
            <a:r>
              <a:rPr lang="ru-RU" dirty="0" smtClean="0">
                <a:solidFill>
                  <a:srgbClr val="666666"/>
                </a:solidFill>
                <a:latin typeface="PT Sans" panose="020B0503020203020204"/>
              </a:rPr>
              <a:t>к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PT Sans" panose="020B0503020203020204"/>
              </a:rPr>
              <a:t>апиллярный электрофорез 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и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PT Sans" panose="020B0503020203020204"/>
              </a:rPr>
              <a:t>пиросеквенирование</a:t>
            </a:r>
            <a:endParaRPr lang="ru-RU" b="0" i="0" dirty="0">
              <a:solidFill>
                <a:srgbClr val="666666"/>
              </a:solidFill>
              <a:effectLst/>
              <a:latin typeface="PT Sans" panose="020B0503020203020204"/>
            </a:endParaRPr>
          </a:p>
          <a:p>
            <a:pPr marL="514350" indent="-514350" algn="just">
              <a:buAutoNum type="arabicParenR"/>
            </a:pPr>
            <a:r>
              <a:rPr lang="en-US" b="0" i="0" dirty="0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«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второго</a:t>
            </a:r>
            <a:r>
              <a:rPr lang="en-US" b="0" i="0" dirty="0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»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поколения</a:t>
            </a:r>
            <a:r>
              <a:rPr lang="en-US" b="0" i="0" dirty="0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 </a:t>
            </a:r>
            <a:r>
              <a:rPr lang="en-US" b="0" i="0" dirty="0" smtClean="0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– Next </a:t>
            </a:r>
            <a:r>
              <a:rPr lang="en-US" b="0" i="0" dirty="0">
                <a:solidFill>
                  <a:srgbClr val="666666"/>
                </a:solidFill>
                <a:effectLst/>
                <a:latin typeface="PT Sans" panose="020B0503020203020204" pitchFamily="34" charset="-52"/>
              </a:rPr>
              <a:t>Generation Sequencing – NGS</a:t>
            </a:r>
            <a:r>
              <a:rPr lang="ru-RU" dirty="0">
                <a:solidFill>
                  <a:srgbClr val="666666"/>
                </a:solidFill>
                <a:latin typeface="PT Sans" panose="020B0503020203020204"/>
              </a:rPr>
              <a:t> 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высокопроизводительное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PT Sans" panose="020B0503020203020204"/>
              </a:rPr>
              <a:t>пиросеквенирование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, циклическое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PT Sans" panose="020B0503020203020204"/>
              </a:rPr>
              <a:t>лигазное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 и полупроводниковое секвенирование; секвенирование на молекулярных кластерах с использованием флуоресцентно меченных 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PT Sans" panose="020B0503020203020204"/>
              </a:rPr>
              <a:t>предшественников;</a:t>
            </a:r>
            <a:endParaRPr lang="ru-RU" b="0" i="0" dirty="0">
              <a:solidFill>
                <a:srgbClr val="666666"/>
              </a:solidFill>
              <a:effectLst/>
              <a:latin typeface="PT Sans" panose="020B0503020203020204"/>
            </a:endParaRPr>
          </a:p>
          <a:p>
            <a:pPr marL="514350" indent="-514350" algn="just">
              <a:buAutoNum type="arabicParenR"/>
            </a:pP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новейшие («третьего» поколения - Next-Next Generation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PT Sans" panose="020B0503020203020204"/>
              </a:rPr>
              <a:t>Sequencing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 - 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PT Sans" panose="020B0503020203020204"/>
              </a:rPr>
              <a:t>NNGS) – считывают </a:t>
            </a:r>
            <a:r>
              <a:rPr lang="ru-RU" b="0" i="0" dirty="0">
                <a:solidFill>
                  <a:srgbClr val="666666"/>
                </a:solidFill>
                <a:effectLst/>
                <a:latin typeface="PT Sans" panose="020B0503020203020204"/>
              </a:rPr>
              <a:t>информацию с миллионов единичных фрагментов ДНК без их предварительного клонирования.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666666"/>
                </a:solidFill>
                <a:effectLst/>
                <a:latin typeface="PT Sans" panose="020B0503020203020204" pitchFamily="34" charset="-52"/>
                <a:hlinkClick r:id="rId2"/>
              </a:rPr>
              <a:t>https://journal.microbe.ru/jour/article/view/143?locale=ru_RU</a:t>
            </a:r>
            <a:endParaRPr lang="ru-RU" b="0" i="0" dirty="0">
              <a:solidFill>
                <a:srgbClr val="666666"/>
              </a:solidFill>
              <a:effectLst/>
              <a:latin typeface="PT Sans" panose="020B0503020203020204"/>
            </a:endParaRPr>
          </a:p>
          <a:p>
            <a:pPr marL="0" indent="0">
              <a:buNone/>
            </a:pPr>
            <a:endParaRPr lang="ru-RU" b="0" i="0" dirty="0">
              <a:solidFill>
                <a:srgbClr val="666666"/>
              </a:solidFill>
              <a:effectLst/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13122C-089C-38C1-0666-854E641C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/>
          <a:lstStyle/>
          <a:p>
            <a:r>
              <a:rPr lang="ru-RU" dirty="0">
                <a:latin typeface="PT Sans"/>
              </a:rPr>
              <a:t>Метод химического расщепления </a:t>
            </a:r>
            <a:r>
              <a:rPr lang="ru-RU" dirty="0" err="1">
                <a:latin typeface="PT Sans"/>
              </a:rPr>
              <a:t>Максама</a:t>
            </a:r>
            <a:r>
              <a:rPr lang="ru-RU" dirty="0">
                <a:latin typeface="PT Sans"/>
              </a:rPr>
              <a:t>-Гилберта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F14475-7C7D-BF1A-1835-DB1BC1819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PT Sans"/>
              </a:rPr>
              <a:t>I. </a:t>
            </a:r>
            <a:r>
              <a:rPr lang="ru-RU" dirty="0">
                <a:latin typeface="PT Sans"/>
              </a:rPr>
              <a:t>Мечение ДНК</a:t>
            </a:r>
          </a:p>
          <a:p>
            <a:pPr marL="514350" indent="-514350" algn="just">
              <a:buAutoNum type="arabicParenR"/>
            </a:pPr>
            <a:r>
              <a:rPr lang="ru-RU" dirty="0" err="1">
                <a:latin typeface="PT Sans"/>
              </a:rPr>
              <a:t>Дефосфорилирование</a:t>
            </a:r>
            <a:r>
              <a:rPr lang="ru-RU" dirty="0">
                <a:latin typeface="PT Sans"/>
              </a:rPr>
              <a:t> нормального фосфора ДНК щелочной фосфатазой на 5</a:t>
            </a:r>
            <a:r>
              <a:rPr lang="en-US" dirty="0">
                <a:latin typeface="PT Sans"/>
              </a:rPr>
              <a:t>’ – </a:t>
            </a:r>
            <a:r>
              <a:rPr lang="ru-RU" dirty="0">
                <a:latin typeface="PT Sans"/>
              </a:rPr>
              <a:t>концах</a:t>
            </a:r>
            <a:r>
              <a:rPr lang="en-US" dirty="0">
                <a:latin typeface="PT Sans"/>
              </a:rPr>
              <a:t> </a:t>
            </a:r>
            <a:r>
              <a:rPr lang="ru-RU" dirty="0">
                <a:latin typeface="PT Sans"/>
              </a:rPr>
              <a:t>обеих цепей;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PT Sans"/>
              </a:rPr>
              <a:t>Присоединение радиоактивного изотопа фосфора 32</a:t>
            </a:r>
            <a:r>
              <a:rPr lang="en-US" dirty="0">
                <a:latin typeface="PT Sans"/>
              </a:rPr>
              <a:t>P </a:t>
            </a:r>
            <a:r>
              <a:rPr lang="ru-RU" dirty="0" err="1">
                <a:latin typeface="PT Sans"/>
              </a:rPr>
              <a:t>полинуклеотидкиназой</a:t>
            </a:r>
            <a:r>
              <a:rPr lang="ru-RU" dirty="0">
                <a:latin typeface="PT Sans"/>
              </a:rPr>
              <a:t>, который есть в АТФ к обоим 5</a:t>
            </a:r>
            <a:r>
              <a:rPr lang="en-US" dirty="0">
                <a:latin typeface="PT Sans"/>
              </a:rPr>
              <a:t>’ – </a:t>
            </a:r>
            <a:r>
              <a:rPr lang="ru-RU" dirty="0">
                <a:latin typeface="PT Sans"/>
              </a:rPr>
              <a:t>концам;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PT Sans"/>
              </a:rPr>
              <a:t>Разрезание ДНК- фрагмента </a:t>
            </a:r>
            <a:r>
              <a:rPr lang="ru-RU" dirty="0" err="1">
                <a:latin typeface="PT Sans"/>
              </a:rPr>
              <a:t>рестриктазами</a:t>
            </a:r>
            <a:r>
              <a:rPr lang="ru-RU" dirty="0">
                <a:latin typeface="PT Sans"/>
              </a:rPr>
              <a:t>, т к нам требуется только один маркированный сайт. </a:t>
            </a:r>
          </a:p>
          <a:p>
            <a:pPr marL="514350" indent="-514350" algn="just">
              <a:buAutoNum type="arabicParenR"/>
            </a:pPr>
            <a:r>
              <a:rPr lang="ru-RU" dirty="0">
                <a:latin typeface="PT Sans"/>
              </a:rPr>
              <a:t>Денатурирование ДНК-фрагмента для получения </a:t>
            </a:r>
            <a:r>
              <a:rPr lang="ru-RU" dirty="0" err="1">
                <a:latin typeface="PT Sans"/>
              </a:rPr>
              <a:t>одноцепочного</a:t>
            </a:r>
            <a:r>
              <a:rPr lang="ru-RU" dirty="0">
                <a:latin typeface="PT Sans"/>
              </a:rPr>
              <a:t> фрагмента с маркированной меткой.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4" name="Picture 2" descr="Секвенирование ДНК по Сэнгеру. Курс 3 ЦИОП «Медицина будущего» -  презентация онлайн">
            <a:extLst>
              <a:ext uri="{FF2B5EF4-FFF2-40B4-BE49-F238E27FC236}">
                <a16:creationId xmlns="" xmlns:a16="http://schemas.microsoft.com/office/drawing/2014/main" id="{03C79C65-BEBC-67D4-564A-7D971945E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46038"/>
          <a:stretch/>
        </p:blipFill>
        <p:spPr bwMode="auto">
          <a:xfrm>
            <a:off x="10247870" y="234299"/>
            <a:ext cx="1613014" cy="19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1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181B4-7D16-1A64-8FED-73D09A84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Sans"/>
              </a:rPr>
              <a:t>Метод химического расщепления </a:t>
            </a:r>
            <a:r>
              <a:rPr lang="ru-RU" dirty="0" err="1">
                <a:latin typeface="PT Sans"/>
              </a:rPr>
              <a:t>Максама</a:t>
            </a:r>
            <a:r>
              <a:rPr lang="ru-RU" dirty="0">
                <a:latin typeface="PT Sans"/>
              </a:rPr>
              <a:t>-Гилберта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FD84C3-EE22-E09A-C101-1806320B7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PT Sans"/>
              </a:rPr>
              <a:t>II. </a:t>
            </a:r>
            <a:r>
              <a:rPr lang="ru-RU" dirty="0">
                <a:latin typeface="PT Sans"/>
              </a:rPr>
              <a:t>Химическая деградация ДНК</a:t>
            </a:r>
          </a:p>
          <a:p>
            <a:pPr algn="just"/>
            <a:r>
              <a:rPr lang="en-US" dirty="0">
                <a:latin typeface="PT Sans"/>
              </a:rPr>
              <a:t>G – (CH3)2SO4</a:t>
            </a:r>
            <a:endParaRPr lang="ru-RU" dirty="0">
              <a:latin typeface="PT Sans"/>
            </a:endParaRPr>
          </a:p>
          <a:p>
            <a:pPr algn="just"/>
            <a:r>
              <a:rPr lang="en-US" dirty="0">
                <a:latin typeface="PT Sans"/>
              </a:rPr>
              <a:t>G+A – (CH3)2SO4 </a:t>
            </a:r>
            <a:r>
              <a:rPr lang="ru-RU" dirty="0">
                <a:latin typeface="PT Sans"/>
              </a:rPr>
              <a:t>в </a:t>
            </a:r>
            <a:r>
              <a:rPr lang="ru-RU" dirty="0" err="1">
                <a:latin typeface="PT Sans"/>
              </a:rPr>
              <a:t>прис</a:t>
            </a:r>
            <a:r>
              <a:rPr lang="ru-RU" dirty="0">
                <a:latin typeface="PT Sans"/>
              </a:rPr>
              <a:t>. </a:t>
            </a:r>
            <a:r>
              <a:rPr lang="en-US" b="0" i="0" dirty="0">
                <a:solidFill>
                  <a:srgbClr val="4D5156"/>
                </a:solidFill>
                <a:effectLst/>
                <a:latin typeface="PT Sans"/>
              </a:rPr>
              <a:t>HCOOH</a:t>
            </a:r>
          </a:p>
          <a:p>
            <a:pPr algn="just"/>
            <a:r>
              <a:rPr lang="en-US" dirty="0">
                <a:latin typeface="PT Sans"/>
              </a:rPr>
              <a:t>C + T – </a:t>
            </a:r>
            <a:r>
              <a:rPr lang="en-US" b="0" i="0" dirty="0">
                <a:solidFill>
                  <a:srgbClr val="4D5156"/>
                </a:solidFill>
                <a:effectLst/>
                <a:latin typeface="PT Sans"/>
              </a:rPr>
              <a:t>H2N—NH2 </a:t>
            </a:r>
          </a:p>
          <a:p>
            <a:pPr algn="just"/>
            <a:r>
              <a:rPr lang="ru-RU" dirty="0">
                <a:latin typeface="PT Sans"/>
              </a:rPr>
              <a:t>С – </a:t>
            </a:r>
            <a:r>
              <a:rPr lang="en-US" b="0" i="0" dirty="0">
                <a:solidFill>
                  <a:srgbClr val="4D5156"/>
                </a:solidFill>
                <a:effectLst/>
                <a:latin typeface="PT Sans"/>
              </a:rPr>
              <a:t>H2N—NH2</a:t>
            </a:r>
            <a:r>
              <a:rPr lang="en-US" dirty="0">
                <a:latin typeface="PT Sans"/>
              </a:rPr>
              <a:t> in 2M NaCl</a:t>
            </a:r>
            <a:endParaRPr lang="ru-RU" dirty="0">
              <a:latin typeface="PT Sans"/>
            </a:endParaRPr>
          </a:p>
          <a:p>
            <a:pPr marL="0" indent="0" algn="just">
              <a:buNone/>
            </a:pPr>
            <a:r>
              <a:rPr lang="ru-RU" dirty="0">
                <a:latin typeface="PT Sans"/>
              </a:rPr>
              <a:t>Минусы:</a:t>
            </a:r>
          </a:p>
          <a:p>
            <a:pPr algn="just">
              <a:buFontTx/>
              <a:buChar char="-"/>
            </a:pPr>
            <a:r>
              <a:rPr lang="ru-RU" dirty="0">
                <a:latin typeface="PT Sans"/>
              </a:rPr>
              <a:t>Можно обнаружить за раз до 500 пар оснований</a:t>
            </a:r>
          </a:p>
          <a:p>
            <a:pPr algn="just">
              <a:buFontTx/>
              <a:buChar char="-"/>
            </a:pPr>
            <a:r>
              <a:rPr lang="ru-RU" dirty="0">
                <a:latin typeface="PT Sans"/>
              </a:rPr>
              <a:t>Применяются радиоактивные и токсичные химические </a:t>
            </a:r>
            <a:r>
              <a:rPr lang="ru-RU" dirty="0" smtClean="0">
                <a:latin typeface="PT Sans"/>
              </a:rPr>
              <a:t>вещества и для определения человеческого генома требуют миллион долларов</a:t>
            </a:r>
            <a:endParaRPr lang="ru-RU" dirty="0">
              <a:latin typeface="PT Sans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="" xmlns:a16="http://schemas.microsoft.com/office/drawing/2014/main" id="{AA9D0E16-D4EC-3363-2861-D57DA3809231}"/>
              </a:ext>
            </a:extLst>
          </p:cNvPr>
          <p:cNvSpPr/>
          <p:nvPr/>
        </p:nvSpPr>
        <p:spPr>
          <a:xfrm>
            <a:off x="6637564" y="1865313"/>
            <a:ext cx="326572" cy="24982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иперидин — Википедия">
            <a:extLst>
              <a:ext uri="{FF2B5EF4-FFF2-40B4-BE49-F238E27FC236}">
                <a16:creationId xmlns="" xmlns:a16="http://schemas.microsoft.com/office/drawing/2014/main" id="{45C7BEEC-3410-D466-6B29-9EEDC10D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6" y="2544581"/>
            <a:ext cx="725261" cy="11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43301D-A937-CB2E-E052-223E4530C0D8}"/>
              </a:ext>
            </a:extLst>
          </p:cNvPr>
          <p:cNvSpPr txBox="1"/>
          <p:nvPr/>
        </p:nvSpPr>
        <p:spPr>
          <a:xfrm>
            <a:off x="7333524" y="29297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85C1EC-B040-204B-E77C-702C3258A6AD}"/>
              </a:ext>
            </a:extLst>
          </p:cNvPr>
          <p:cNvSpPr txBox="1"/>
          <p:nvPr/>
        </p:nvSpPr>
        <p:spPr>
          <a:xfrm>
            <a:off x="7135828" y="3803634"/>
            <a:ext cx="210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удаляет </a:t>
            </a:r>
            <a:r>
              <a:rPr lang="ru-RU" dirty="0" err="1"/>
              <a:t>модиф</a:t>
            </a:r>
            <a:r>
              <a:rPr lang="ru-RU" dirty="0"/>
              <a:t>. основание</a:t>
            </a:r>
          </a:p>
        </p:txBody>
      </p:sp>
      <p:pic>
        <p:nvPicPr>
          <p:cNvPr id="2052" name="Picture 4" descr="NGS - Секвенирование нового поколения - презентация онлайн">
            <a:extLst>
              <a:ext uri="{FF2B5EF4-FFF2-40B4-BE49-F238E27FC236}">
                <a16:creationId xmlns="" xmlns:a16="http://schemas.microsoft.com/office/drawing/2014/main" id="{235B9531-437D-C04E-3087-168631FAB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7" t="18889" r="5894" b="3456"/>
          <a:stretch/>
        </p:blipFill>
        <p:spPr bwMode="auto">
          <a:xfrm>
            <a:off x="8891179" y="923141"/>
            <a:ext cx="2548467" cy="35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B3D4ED-1BD2-5330-49A3-D12D138C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PT Sans"/>
              </a:rPr>
              <a:t>Метод </a:t>
            </a:r>
            <a:r>
              <a:rPr lang="ru-RU" dirty="0" err="1">
                <a:latin typeface="PT Sans"/>
              </a:rPr>
              <a:t>Сангера</a:t>
            </a:r>
            <a:endParaRPr lang="ru-RU" dirty="0">
              <a:latin typeface="PT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1272D94-9C2B-D05D-5B76-CABE6C684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2" t="24652" r="24167" b="6963"/>
          <a:stretch/>
        </p:blipFill>
        <p:spPr>
          <a:xfrm>
            <a:off x="4864013" y="1487171"/>
            <a:ext cx="6309360" cy="46897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6247C6-DB52-5D5A-636E-5DCE756B2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9" t="53926" r="56416" b="15111"/>
          <a:stretch/>
        </p:blipFill>
        <p:spPr>
          <a:xfrm>
            <a:off x="640079" y="2560319"/>
            <a:ext cx="4025813" cy="34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586795-CB74-105D-0362-5D976AE7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T Sans"/>
              </a:rPr>
              <a:t>NGS</a:t>
            </a:r>
            <a:r>
              <a:rPr lang="ru-RU" dirty="0" smtClean="0">
                <a:latin typeface="PT Sans"/>
              </a:rPr>
              <a:t>: метод </a:t>
            </a:r>
            <a:r>
              <a:rPr lang="en-US" dirty="0" err="1">
                <a:latin typeface="PT Sans"/>
              </a:rPr>
              <a:t>Solexa</a:t>
            </a:r>
            <a:r>
              <a:rPr lang="en-US" dirty="0">
                <a:latin typeface="PT Sans"/>
              </a:rPr>
              <a:t> (</a:t>
            </a:r>
            <a:r>
              <a:rPr lang="ru-RU" dirty="0">
                <a:latin typeface="PT Sans"/>
              </a:rPr>
              <a:t>ныне </a:t>
            </a:r>
            <a:r>
              <a:rPr lang="en-US" i="1" dirty="0">
                <a:latin typeface="PT Sans"/>
              </a:rPr>
              <a:t>Illumina</a:t>
            </a:r>
            <a:r>
              <a:rPr lang="en-US" dirty="0" smtClean="0">
                <a:latin typeface="PT Sans"/>
              </a:rPr>
              <a:t>)</a:t>
            </a:r>
            <a:endParaRPr lang="ru-RU" dirty="0">
              <a:latin typeface="PT San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89ADED-C8F7-9358-5F0E-C6E34927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PT Sans"/>
              </a:rPr>
              <a:t>1) ДНК </a:t>
            </a:r>
            <a:r>
              <a:rPr lang="ru-RU" dirty="0">
                <a:latin typeface="PT Sans"/>
              </a:rPr>
              <a:t>фрагментируется. К каждому участку ДНК с двух сторон добавляют </a:t>
            </a:r>
            <a:r>
              <a:rPr lang="ru-RU" dirty="0" smtClean="0">
                <a:latin typeface="PT Sans"/>
              </a:rPr>
              <a:t>известные адаптеры. Затем </a:t>
            </a:r>
          </a:p>
          <a:p>
            <a:pPr algn="just"/>
            <a:r>
              <a:rPr lang="ru-RU" dirty="0" smtClean="0">
                <a:latin typeface="PT Sans"/>
              </a:rPr>
              <a:t>2) смесь </a:t>
            </a:r>
            <a:r>
              <a:rPr lang="ru-RU" dirty="0">
                <a:latin typeface="PT Sans"/>
              </a:rPr>
              <a:t>помещается на подложку, на которой в виде решётки размещены участки ДНК, комплементарные </a:t>
            </a:r>
            <a:r>
              <a:rPr lang="ru-RU" dirty="0" smtClean="0">
                <a:latin typeface="PT Sans"/>
              </a:rPr>
              <a:t>адаптерам. </a:t>
            </a:r>
            <a:r>
              <a:rPr lang="ru-RU" dirty="0">
                <a:latin typeface="PT Sans"/>
              </a:rPr>
              <a:t>А</a:t>
            </a:r>
            <a:r>
              <a:rPr lang="ru-RU" dirty="0" smtClean="0">
                <a:latin typeface="PT Sans"/>
              </a:rPr>
              <a:t>даптеры </a:t>
            </a:r>
            <a:r>
              <a:rPr lang="ru-RU" dirty="0">
                <a:latin typeface="PT Sans"/>
              </a:rPr>
              <a:t>содержат </a:t>
            </a:r>
            <a:r>
              <a:rPr lang="ru-RU" dirty="0" err="1">
                <a:latin typeface="PT Sans"/>
              </a:rPr>
              <a:t>праймеры</a:t>
            </a:r>
            <a:r>
              <a:rPr lang="ru-RU" dirty="0">
                <a:latin typeface="PT Sans"/>
              </a:rPr>
              <a:t> для </a:t>
            </a:r>
            <a:r>
              <a:rPr lang="ru-RU" dirty="0" smtClean="0">
                <a:latin typeface="PT Sans"/>
              </a:rPr>
              <a:t>ДНК-полимеразы. </a:t>
            </a:r>
            <a:r>
              <a:rPr lang="ru-RU" dirty="0">
                <a:latin typeface="PT Sans"/>
              </a:rPr>
              <a:t>На подложке фрагменты ДНК многократно клонируют, получая кластеры. ДНК привязана к подложке сразу двумя концами. </a:t>
            </a:r>
            <a:endParaRPr lang="ru-RU" dirty="0" smtClean="0">
              <a:latin typeface="PT Sans"/>
            </a:endParaRPr>
          </a:p>
          <a:p>
            <a:pPr algn="just"/>
            <a:r>
              <a:rPr lang="ru-RU" dirty="0" smtClean="0">
                <a:latin typeface="PT Sans"/>
              </a:rPr>
              <a:t>3) ДНК </a:t>
            </a:r>
            <a:r>
              <a:rPr lang="ru-RU" dirty="0">
                <a:latin typeface="PT Sans"/>
              </a:rPr>
              <a:t>денатурируют. Подложка помещается в раствор, содержащий ДНК-полимеразу и помеченные нуклеотиды. После присоединения комплементарного нуклеотида лишние нуклеотиды смывают, а метки присоединившихся считывают. В технологии </a:t>
            </a:r>
            <a:r>
              <a:rPr lang="ru-RU" dirty="0" err="1">
                <a:latin typeface="PT Sans"/>
              </a:rPr>
              <a:t>Illumina</a:t>
            </a:r>
            <a:r>
              <a:rPr lang="ru-RU" dirty="0">
                <a:latin typeface="PT Sans"/>
              </a:rPr>
              <a:t> это флуоресцентные метки, которые можно заставить светиться разным цветом и сфотографировать. Затем ДНК обрабатывается фосфатазой и процесс повторяется. В результате на каждом цикле мы прочитываем одновременно очень большое число нуклеотидов из разных последовательностей. После </a:t>
            </a:r>
            <a:r>
              <a:rPr lang="ru-RU" dirty="0" err="1">
                <a:latin typeface="PT Sans"/>
              </a:rPr>
              <a:t>секвенирования</a:t>
            </a:r>
            <a:r>
              <a:rPr lang="ru-RU" dirty="0">
                <a:latin typeface="PT Sans"/>
              </a:rPr>
              <a:t> множества коротких фрагментов они собираются в единую молекулу ДНК.</a:t>
            </a:r>
          </a:p>
        </p:txBody>
      </p:sp>
    </p:spTree>
    <p:extLst>
      <p:ext uri="{BB962C8B-B14F-4D97-AF65-F5344CB8AC3E}">
        <p14:creationId xmlns:p14="http://schemas.microsoft.com/office/powerpoint/2010/main" val="9107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PT Sans"/>
              </a:rPr>
              <a:t>Illumina</a:t>
            </a:r>
            <a:r>
              <a:rPr lang="ru-RU" i="1" dirty="0" smtClean="0">
                <a:latin typeface="PT Sans"/>
              </a:rPr>
              <a:t>  в картинках</a:t>
            </a:r>
            <a:endParaRPr lang="ru-RU" dirty="0"/>
          </a:p>
        </p:txBody>
      </p:sp>
      <p:pic>
        <p:nvPicPr>
          <p:cNvPr id="2050" name="Picture 2" descr="амплификация и денатурация - Схема Illumina-секвенир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49" y="3818288"/>
            <a:ext cx="4638847" cy="26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готовление образцов геномной ДНК - Схема Illumina-секвенирован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49" y="1556952"/>
            <a:ext cx="4866166" cy="226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хема Illumina-секвениро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78" y="2307858"/>
            <a:ext cx="3996467" cy="30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8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678128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T Sans"/>
                <a:hlinkClick r:id="rId2"/>
              </a:rPr>
              <a:t>http://</a:t>
            </a:r>
            <a:r>
              <a:rPr lang="ru-RU" dirty="0" smtClean="0">
                <a:latin typeface="PT Sans"/>
                <a:hlinkClick r:id="rId2"/>
              </a:rPr>
              <a:t>propionix.ru/sekvenirovaniye-i-ptsr#sanger</a:t>
            </a:r>
            <a:endParaRPr lang="ru-RU" dirty="0" smtClean="0">
              <a:latin typeface="PT Sans"/>
            </a:endParaRPr>
          </a:p>
          <a:p>
            <a:endParaRPr lang="ru-RU" dirty="0">
              <a:latin typeface="PT San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T Sans"/>
              </a:rPr>
              <a:t>Заключение</a:t>
            </a:r>
            <a:endParaRPr lang="ru-RU" dirty="0">
              <a:latin typeface="PT San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PT Sans"/>
              </a:rPr>
              <a:t>Т. </a:t>
            </a:r>
            <a:r>
              <a:rPr lang="ru-RU" dirty="0">
                <a:latin typeface="PT Sans"/>
              </a:rPr>
              <a:t>о</a:t>
            </a:r>
            <a:r>
              <a:rPr lang="ru-RU" dirty="0" smtClean="0">
                <a:latin typeface="PT Sans"/>
              </a:rPr>
              <a:t>. классические методы </a:t>
            </a:r>
            <a:r>
              <a:rPr lang="ru-RU" dirty="0" err="1" smtClean="0">
                <a:latin typeface="PT Sans"/>
              </a:rPr>
              <a:t>секвенирования</a:t>
            </a:r>
            <a:r>
              <a:rPr lang="ru-RU" dirty="0" smtClean="0">
                <a:latin typeface="PT Sans"/>
              </a:rPr>
              <a:t> хоть и требуют большие затраты, но их выгодно применять при определении коротко нуклеотидной последовательности до 1000 пар оснований.</a:t>
            </a:r>
            <a:endParaRPr lang="ru-RU" dirty="0">
              <a:latin typeface="PT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4274730"/>
            <a:ext cx="4895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</a:t>
            </a:r>
            <a:r>
              <a:rPr lang="ru-RU" dirty="0">
                <a:latin typeface="PT Sans"/>
                <a:hlinkClick r:id="rId3"/>
              </a:rPr>
              <a:t>://</a:t>
            </a:r>
            <a:r>
              <a:rPr lang="ru-RU" dirty="0">
                <a:hlinkClick r:id="rId3"/>
              </a:rPr>
              <a:t>www.youtube.com/watch?v=_</a:t>
            </a:r>
            <a:r>
              <a:rPr lang="ru-RU" dirty="0" smtClean="0">
                <a:hlinkClick r:id="rId3"/>
              </a:rPr>
              <a:t>B5Dj8PL4E0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4871332"/>
            <a:ext cx="5166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T Sans"/>
                <a:hlinkClick r:id="rId4"/>
              </a:rPr>
              <a:t>https://</a:t>
            </a:r>
            <a:r>
              <a:rPr lang="ru-RU" dirty="0" smtClean="0">
                <a:latin typeface="PT Sans"/>
                <a:hlinkClick r:id="rId4"/>
              </a:rPr>
              <a:t>www.youtube.com/watch?v=qdk6jeobAnE</a:t>
            </a:r>
            <a:endParaRPr lang="ru-RU" dirty="0" smtClean="0">
              <a:latin typeface="PT Sans"/>
            </a:endParaRPr>
          </a:p>
          <a:p>
            <a:endParaRPr lang="ru-RU" dirty="0">
              <a:latin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5418205"/>
            <a:ext cx="4691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core.ac.uk/download/pdf/50588456.pdf</a:t>
            </a:r>
            <a:endParaRPr lang="ru-RU" dirty="0" smtClean="0"/>
          </a:p>
          <a:p>
            <a:endParaRPr lang="ru-RU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584542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379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PT Sans</vt:lpstr>
      <vt:lpstr>Тема Office</vt:lpstr>
      <vt:lpstr>СРС: Методы секвенирования ДНК</vt:lpstr>
      <vt:lpstr>План</vt:lpstr>
      <vt:lpstr>Виды секвенирования ДНК (определение нуклеотидной последовательности ДНК)</vt:lpstr>
      <vt:lpstr>Метод химического расщепления Максама-Гилберта</vt:lpstr>
      <vt:lpstr>Метод химического расщепления Максама-Гилберта</vt:lpstr>
      <vt:lpstr>Метод Сангера</vt:lpstr>
      <vt:lpstr>NGS: метод Solexa (ныне Illumina)</vt:lpstr>
      <vt:lpstr>Illumina  в картинках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секвенирования ДНК</dc:title>
  <dc:creator>Veronika Davydova</dc:creator>
  <cp:lastModifiedBy>User</cp:lastModifiedBy>
  <cp:revision>10</cp:revision>
  <dcterms:created xsi:type="dcterms:W3CDTF">2022-09-28T07:01:36Z</dcterms:created>
  <dcterms:modified xsi:type="dcterms:W3CDTF">2022-11-10T09:35:28Z</dcterms:modified>
</cp:coreProperties>
</file>