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57" r:id="rId4"/>
    <p:sldId id="258" r:id="rId5"/>
    <p:sldId id="264" r:id="rId6"/>
    <p:sldId id="269" r:id="rId7"/>
    <p:sldId id="270" r:id="rId8"/>
    <p:sldId id="274" r:id="rId9"/>
    <p:sldId id="271" r:id="rId10"/>
    <p:sldId id="272" r:id="rId11"/>
    <p:sldId id="27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2E336-4872-49B8-B5B8-34DB6B2CD3E3}" type="doc">
      <dgm:prSet loTypeId="urn:microsoft.com/office/officeart/2005/8/layout/orgChart1" loCatId="hierarchy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x-none"/>
        </a:p>
      </dgm:t>
    </dgm:pt>
    <dgm:pt modelId="{163F3A70-2CA9-4E32-B918-E5DB05287ED2}">
      <dgm:prSet phldrT="[Текст]"/>
      <dgm:spPr/>
      <dgm:t>
        <a:bodyPr/>
        <a:lstStyle/>
        <a:p>
          <a:r>
            <a:rPr lang="ru-RU" dirty="0"/>
            <a:t>Свойства генетического кода</a:t>
          </a:r>
          <a:endParaRPr lang="x-none" dirty="0"/>
        </a:p>
      </dgm:t>
    </dgm:pt>
    <dgm:pt modelId="{62C44C2E-99D2-4C55-8E0E-AC2F1677C8A3}" type="parTrans" cxnId="{3FA4413F-C9E2-478A-B478-A516AE3AADF0}">
      <dgm:prSet/>
      <dgm:spPr/>
      <dgm:t>
        <a:bodyPr/>
        <a:lstStyle/>
        <a:p>
          <a:endParaRPr lang="x-none"/>
        </a:p>
      </dgm:t>
    </dgm:pt>
    <dgm:pt modelId="{6813CA48-9D53-46E0-A824-518AA4EBD06E}" type="sibTrans" cxnId="{3FA4413F-C9E2-478A-B478-A516AE3AADF0}">
      <dgm:prSet/>
      <dgm:spPr/>
      <dgm:t>
        <a:bodyPr/>
        <a:lstStyle/>
        <a:p>
          <a:endParaRPr lang="x-none"/>
        </a:p>
      </dgm:t>
    </dgm:pt>
    <dgm:pt modelId="{AE606064-C615-4A59-A576-FABB0D1B08F9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Триплетность</a:t>
          </a:r>
          <a:endParaRPr lang="x-none" dirty="0"/>
        </a:p>
      </dgm:t>
    </dgm:pt>
    <dgm:pt modelId="{441A4BFA-19EE-4145-BF62-E02CA70ECF43}" type="parTrans" cxnId="{3FD00303-AD7A-4543-8F9D-8EEC2083C763}">
      <dgm:prSet/>
      <dgm:spPr/>
      <dgm:t>
        <a:bodyPr/>
        <a:lstStyle/>
        <a:p>
          <a:endParaRPr lang="x-none"/>
        </a:p>
      </dgm:t>
    </dgm:pt>
    <dgm:pt modelId="{B9517144-FFFB-4B41-A592-2867C887A30A}" type="sibTrans" cxnId="{3FD00303-AD7A-4543-8F9D-8EEC2083C763}">
      <dgm:prSet/>
      <dgm:spPr/>
      <dgm:t>
        <a:bodyPr/>
        <a:lstStyle/>
        <a:p>
          <a:endParaRPr lang="x-none"/>
        </a:p>
      </dgm:t>
    </dgm:pt>
    <dgm:pt modelId="{CC2957C2-96B1-4AB7-8F23-93A0E2A5FD6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Вырожденность</a:t>
          </a:r>
          <a:endParaRPr lang="x-none" dirty="0"/>
        </a:p>
      </dgm:t>
    </dgm:pt>
    <dgm:pt modelId="{4AA18AF8-2CA3-4DEE-8E28-442541519FE1}" type="parTrans" cxnId="{1C1D9205-49B3-4692-BB52-1A500D51DEC2}">
      <dgm:prSet/>
      <dgm:spPr/>
      <dgm:t>
        <a:bodyPr/>
        <a:lstStyle/>
        <a:p>
          <a:endParaRPr lang="x-none"/>
        </a:p>
      </dgm:t>
    </dgm:pt>
    <dgm:pt modelId="{4E163B20-DE81-4C4E-ACAD-AEF57DF2257A}" type="sibTrans" cxnId="{1C1D9205-49B3-4692-BB52-1A500D51DEC2}">
      <dgm:prSet/>
      <dgm:spPr/>
      <dgm:t>
        <a:bodyPr/>
        <a:lstStyle/>
        <a:p>
          <a:endParaRPr lang="x-none"/>
        </a:p>
      </dgm:t>
    </dgm:pt>
    <dgm:pt modelId="{3BEE61A2-28B6-4224-AC3B-261990A8E40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Неперекрываемость</a:t>
          </a:r>
          <a:endParaRPr lang="x-none" dirty="0"/>
        </a:p>
      </dgm:t>
    </dgm:pt>
    <dgm:pt modelId="{4EE3FC29-D36B-4588-A67D-564FC0CB0A1D}" type="parTrans" cxnId="{2CB0D0B4-9662-429B-9EDC-A37E45E35ED0}">
      <dgm:prSet/>
      <dgm:spPr/>
      <dgm:t>
        <a:bodyPr/>
        <a:lstStyle/>
        <a:p>
          <a:endParaRPr lang="x-none"/>
        </a:p>
      </dgm:t>
    </dgm:pt>
    <dgm:pt modelId="{05E9B5E7-AFDC-481A-884C-DAC759BE0424}" type="sibTrans" cxnId="{2CB0D0B4-9662-429B-9EDC-A37E45E35ED0}">
      <dgm:prSet/>
      <dgm:spPr/>
      <dgm:t>
        <a:bodyPr/>
        <a:lstStyle/>
        <a:p>
          <a:endParaRPr lang="x-none"/>
        </a:p>
      </dgm:t>
    </dgm:pt>
    <dgm:pt modelId="{09A71D1D-8EE9-4F32-A4CB-CB996BEB236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Универсальность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BE65B-F8C7-4AA0-A013-4A0D7C3E4C6F}" type="parTrans" cxnId="{261A4116-1F38-40A4-8FD6-EF711659B280}">
      <dgm:prSet/>
      <dgm:spPr/>
      <dgm:t>
        <a:bodyPr/>
        <a:lstStyle/>
        <a:p>
          <a:endParaRPr lang="x-none"/>
        </a:p>
      </dgm:t>
    </dgm:pt>
    <dgm:pt modelId="{B0493A6B-B177-407C-8968-5CA171754604}" type="sibTrans" cxnId="{261A4116-1F38-40A4-8FD6-EF711659B280}">
      <dgm:prSet/>
      <dgm:spPr/>
      <dgm:t>
        <a:bodyPr/>
        <a:lstStyle/>
        <a:p>
          <a:endParaRPr lang="x-none"/>
        </a:p>
      </dgm:t>
    </dgm:pt>
    <dgm:pt modelId="{E749FABD-15F8-4599-AE8D-A29C2AC897F4}" type="pres">
      <dgm:prSet presAssocID="{BB02E336-4872-49B8-B5B8-34DB6B2CD3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7F5B04-2435-4F5C-8B62-FFE18F5AF5F7}" type="pres">
      <dgm:prSet presAssocID="{163F3A70-2CA9-4E32-B918-E5DB05287ED2}" presName="hierRoot1" presStyleCnt="0">
        <dgm:presLayoutVars>
          <dgm:hierBranch val="init"/>
        </dgm:presLayoutVars>
      </dgm:prSet>
      <dgm:spPr/>
    </dgm:pt>
    <dgm:pt modelId="{ADD8988D-A352-4EA2-B4A7-02ECBC12CDC1}" type="pres">
      <dgm:prSet presAssocID="{163F3A70-2CA9-4E32-B918-E5DB05287ED2}" presName="rootComposite1" presStyleCnt="0"/>
      <dgm:spPr/>
    </dgm:pt>
    <dgm:pt modelId="{8B58B129-B90D-4B7E-A658-EF538356818C}" type="pres">
      <dgm:prSet presAssocID="{163F3A70-2CA9-4E32-B918-E5DB05287E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B09E9-63C0-4022-AE2A-F5126BF7D39E}" type="pres">
      <dgm:prSet presAssocID="{163F3A70-2CA9-4E32-B918-E5DB05287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43DEE0-B481-4126-9422-F513B5D3A9C6}" type="pres">
      <dgm:prSet presAssocID="{163F3A70-2CA9-4E32-B918-E5DB05287ED2}" presName="hierChild2" presStyleCnt="0"/>
      <dgm:spPr/>
    </dgm:pt>
    <dgm:pt modelId="{FA3E810B-F393-4A28-A7EC-2304520F6D5A}" type="pres">
      <dgm:prSet presAssocID="{441A4BFA-19EE-4145-BF62-E02CA70ECF4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2F25B30-0F14-4488-9270-FC7D197B2C7D}" type="pres">
      <dgm:prSet presAssocID="{AE606064-C615-4A59-A576-FABB0D1B08F9}" presName="hierRoot2" presStyleCnt="0">
        <dgm:presLayoutVars>
          <dgm:hierBranch val="init"/>
        </dgm:presLayoutVars>
      </dgm:prSet>
      <dgm:spPr/>
    </dgm:pt>
    <dgm:pt modelId="{38868BD1-D974-4562-B78A-9D6068ACA4C7}" type="pres">
      <dgm:prSet presAssocID="{AE606064-C615-4A59-A576-FABB0D1B08F9}" presName="rootComposite" presStyleCnt="0"/>
      <dgm:spPr/>
    </dgm:pt>
    <dgm:pt modelId="{0F43083F-23B6-4F7B-B7E1-536826E674EF}" type="pres">
      <dgm:prSet presAssocID="{AE606064-C615-4A59-A576-FABB0D1B08F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B5792D-2312-466F-A253-D7244C24552E}" type="pres">
      <dgm:prSet presAssocID="{AE606064-C615-4A59-A576-FABB0D1B08F9}" presName="rootConnector" presStyleLbl="node2" presStyleIdx="0" presStyleCnt="4"/>
      <dgm:spPr/>
      <dgm:t>
        <a:bodyPr/>
        <a:lstStyle/>
        <a:p>
          <a:endParaRPr lang="ru-RU"/>
        </a:p>
      </dgm:t>
    </dgm:pt>
    <dgm:pt modelId="{D8C9CDCF-2CF0-4F15-8AB2-4630910A2AF2}" type="pres">
      <dgm:prSet presAssocID="{AE606064-C615-4A59-A576-FABB0D1B08F9}" presName="hierChild4" presStyleCnt="0"/>
      <dgm:spPr/>
    </dgm:pt>
    <dgm:pt modelId="{F5F9B0DC-E58A-42C1-B0B8-A00DBC912AEC}" type="pres">
      <dgm:prSet presAssocID="{AE606064-C615-4A59-A576-FABB0D1B08F9}" presName="hierChild5" presStyleCnt="0"/>
      <dgm:spPr/>
    </dgm:pt>
    <dgm:pt modelId="{40B55823-B885-4F47-9D73-1844E49359C6}" type="pres">
      <dgm:prSet presAssocID="{4AA18AF8-2CA3-4DEE-8E28-442541519FE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E8F0C29-E202-4D3B-8EA0-234FB8902394}" type="pres">
      <dgm:prSet presAssocID="{CC2957C2-96B1-4AB7-8F23-93A0E2A5FD66}" presName="hierRoot2" presStyleCnt="0">
        <dgm:presLayoutVars>
          <dgm:hierBranch val="init"/>
        </dgm:presLayoutVars>
      </dgm:prSet>
      <dgm:spPr/>
    </dgm:pt>
    <dgm:pt modelId="{C201CD9C-04C4-48E6-81AF-2DE8FB648B68}" type="pres">
      <dgm:prSet presAssocID="{CC2957C2-96B1-4AB7-8F23-93A0E2A5FD66}" presName="rootComposite" presStyleCnt="0"/>
      <dgm:spPr/>
    </dgm:pt>
    <dgm:pt modelId="{B52A0134-3AE0-4264-9426-EB6465F728DC}" type="pres">
      <dgm:prSet presAssocID="{CC2957C2-96B1-4AB7-8F23-93A0E2A5FD6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032EA-3CFC-4376-A3DC-0EFAE201A94A}" type="pres">
      <dgm:prSet presAssocID="{CC2957C2-96B1-4AB7-8F23-93A0E2A5FD66}" presName="rootConnector" presStyleLbl="node2" presStyleIdx="1" presStyleCnt="4"/>
      <dgm:spPr/>
      <dgm:t>
        <a:bodyPr/>
        <a:lstStyle/>
        <a:p>
          <a:endParaRPr lang="ru-RU"/>
        </a:p>
      </dgm:t>
    </dgm:pt>
    <dgm:pt modelId="{7953EBD3-1F96-4027-9566-25D2BF699EA6}" type="pres">
      <dgm:prSet presAssocID="{CC2957C2-96B1-4AB7-8F23-93A0E2A5FD66}" presName="hierChild4" presStyleCnt="0"/>
      <dgm:spPr/>
    </dgm:pt>
    <dgm:pt modelId="{15196B86-CE65-4B6A-A43E-A6E0002CC856}" type="pres">
      <dgm:prSet presAssocID="{CC2957C2-96B1-4AB7-8F23-93A0E2A5FD66}" presName="hierChild5" presStyleCnt="0"/>
      <dgm:spPr/>
    </dgm:pt>
    <dgm:pt modelId="{B8C970B3-4CF8-4A81-B1AF-307C5996D6A6}" type="pres">
      <dgm:prSet presAssocID="{4EE3FC29-D36B-4588-A67D-564FC0CB0A1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658B070-D084-41D9-B511-F8E736DB30F8}" type="pres">
      <dgm:prSet presAssocID="{3BEE61A2-28B6-4224-AC3B-261990A8E401}" presName="hierRoot2" presStyleCnt="0">
        <dgm:presLayoutVars>
          <dgm:hierBranch val="init"/>
        </dgm:presLayoutVars>
      </dgm:prSet>
      <dgm:spPr/>
    </dgm:pt>
    <dgm:pt modelId="{C0CF4BAD-1875-4962-9F27-2E39D8E77E50}" type="pres">
      <dgm:prSet presAssocID="{3BEE61A2-28B6-4224-AC3B-261990A8E401}" presName="rootComposite" presStyleCnt="0"/>
      <dgm:spPr/>
    </dgm:pt>
    <dgm:pt modelId="{84467FA5-7B81-4E68-8E9B-0D9F4EE0EA3D}" type="pres">
      <dgm:prSet presAssocID="{3BEE61A2-28B6-4224-AC3B-261990A8E401}" presName="rootText" presStyleLbl="node2" presStyleIdx="2" presStyleCnt="4" custLinFactNeighborX="1419" custLinFactNeighborY="10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F53AB-FDB9-4EBB-9BB0-2F03A031B14F}" type="pres">
      <dgm:prSet presAssocID="{3BEE61A2-28B6-4224-AC3B-261990A8E401}" presName="rootConnector" presStyleLbl="node2" presStyleIdx="2" presStyleCnt="4"/>
      <dgm:spPr/>
      <dgm:t>
        <a:bodyPr/>
        <a:lstStyle/>
        <a:p>
          <a:endParaRPr lang="ru-RU"/>
        </a:p>
      </dgm:t>
    </dgm:pt>
    <dgm:pt modelId="{7C62849D-C816-42B4-A348-669A1B85891A}" type="pres">
      <dgm:prSet presAssocID="{3BEE61A2-28B6-4224-AC3B-261990A8E401}" presName="hierChild4" presStyleCnt="0"/>
      <dgm:spPr/>
    </dgm:pt>
    <dgm:pt modelId="{BC519B36-7073-4361-A91A-6591E2E601C7}" type="pres">
      <dgm:prSet presAssocID="{3BEE61A2-28B6-4224-AC3B-261990A8E401}" presName="hierChild5" presStyleCnt="0"/>
      <dgm:spPr/>
    </dgm:pt>
    <dgm:pt modelId="{76B2158E-D09D-42BC-8EC9-4459AFCBC309}" type="pres">
      <dgm:prSet presAssocID="{2D9BE65B-F8C7-4AA0-A013-4A0D7C3E4C6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A385F5A-1C71-4AA3-8DE7-CC3B411C284E}" type="pres">
      <dgm:prSet presAssocID="{09A71D1D-8EE9-4F32-A4CB-CB996BEB2365}" presName="hierRoot2" presStyleCnt="0">
        <dgm:presLayoutVars>
          <dgm:hierBranch val="init"/>
        </dgm:presLayoutVars>
      </dgm:prSet>
      <dgm:spPr/>
    </dgm:pt>
    <dgm:pt modelId="{15B1771B-FD2B-41D1-9A2C-3DF82381672D}" type="pres">
      <dgm:prSet presAssocID="{09A71D1D-8EE9-4F32-A4CB-CB996BEB2365}" presName="rootComposite" presStyleCnt="0"/>
      <dgm:spPr/>
    </dgm:pt>
    <dgm:pt modelId="{B9D5C06F-EE9D-4DFB-8D1B-6EB63B9A5444}" type="pres">
      <dgm:prSet presAssocID="{09A71D1D-8EE9-4F32-A4CB-CB996BEB236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671D4-6059-47C6-8F5F-A2BE02A88CF8}" type="pres">
      <dgm:prSet presAssocID="{09A71D1D-8EE9-4F32-A4CB-CB996BEB2365}" presName="rootConnector" presStyleLbl="node2" presStyleIdx="3" presStyleCnt="4"/>
      <dgm:spPr/>
      <dgm:t>
        <a:bodyPr/>
        <a:lstStyle/>
        <a:p>
          <a:endParaRPr lang="ru-RU"/>
        </a:p>
      </dgm:t>
    </dgm:pt>
    <dgm:pt modelId="{C698DA44-394C-4D4D-857B-33109E75740C}" type="pres">
      <dgm:prSet presAssocID="{09A71D1D-8EE9-4F32-A4CB-CB996BEB2365}" presName="hierChild4" presStyleCnt="0"/>
      <dgm:spPr/>
    </dgm:pt>
    <dgm:pt modelId="{3571DD8C-8143-4A87-BA61-0C6BE608327B}" type="pres">
      <dgm:prSet presAssocID="{09A71D1D-8EE9-4F32-A4CB-CB996BEB2365}" presName="hierChild5" presStyleCnt="0"/>
      <dgm:spPr/>
    </dgm:pt>
    <dgm:pt modelId="{7DA72083-1CEA-45E7-B196-055BA5FAD032}" type="pres">
      <dgm:prSet presAssocID="{163F3A70-2CA9-4E32-B918-E5DB05287ED2}" presName="hierChild3" presStyleCnt="0"/>
      <dgm:spPr/>
    </dgm:pt>
  </dgm:ptLst>
  <dgm:cxnLst>
    <dgm:cxn modelId="{CA44A863-438E-4CA3-9D73-18B4A693B4F1}" type="presOf" srcId="{163F3A70-2CA9-4E32-B918-E5DB05287ED2}" destId="{8B58B129-B90D-4B7E-A658-EF538356818C}" srcOrd="0" destOrd="0" presId="urn:microsoft.com/office/officeart/2005/8/layout/orgChart1"/>
    <dgm:cxn modelId="{AD109E18-51A3-472C-8EEA-93E949808FA9}" type="presOf" srcId="{4EE3FC29-D36B-4588-A67D-564FC0CB0A1D}" destId="{B8C970B3-4CF8-4A81-B1AF-307C5996D6A6}" srcOrd="0" destOrd="0" presId="urn:microsoft.com/office/officeart/2005/8/layout/orgChart1"/>
    <dgm:cxn modelId="{3FD00303-AD7A-4543-8F9D-8EEC2083C763}" srcId="{163F3A70-2CA9-4E32-B918-E5DB05287ED2}" destId="{AE606064-C615-4A59-A576-FABB0D1B08F9}" srcOrd="0" destOrd="0" parTransId="{441A4BFA-19EE-4145-BF62-E02CA70ECF43}" sibTransId="{B9517144-FFFB-4B41-A592-2867C887A30A}"/>
    <dgm:cxn modelId="{C7495C35-C84C-4DA4-927E-DF69B73C2AC0}" type="presOf" srcId="{09A71D1D-8EE9-4F32-A4CB-CB996BEB2365}" destId="{B9D5C06F-EE9D-4DFB-8D1B-6EB63B9A5444}" srcOrd="0" destOrd="0" presId="urn:microsoft.com/office/officeart/2005/8/layout/orgChart1"/>
    <dgm:cxn modelId="{C2325D18-079F-494C-8675-F9456C8E90CF}" type="presOf" srcId="{441A4BFA-19EE-4145-BF62-E02CA70ECF43}" destId="{FA3E810B-F393-4A28-A7EC-2304520F6D5A}" srcOrd="0" destOrd="0" presId="urn:microsoft.com/office/officeart/2005/8/layout/orgChart1"/>
    <dgm:cxn modelId="{6C7D7048-1B0A-47F9-82B5-ABD9D354DCF9}" type="presOf" srcId="{CC2957C2-96B1-4AB7-8F23-93A0E2A5FD66}" destId="{830032EA-3CFC-4376-A3DC-0EFAE201A94A}" srcOrd="1" destOrd="0" presId="urn:microsoft.com/office/officeart/2005/8/layout/orgChart1"/>
    <dgm:cxn modelId="{14D5BFA9-E2D8-4459-A90E-1FFAF74A7504}" type="presOf" srcId="{CC2957C2-96B1-4AB7-8F23-93A0E2A5FD66}" destId="{B52A0134-3AE0-4264-9426-EB6465F728DC}" srcOrd="0" destOrd="0" presId="urn:microsoft.com/office/officeart/2005/8/layout/orgChart1"/>
    <dgm:cxn modelId="{F01765A4-EBEE-4FA6-B358-D123D1753666}" type="presOf" srcId="{163F3A70-2CA9-4E32-B918-E5DB05287ED2}" destId="{C75B09E9-63C0-4022-AE2A-F5126BF7D39E}" srcOrd="1" destOrd="0" presId="urn:microsoft.com/office/officeart/2005/8/layout/orgChart1"/>
    <dgm:cxn modelId="{05AFB2A0-C946-45D1-826D-F0789F1325FF}" type="presOf" srcId="{09A71D1D-8EE9-4F32-A4CB-CB996BEB2365}" destId="{19C671D4-6059-47C6-8F5F-A2BE02A88CF8}" srcOrd="1" destOrd="0" presId="urn:microsoft.com/office/officeart/2005/8/layout/orgChart1"/>
    <dgm:cxn modelId="{9BB0457C-626B-4D91-8FA6-925CE996CBBB}" type="presOf" srcId="{3BEE61A2-28B6-4224-AC3B-261990A8E401}" destId="{840F53AB-FDB9-4EBB-9BB0-2F03A031B14F}" srcOrd="1" destOrd="0" presId="urn:microsoft.com/office/officeart/2005/8/layout/orgChart1"/>
    <dgm:cxn modelId="{1C1D9205-49B3-4692-BB52-1A500D51DEC2}" srcId="{163F3A70-2CA9-4E32-B918-E5DB05287ED2}" destId="{CC2957C2-96B1-4AB7-8F23-93A0E2A5FD66}" srcOrd="1" destOrd="0" parTransId="{4AA18AF8-2CA3-4DEE-8E28-442541519FE1}" sibTransId="{4E163B20-DE81-4C4E-ACAD-AEF57DF2257A}"/>
    <dgm:cxn modelId="{C1FDE21A-D122-4C1E-A12A-AD57448265F3}" type="presOf" srcId="{AE606064-C615-4A59-A576-FABB0D1B08F9}" destId="{0F43083F-23B6-4F7B-B7E1-536826E674EF}" srcOrd="0" destOrd="0" presId="urn:microsoft.com/office/officeart/2005/8/layout/orgChart1"/>
    <dgm:cxn modelId="{3FA4413F-C9E2-478A-B478-A516AE3AADF0}" srcId="{BB02E336-4872-49B8-B5B8-34DB6B2CD3E3}" destId="{163F3A70-2CA9-4E32-B918-E5DB05287ED2}" srcOrd="0" destOrd="0" parTransId="{62C44C2E-99D2-4C55-8E0E-AC2F1677C8A3}" sibTransId="{6813CA48-9D53-46E0-A824-518AA4EBD06E}"/>
    <dgm:cxn modelId="{261A4116-1F38-40A4-8FD6-EF711659B280}" srcId="{163F3A70-2CA9-4E32-B918-E5DB05287ED2}" destId="{09A71D1D-8EE9-4F32-A4CB-CB996BEB2365}" srcOrd="3" destOrd="0" parTransId="{2D9BE65B-F8C7-4AA0-A013-4A0D7C3E4C6F}" sibTransId="{B0493A6B-B177-407C-8968-5CA171754604}"/>
    <dgm:cxn modelId="{D2A5AAED-536B-4DF6-A14D-C2CB926C349C}" type="presOf" srcId="{2D9BE65B-F8C7-4AA0-A013-4A0D7C3E4C6F}" destId="{76B2158E-D09D-42BC-8EC9-4459AFCBC309}" srcOrd="0" destOrd="0" presId="urn:microsoft.com/office/officeart/2005/8/layout/orgChart1"/>
    <dgm:cxn modelId="{07542F08-9BB8-4883-BCED-A2C99839FA8F}" type="presOf" srcId="{AE606064-C615-4A59-A576-FABB0D1B08F9}" destId="{ADB5792D-2312-466F-A253-D7244C24552E}" srcOrd="1" destOrd="0" presId="urn:microsoft.com/office/officeart/2005/8/layout/orgChart1"/>
    <dgm:cxn modelId="{2CB0D0B4-9662-429B-9EDC-A37E45E35ED0}" srcId="{163F3A70-2CA9-4E32-B918-E5DB05287ED2}" destId="{3BEE61A2-28B6-4224-AC3B-261990A8E401}" srcOrd="2" destOrd="0" parTransId="{4EE3FC29-D36B-4588-A67D-564FC0CB0A1D}" sibTransId="{05E9B5E7-AFDC-481A-884C-DAC759BE0424}"/>
    <dgm:cxn modelId="{05112414-458B-4B7F-BDCA-A15BA71A14DA}" type="presOf" srcId="{3BEE61A2-28B6-4224-AC3B-261990A8E401}" destId="{84467FA5-7B81-4E68-8E9B-0D9F4EE0EA3D}" srcOrd="0" destOrd="0" presId="urn:microsoft.com/office/officeart/2005/8/layout/orgChart1"/>
    <dgm:cxn modelId="{DF1D8E6B-EFAC-4DE0-B7F7-254A81ACD428}" type="presOf" srcId="{4AA18AF8-2CA3-4DEE-8E28-442541519FE1}" destId="{40B55823-B885-4F47-9D73-1844E49359C6}" srcOrd="0" destOrd="0" presId="urn:microsoft.com/office/officeart/2005/8/layout/orgChart1"/>
    <dgm:cxn modelId="{55FFCAAC-6FCD-417A-924D-EC6E55CF2768}" type="presOf" srcId="{BB02E336-4872-49B8-B5B8-34DB6B2CD3E3}" destId="{E749FABD-15F8-4599-AE8D-A29C2AC897F4}" srcOrd="0" destOrd="0" presId="urn:microsoft.com/office/officeart/2005/8/layout/orgChart1"/>
    <dgm:cxn modelId="{293FF567-BF59-4A27-9086-9A5DCE808480}" type="presParOf" srcId="{E749FABD-15F8-4599-AE8D-A29C2AC897F4}" destId="{1F7F5B04-2435-4F5C-8B62-FFE18F5AF5F7}" srcOrd="0" destOrd="0" presId="urn:microsoft.com/office/officeart/2005/8/layout/orgChart1"/>
    <dgm:cxn modelId="{383176A8-2371-420E-B1D6-B4A4A78CDDBB}" type="presParOf" srcId="{1F7F5B04-2435-4F5C-8B62-FFE18F5AF5F7}" destId="{ADD8988D-A352-4EA2-B4A7-02ECBC12CDC1}" srcOrd="0" destOrd="0" presId="urn:microsoft.com/office/officeart/2005/8/layout/orgChart1"/>
    <dgm:cxn modelId="{C67C290A-5EC4-4712-AA05-4F834AAD6CCE}" type="presParOf" srcId="{ADD8988D-A352-4EA2-B4A7-02ECBC12CDC1}" destId="{8B58B129-B90D-4B7E-A658-EF538356818C}" srcOrd="0" destOrd="0" presId="urn:microsoft.com/office/officeart/2005/8/layout/orgChart1"/>
    <dgm:cxn modelId="{822C18B3-2D82-4E01-8562-F1B340B298B0}" type="presParOf" srcId="{ADD8988D-A352-4EA2-B4A7-02ECBC12CDC1}" destId="{C75B09E9-63C0-4022-AE2A-F5126BF7D39E}" srcOrd="1" destOrd="0" presId="urn:microsoft.com/office/officeart/2005/8/layout/orgChart1"/>
    <dgm:cxn modelId="{57848A10-165F-4C91-9B1C-34A0E640FF0B}" type="presParOf" srcId="{1F7F5B04-2435-4F5C-8B62-FFE18F5AF5F7}" destId="{AB43DEE0-B481-4126-9422-F513B5D3A9C6}" srcOrd="1" destOrd="0" presId="urn:microsoft.com/office/officeart/2005/8/layout/orgChart1"/>
    <dgm:cxn modelId="{38D2BF83-04FB-4C8F-A196-DC7445BE21F9}" type="presParOf" srcId="{AB43DEE0-B481-4126-9422-F513B5D3A9C6}" destId="{FA3E810B-F393-4A28-A7EC-2304520F6D5A}" srcOrd="0" destOrd="0" presId="urn:microsoft.com/office/officeart/2005/8/layout/orgChart1"/>
    <dgm:cxn modelId="{C153BEC3-57C7-48CF-93CC-A85D4FB652D1}" type="presParOf" srcId="{AB43DEE0-B481-4126-9422-F513B5D3A9C6}" destId="{32F25B30-0F14-4488-9270-FC7D197B2C7D}" srcOrd="1" destOrd="0" presId="urn:microsoft.com/office/officeart/2005/8/layout/orgChart1"/>
    <dgm:cxn modelId="{7D8066B8-B635-43C7-A357-018DB6D67D95}" type="presParOf" srcId="{32F25B30-0F14-4488-9270-FC7D197B2C7D}" destId="{38868BD1-D974-4562-B78A-9D6068ACA4C7}" srcOrd="0" destOrd="0" presId="urn:microsoft.com/office/officeart/2005/8/layout/orgChart1"/>
    <dgm:cxn modelId="{5649140E-896E-4276-9B85-5A848BC9DE8E}" type="presParOf" srcId="{38868BD1-D974-4562-B78A-9D6068ACA4C7}" destId="{0F43083F-23B6-4F7B-B7E1-536826E674EF}" srcOrd="0" destOrd="0" presId="urn:microsoft.com/office/officeart/2005/8/layout/orgChart1"/>
    <dgm:cxn modelId="{D8D950A4-C70F-488E-A9C0-A8DCF2DACFE1}" type="presParOf" srcId="{38868BD1-D974-4562-B78A-9D6068ACA4C7}" destId="{ADB5792D-2312-466F-A253-D7244C24552E}" srcOrd="1" destOrd="0" presId="urn:microsoft.com/office/officeart/2005/8/layout/orgChart1"/>
    <dgm:cxn modelId="{E79AF5D6-4CDF-4B91-851D-8F1D6F23EB8D}" type="presParOf" srcId="{32F25B30-0F14-4488-9270-FC7D197B2C7D}" destId="{D8C9CDCF-2CF0-4F15-8AB2-4630910A2AF2}" srcOrd="1" destOrd="0" presId="urn:microsoft.com/office/officeart/2005/8/layout/orgChart1"/>
    <dgm:cxn modelId="{BD728343-92E0-4717-8E7B-2DB6667D88F4}" type="presParOf" srcId="{32F25B30-0F14-4488-9270-FC7D197B2C7D}" destId="{F5F9B0DC-E58A-42C1-B0B8-A00DBC912AEC}" srcOrd="2" destOrd="0" presId="urn:microsoft.com/office/officeart/2005/8/layout/orgChart1"/>
    <dgm:cxn modelId="{36F6D6F9-0D4F-4905-AC83-1F843A33CC5A}" type="presParOf" srcId="{AB43DEE0-B481-4126-9422-F513B5D3A9C6}" destId="{40B55823-B885-4F47-9D73-1844E49359C6}" srcOrd="2" destOrd="0" presId="urn:microsoft.com/office/officeart/2005/8/layout/orgChart1"/>
    <dgm:cxn modelId="{5A281472-4D0A-4075-BC47-6E7C3D117803}" type="presParOf" srcId="{AB43DEE0-B481-4126-9422-F513B5D3A9C6}" destId="{9E8F0C29-E202-4D3B-8EA0-234FB8902394}" srcOrd="3" destOrd="0" presId="urn:microsoft.com/office/officeart/2005/8/layout/orgChart1"/>
    <dgm:cxn modelId="{63BFD5A4-ED7B-433E-B1CB-D65C4D777328}" type="presParOf" srcId="{9E8F0C29-E202-4D3B-8EA0-234FB8902394}" destId="{C201CD9C-04C4-48E6-81AF-2DE8FB648B68}" srcOrd="0" destOrd="0" presId="urn:microsoft.com/office/officeart/2005/8/layout/orgChart1"/>
    <dgm:cxn modelId="{96C6EC7C-6336-4E0D-B03F-278CDD3B2A2C}" type="presParOf" srcId="{C201CD9C-04C4-48E6-81AF-2DE8FB648B68}" destId="{B52A0134-3AE0-4264-9426-EB6465F728DC}" srcOrd="0" destOrd="0" presId="urn:microsoft.com/office/officeart/2005/8/layout/orgChart1"/>
    <dgm:cxn modelId="{74BF79D1-9084-490A-BCBD-A3FA6DCF72B1}" type="presParOf" srcId="{C201CD9C-04C4-48E6-81AF-2DE8FB648B68}" destId="{830032EA-3CFC-4376-A3DC-0EFAE201A94A}" srcOrd="1" destOrd="0" presId="urn:microsoft.com/office/officeart/2005/8/layout/orgChart1"/>
    <dgm:cxn modelId="{84C28767-437B-4E06-BD08-EA20FE1EB1BE}" type="presParOf" srcId="{9E8F0C29-E202-4D3B-8EA0-234FB8902394}" destId="{7953EBD3-1F96-4027-9566-25D2BF699EA6}" srcOrd="1" destOrd="0" presId="urn:microsoft.com/office/officeart/2005/8/layout/orgChart1"/>
    <dgm:cxn modelId="{E39F3600-9816-485B-8852-24048EF4FE5E}" type="presParOf" srcId="{9E8F0C29-E202-4D3B-8EA0-234FB8902394}" destId="{15196B86-CE65-4B6A-A43E-A6E0002CC856}" srcOrd="2" destOrd="0" presId="urn:microsoft.com/office/officeart/2005/8/layout/orgChart1"/>
    <dgm:cxn modelId="{CAE3CE0D-A4E8-49B0-8826-56DED33535AF}" type="presParOf" srcId="{AB43DEE0-B481-4126-9422-F513B5D3A9C6}" destId="{B8C970B3-4CF8-4A81-B1AF-307C5996D6A6}" srcOrd="4" destOrd="0" presId="urn:microsoft.com/office/officeart/2005/8/layout/orgChart1"/>
    <dgm:cxn modelId="{B6A23D5F-8274-49ED-9E0A-458E96ED2D74}" type="presParOf" srcId="{AB43DEE0-B481-4126-9422-F513B5D3A9C6}" destId="{D658B070-D084-41D9-B511-F8E736DB30F8}" srcOrd="5" destOrd="0" presId="urn:microsoft.com/office/officeart/2005/8/layout/orgChart1"/>
    <dgm:cxn modelId="{602CC3DB-0517-41AE-A5D5-6F136919210A}" type="presParOf" srcId="{D658B070-D084-41D9-B511-F8E736DB30F8}" destId="{C0CF4BAD-1875-4962-9F27-2E39D8E77E50}" srcOrd="0" destOrd="0" presId="urn:microsoft.com/office/officeart/2005/8/layout/orgChart1"/>
    <dgm:cxn modelId="{EB69F2A4-2E7C-4EB1-9C06-5A1CD1DE9295}" type="presParOf" srcId="{C0CF4BAD-1875-4962-9F27-2E39D8E77E50}" destId="{84467FA5-7B81-4E68-8E9B-0D9F4EE0EA3D}" srcOrd="0" destOrd="0" presId="urn:microsoft.com/office/officeart/2005/8/layout/orgChart1"/>
    <dgm:cxn modelId="{ABF2D216-A200-4A64-AAF7-A35A26B066C4}" type="presParOf" srcId="{C0CF4BAD-1875-4962-9F27-2E39D8E77E50}" destId="{840F53AB-FDB9-4EBB-9BB0-2F03A031B14F}" srcOrd="1" destOrd="0" presId="urn:microsoft.com/office/officeart/2005/8/layout/orgChart1"/>
    <dgm:cxn modelId="{D68D9FA1-17A1-4652-B055-D37D76082184}" type="presParOf" srcId="{D658B070-D084-41D9-B511-F8E736DB30F8}" destId="{7C62849D-C816-42B4-A348-669A1B85891A}" srcOrd="1" destOrd="0" presId="urn:microsoft.com/office/officeart/2005/8/layout/orgChart1"/>
    <dgm:cxn modelId="{4346510D-FAFD-4B35-B12A-02CB860E3858}" type="presParOf" srcId="{D658B070-D084-41D9-B511-F8E736DB30F8}" destId="{BC519B36-7073-4361-A91A-6591E2E601C7}" srcOrd="2" destOrd="0" presId="urn:microsoft.com/office/officeart/2005/8/layout/orgChart1"/>
    <dgm:cxn modelId="{FC9F2FC3-412B-4EE0-B9C9-C373A2C9528A}" type="presParOf" srcId="{AB43DEE0-B481-4126-9422-F513B5D3A9C6}" destId="{76B2158E-D09D-42BC-8EC9-4459AFCBC309}" srcOrd="6" destOrd="0" presId="urn:microsoft.com/office/officeart/2005/8/layout/orgChart1"/>
    <dgm:cxn modelId="{7024C10A-976B-45E1-8AF6-74EE898EE0BF}" type="presParOf" srcId="{AB43DEE0-B481-4126-9422-F513B5D3A9C6}" destId="{6A385F5A-1C71-4AA3-8DE7-CC3B411C284E}" srcOrd="7" destOrd="0" presId="urn:microsoft.com/office/officeart/2005/8/layout/orgChart1"/>
    <dgm:cxn modelId="{F81A4538-FCB1-4454-9CE2-CF3FB6C7122E}" type="presParOf" srcId="{6A385F5A-1C71-4AA3-8DE7-CC3B411C284E}" destId="{15B1771B-FD2B-41D1-9A2C-3DF82381672D}" srcOrd="0" destOrd="0" presId="urn:microsoft.com/office/officeart/2005/8/layout/orgChart1"/>
    <dgm:cxn modelId="{A65711C0-EB78-4604-87B4-079A63A7A1D1}" type="presParOf" srcId="{15B1771B-FD2B-41D1-9A2C-3DF82381672D}" destId="{B9D5C06F-EE9D-4DFB-8D1B-6EB63B9A5444}" srcOrd="0" destOrd="0" presId="urn:microsoft.com/office/officeart/2005/8/layout/orgChart1"/>
    <dgm:cxn modelId="{EF640435-2B5B-45B7-8089-E0D05695FA81}" type="presParOf" srcId="{15B1771B-FD2B-41D1-9A2C-3DF82381672D}" destId="{19C671D4-6059-47C6-8F5F-A2BE02A88CF8}" srcOrd="1" destOrd="0" presId="urn:microsoft.com/office/officeart/2005/8/layout/orgChart1"/>
    <dgm:cxn modelId="{A3D6040E-D7C6-4A95-8358-2B1263E02EE3}" type="presParOf" srcId="{6A385F5A-1C71-4AA3-8DE7-CC3B411C284E}" destId="{C698DA44-394C-4D4D-857B-33109E75740C}" srcOrd="1" destOrd="0" presId="urn:microsoft.com/office/officeart/2005/8/layout/orgChart1"/>
    <dgm:cxn modelId="{5090DA2B-E4CA-4902-BD39-B9B8681FFB14}" type="presParOf" srcId="{6A385F5A-1C71-4AA3-8DE7-CC3B411C284E}" destId="{3571DD8C-8143-4A87-BA61-0C6BE608327B}" srcOrd="2" destOrd="0" presId="urn:microsoft.com/office/officeart/2005/8/layout/orgChart1"/>
    <dgm:cxn modelId="{747BBD61-643D-4089-8AC9-CDFCC17B5556}" type="presParOf" srcId="{1F7F5B04-2435-4F5C-8B62-FFE18F5AF5F7}" destId="{7DA72083-1CEA-45E7-B196-055BA5FAD0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BC678-94DE-5E4D-8E4C-ECAB5A25A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A929D2D-F83D-C44B-85A0-CF11CF4E2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DC32F-2311-7F47-A504-D27B127B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81BFC8-2CB6-FE4B-AECB-B867FC04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523338-4075-D940-BFD6-0964E079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226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3C5B9-F8FA-A34F-9BC6-E449B092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414D86-268D-E540-B3CE-675E82579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4AA8AC-4DE9-0649-B6E1-E1BE0A4F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7AB15F-87AA-744F-AB3F-C5377143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E784E3-D1EB-D742-A279-34F0BB57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54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CE671E6-9F5F-9541-859B-96FFE7DA4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9898AD-9798-3847-8607-D6EB73DAD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6DDB52-DD99-D54C-906B-8A855802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686473-D88E-1745-978E-A4B8F2AF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15DA1D-ABA7-6640-9804-C012C6F3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449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3CBF74-8DDC-BA4D-A81F-A1808CE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309987-7DEE-B942-985B-963F3A5E5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8E6329-E334-6842-B483-A35E844E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E6DD20-99E8-134F-B831-5D7B8E70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A43602-F4D3-744B-9CBC-7AD1DC39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89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1BF4BA-17AC-3A47-84D4-EA0A01E5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D13DF5-5260-004E-BB36-053F83CA8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A401A-B22D-6D48-A7C3-952BF5F4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5750FF-8B81-364C-AC43-8A6CEFAB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B701D0-1E6E-E846-9BF0-4BB1C6AB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73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706D2-0448-414A-AA67-15ECBC92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AA7583-AC15-D14D-8BF9-39D07AED8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7E0A0F-BA46-5F49-8149-433D93DF6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C5A2F4-DB74-1040-8FE0-7745AE5C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DFF6A6-DA74-8245-8B44-8792059A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CA3BBA-5D77-8E42-8879-BDFD1337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213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CE263-4D2B-3E48-87BA-05823DF4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430FBA-C600-C24D-8295-22F7C906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BC807A-6BD6-BD4F-8275-EDE7A4DDA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59FE476-B457-1742-981F-E1F36FCC1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AC3E027-E63A-B24C-9D1C-C12E61C8E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C19316D-F0E1-8843-8F5E-F3F1D6A2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61BB36-E265-9F4F-ADD6-61501DFD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36913A-CDC5-714F-9E44-E10B4289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633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CB6763-7C35-1F43-9AEE-F5B881CF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5E4F778-2B41-5B45-B9FB-4FE06D6B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39F2EF-A036-1B46-AACC-E55F7335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F6677A-E60C-9F4B-A371-05DD0117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60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9B35AD-51C4-BE43-999F-75108E52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1CC72A-A275-B341-9C67-AC92E8C5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E857DCA-53AE-6843-A13F-9C64C910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06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B3057-F31A-0A4E-BD97-D1B1AA87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25024E-6D66-764B-99B5-26D487D7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7572AB-4F7B-EF4C-9042-B85692088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0F47CF-F418-E644-952C-CD2C2A2A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8301AE-147C-FD45-BD17-3AE6A0BE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085A12-EBBF-4F44-8BF2-69DE7292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53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F71F4-2DAD-9243-A93E-CD154923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02FFC2-BE66-C948-AEFF-28FC0AE65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6843FD-7ABC-0F4C-A990-ABE90319B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38515F-5C7E-474A-95D1-C265B267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82AB06-8A29-3E4C-888F-9387B106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BBC81D-4B54-DB45-935A-27CA2B77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69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C86F96-A4FF-F843-8AE0-32974E38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F2B3EC-252F-C843-AB2E-1356009C8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5949D7-E037-D248-95EA-D17865D4D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A21B-649B-1543-BA58-438CCBA1CE0E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A41A6-1E85-DF4D-8CAA-AD67F1444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14F3F2-8333-7145-AAB8-6A9DF633C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C932-8D26-B846-8762-37DA602484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136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ctr.ru/upload/iblock/a2c/7.pdf" TargetMode="External"/><Relationship Id="rId2" Type="http://schemas.openxmlformats.org/officeDocument/2006/relationships/hyperlink" Target="https://www.policlinica.ru/analizy/stroenie-dn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cpm.ru/materialy/razdely-biologii/molekulyarnaya-biologiy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1DD51-56C5-4454-8D00-931A3303B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 для построения молекул ДНК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irrel on a rock">
            <a:extLst>
              <a:ext uri="{FF2B5EF4-FFF2-40B4-BE49-F238E27FC236}">
                <a16:creationId xmlns:a16="http://schemas.microsoft.com/office/drawing/2014/main" xmlns="" id="{0AF79CC3-C726-6819-D881-4A363E863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1" r="27158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9ECED5-817D-C686-49D8-CBBD5FF5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704" y="2271256"/>
            <a:ext cx="7005484" cy="44530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Спонтанные мутации </a:t>
            </a:r>
            <a:r>
              <a:rPr lang="ru-RU" dirty="0"/>
              <a:t>– происходят в нашей жизни на постоянной основе.</a:t>
            </a:r>
          </a:p>
          <a:p>
            <a:r>
              <a:rPr lang="ru-RU" dirty="0"/>
              <a:t>Мутации вызванные </a:t>
            </a:r>
            <a:r>
              <a:rPr lang="ru-RU" b="1" dirty="0"/>
              <a:t>внешними неблагоприятными факторами</a:t>
            </a:r>
            <a:r>
              <a:rPr lang="ru-RU" dirty="0"/>
              <a:t> – белки  отвечающие за исправление ошибок могут исправить испорченные ДНК, но не всегда. </a:t>
            </a:r>
          </a:p>
          <a:p>
            <a:r>
              <a:rPr lang="ru-RU" dirty="0"/>
              <a:t>Также </a:t>
            </a:r>
            <a:r>
              <a:rPr lang="ru-RU" b="1" dirty="0"/>
              <a:t>имеются наследственные генетические </a:t>
            </a:r>
            <a:r>
              <a:rPr lang="ru-RU" dirty="0"/>
              <a:t>мутации. Бывают случаи когда такие мутации происходят на этапе формирования зиготы. Механизмы репарации не всегда справляются с такими случаями.</a:t>
            </a:r>
          </a:p>
          <a:p>
            <a:r>
              <a:rPr lang="ru-RU" b="1" i="0" dirty="0">
                <a:effectLst/>
              </a:rPr>
              <a:t>Не все </a:t>
            </a:r>
            <a:r>
              <a:rPr lang="ru-RU" b="0" i="0" dirty="0">
                <a:effectLst/>
              </a:rPr>
              <a:t>генетические мутации опасны. Важно понимать, что именно мутации объясняют </a:t>
            </a:r>
            <a:r>
              <a:rPr lang="ru-RU" b="1" i="0" dirty="0">
                <a:effectLst/>
              </a:rPr>
              <a:t>генетические различия </a:t>
            </a:r>
            <a:r>
              <a:rPr lang="ru-RU" b="0" i="0" dirty="0">
                <a:effectLst/>
              </a:rPr>
              <a:t>между видами. Изменения генов влекут за собой изменение характеристик организма, и в результате этого он может стать либо более, либо менее </a:t>
            </a:r>
            <a:r>
              <a:rPr lang="ru-RU" b="1" i="0" dirty="0">
                <a:effectLst/>
              </a:rPr>
              <a:t>приспособленным к выживанию</a:t>
            </a:r>
            <a:r>
              <a:rPr lang="ru-RU" b="0" i="0" dirty="0">
                <a:effectLst/>
              </a:rPr>
              <a:t>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E82765-4D48-49E2-3ACE-A97E971AD6EA}"/>
              </a:ext>
            </a:extLst>
          </p:cNvPr>
          <p:cNvSpPr txBox="1"/>
          <p:nvPr/>
        </p:nvSpPr>
        <p:spPr>
          <a:xfrm>
            <a:off x="5181601" y="1087361"/>
            <a:ext cx="5923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/>
              <a:t>Мутации могут происходить по разным причинами. Бывают: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3CF37E-1831-4BEF-919C-AAEC88853EA3}"/>
              </a:ext>
            </a:extLst>
          </p:cNvPr>
          <p:cNvSpPr txBox="1"/>
          <p:nvPr/>
        </p:nvSpPr>
        <p:spPr>
          <a:xfrm>
            <a:off x="4744092" y="23715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Байжан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Лаура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2427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E2C63-2942-4265-BF99-91473863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FF20E2-C558-4A51-9EE3-72C479BD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Изучение ДНК: строение молекулы ДНК. Структура. Синтез ДНК. Репликация:  [Электронный ресурс]. </a:t>
            </a:r>
            <a:r>
              <a:rPr lang="en-US" u="sng" dirty="0">
                <a:hlinkClick r:id="rId2"/>
              </a:rPr>
              <a:t>https://www.policlinica.ru/analizy/stroenie-dnk.html</a:t>
            </a:r>
            <a:endParaRPr lang="ru-RU" u="sng" dirty="0"/>
          </a:p>
          <a:p>
            <a:r>
              <a:rPr lang="ru-RU" u="sng" dirty="0"/>
              <a:t>Лекция. Нуклеиновые кислоты: </a:t>
            </a:r>
            <a:r>
              <a:rPr lang="ru-RU" dirty="0"/>
              <a:t> [Электронный ресурс]. </a:t>
            </a:r>
            <a:r>
              <a:rPr lang="en-US" dirty="0">
                <a:hlinkClick r:id="rId3"/>
              </a:rPr>
              <a:t>https://www.muctr.ru/upload/iblock/a2c/7.pdf</a:t>
            </a:r>
            <a:r>
              <a:rPr lang="ru-RU" dirty="0"/>
              <a:t> </a:t>
            </a:r>
          </a:p>
          <a:p>
            <a:r>
              <a:rPr lang="ru-RU" dirty="0"/>
              <a:t>Курс лекции молекулярной биологии: [Электронный ресурс]. </a:t>
            </a:r>
            <a:r>
              <a:rPr lang="en-US" dirty="0">
                <a:hlinkClick r:id="rId4"/>
              </a:rPr>
              <a:t>https://biocpm.ru/materialy/razdely-biologii/molekulyarnaya-biologiya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3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94A566-C47F-44E6-934D-B63500AC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4EB99-1C4D-423B-A1B8-4DEA86C55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ДНК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открытия ДНК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ДНК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комплиментарность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 ДНК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6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2AE39-78C2-9349-B166-6FDCC4F0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(дезоксирибонуклеиновая кислота)- это…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59719-DCEB-B54A-8421-1C81149B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8" y="1825625"/>
            <a:ext cx="7146758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макромолекула, обеспечивающая хранение, передачу из поколения в поколение и реализацию генетической программы развития и функционирования живых организмов. ДНК полимерная молекула, состоящая из двух комплементарных полинуклеотидных цепей, соединенными водородными связями, имеют большие размеры и громадную молекулярную массу.</a:t>
            </a:r>
          </a:p>
          <a:p>
            <a:pPr marL="0" indent="0"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состоит из молекул, известных как нуклеотиды. Каждый нуклеотид содержит сахарную и фосфатную группу, а также азотистые основания. Эти азотистые основания далее подразделяются на четыре типа, в том числе: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аденин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(А),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(С), гуанин (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тимин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работает путем копирования себя в эту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одноцепочечную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молекулу под названием РНК. РНК похожа на ДНК, но она содержит некоторые существенные молекулярные различия, которые выделяют ее. РНК действует как посланник, передавая жизненно важную генетическую информацию в клетке от ДНК через рибосомы для создания белков, которые затем образуют все живое. </a:t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/>
              <a:t/>
            </a:r>
            <a:br>
              <a:rPr lang="ru-RU" sz="3800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C7F1D8-235C-DB48-86FB-F8DAB7648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305" y="1690688"/>
            <a:ext cx="4233298" cy="3386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276EA1-85CC-45B5-B04E-B3F44FC5CFB0}"/>
              </a:ext>
            </a:extLst>
          </p:cNvPr>
          <p:cNvSpPr txBox="1"/>
          <p:nvPr/>
        </p:nvSpPr>
        <p:spPr>
          <a:xfrm>
            <a:off x="5134510" y="630820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Умерзакова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Амина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3657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03D25-6709-9B48-A236-B929C6FC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открытия ДНК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11D89F-CDD6-6B44-8F66-4448F7429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199"/>
            <a:ext cx="6344653" cy="48926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была открыта в 1869 году швейцарским исследователем Фридрихом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первоначально пытался изучить состав лимфоидных клеток (лейкоцитов). Вместо этого он выделил новую молекулу, которую он назвал нуклеин (ДНК с ассоциированными белками) из ядра клетки.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первым, кто определил ДНК как отдельную молекулу, несколько других исследователей и ученых внесли свой вклад в наше понимание ДНК в том виде, в каком мы ее знаем сегодня. И только в начале 1940-х годов роль ДНК в генетическом наследовании начали изучать и понимать.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4F81E5-30E5-9747-9D1B-1975FF35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488" y="802189"/>
            <a:ext cx="3762342" cy="5374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865682-F068-40A4-A16E-E837E3120FA3}"/>
              </a:ext>
            </a:extLst>
          </p:cNvPr>
          <p:cNvSpPr txBox="1"/>
          <p:nvPr/>
        </p:nvSpPr>
        <p:spPr>
          <a:xfrm>
            <a:off x="4908478" y="624469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Умерзакова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Амина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791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80ED34-E3F7-4D1F-B4CE-1207010D91A7}"/>
              </a:ext>
            </a:extLst>
          </p:cNvPr>
          <p:cNvSpPr txBox="1"/>
          <p:nvPr/>
        </p:nvSpPr>
        <p:spPr>
          <a:xfrm>
            <a:off x="417061" y="662077"/>
            <a:ext cx="107981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 химическая основа наследственности.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ДНК: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хромосом;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 передача наследственной информации которая представляет собой информацию о первичной структуре белков (т.е. их аминокислотном составе).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ДНК с синтезом белка была предсказана биохимиками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Бидлом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Тейтумом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1944 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механизма мутаций у плесневого грибка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Neurospora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записана в виде определенной последовательности азотистых оснований в молекуле ДНК с помощью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генетического кода.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9CFD17-6595-4497-8352-2B15D67853CC}"/>
              </a:ext>
            </a:extLst>
          </p:cNvPr>
          <p:cNvSpPr txBox="1"/>
          <p:nvPr/>
        </p:nvSpPr>
        <p:spPr>
          <a:xfrm>
            <a:off x="4727454" y="147861"/>
            <a:ext cx="3009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ДНК 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5ED027-66FB-40D3-98E6-27420B738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6" t="19723" r="32656" b="17221"/>
          <a:stretch/>
        </p:blipFill>
        <p:spPr>
          <a:xfrm>
            <a:off x="4873730" y="4139952"/>
            <a:ext cx="2717348" cy="2482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4CBB7-55CA-4D1F-ADAB-7E8634AEE87D}"/>
              </a:ext>
            </a:extLst>
          </p:cNvPr>
          <p:cNvSpPr txBox="1"/>
          <p:nvPr/>
        </p:nvSpPr>
        <p:spPr>
          <a:xfrm>
            <a:off x="417061" y="625286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Анель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6604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80ED34-E3F7-4D1F-B4CE-1207010D91A7}"/>
              </a:ext>
            </a:extLst>
          </p:cNvPr>
          <p:cNvSpPr txBox="1"/>
          <p:nvPr/>
        </p:nvSpPr>
        <p:spPr>
          <a:xfrm>
            <a:off x="696943" y="156597"/>
            <a:ext cx="10798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Решающий вклад в развитии темы ген. кода был внесен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Гамовым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первым предположил, что кодон состоит из трех нуклеотидов.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77149C0-4B59-412D-8DD3-F66DE2FF4EB7}"/>
              </a:ext>
            </a:extLst>
          </p:cNvPr>
          <p:cNvGraphicFramePr/>
          <p:nvPr/>
        </p:nvGraphicFramePr>
        <p:xfrm>
          <a:off x="1631124" y="936185"/>
          <a:ext cx="8929751" cy="275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300EAF-CB25-43D7-8822-8881E0776EAA}"/>
              </a:ext>
            </a:extLst>
          </p:cNvPr>
          <p:cNvSpPr txBox="1"/>
          <p:nvPr/>
        </p:nvSpPr>
        <p:spPr>
          <a:xfrm>
            <a:off x="448483" y="3901291"/>
            <a:ext cx="112950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Триплетность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означает, что последовательность из трех оснований определяет включение в молекулу белка специфической аминокислоты.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Вырожденность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кода заключается в том, что одна  и та же аминокислота может кодироваться двумя или несколькими кодонами.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Неперекрываемость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означает, что одно и то же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входить в состав двух соседних кодонов.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код является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принцип записи генетической информации одинаков у всех организмов.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579652-8458-43A8-B449-A0B52FB62034}"/>
              </a:ext>
            </a:extLst>
          </p:cNvPr>
          <p:cNvSpPr txBox="1"/>
          <p:nvPr/>
        </p:nvSpPr>
        <p:spPr>
          <a:xfrm>
            <a:off x="10560875" y="6163448"/>
            <a:ext cx="1422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Анель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8363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7F03B5-C8A9-C971-92BB-27E80D4866B2}"/>
              </a:ext>
            </a:extLst>
          </p:cNvPr>
          <p:cNvSpPr txBox="1"/>
          <p:nvPr/>
        </p:nvSpPr>
        <p:spPr>
          <a:xfrm>
            <a:off x="648931" y="1534667"/>
            <a:ext cx="3505494" cy="3785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Синтез</a:t>
            </a:r>
            <a:r>
              <a:rPr lang="en-US" sz="2000" dirty="0"/>
              <a:t> </a:t>
            </a:r>
            <a:r>
              <a:rPr lang="en-US" sz="2000" dirty="0" err="1"/>
              <a:t>каждой</a:t>
            </a:r>
            <a:r>
              <a:rPr lang="en-US" sz="2000" dirty="0"/>
              <a:t> </a:t>
            </a:r>
            <a:r>
              <a:rPr lang="en-US" sz="2000" dirty="0" err="1"/>
              <a:t>дочерней</a:t>
            </a:r>
            <a:r>
              <a:rPr lang="en-US" sz="2000" dirty="0"/>
              <a:t> </a:t>
            </a:r>
            <a:r>
              <a:rPr lang="en-US" sz="2000" dirty="0" err="1"/>
              <a:t>цепи</a:t>
            </a:r>
            <a:r>
              <a:rPr lang="en-US" sz="2000" dirty="0"/>
              <a:t> ДНК </a:t>
            </a:r>
            <a:r>
              <a:rPr lang="en-US" sz="2000" dirty="0" err="1"/>
              <a:t>идет</a:t>
            </a:r>
            <a:r>
              <a:rPr lang="en-US" sz="2000" dirty="0"/>
              <a:t> </a:t>
            </a:r>
            <a:r>
              <a:rPr lang="en-US" sz="2000" dirty="0" err="1"/>
              <a:t>комплементарно</a:t>
            </a:r>
            <a:r>
              <a:rPr lang="en-US" sz="2000" dirty="0"/>
              <a:t> и </a:t>
            </a:r>
            <a:r>
              <a:rPr lang="en-US" sz="2000" dirty="0" err="1"/>
              <a:t>антипараллельно</a:t>
            </a:r>
            <a:r>
              <a:rPr lang="en-US" sz="2000" dirty="0"/>
              <a:t> </a:t>
            </a:r>
            <a:r>
              <a:rPr lang="en-US" sz="2000" dirty="0" err="1"/>
              <a:t>матричной</a:t>
            </a:r>
            <a:r>
              <a:rPr lang="en-US" sz="2000" dirty="0"/>
              <a:t> </a:t>
            </a:r>
            <a:r>
              <a:rPr lang="en-US" sz="2000" dirty="0" err="1"/>
              <a:t>цепи</a:t>
            </a:r>
            <a:r>
              <a:rPr lang="en-US" sz="2000" dirty="0"/>
              <a:t> и </a:t>
            </a:r>
            <a:r>
              <a:rPr lang="en-US" sz="2000" dirty="0" err="1"/>
              <a:t>всегда</a:t>
            </a:r>
            <a:r>
              <a:rPr lang="en-US" sz="2000" dirty="0"/>
              <a:t> в </a:t>
            </a:r>
            <a:r>
              <a:rPr lang="en-US" sz="2000" dirty="0" err="1"/>
              <a:t>направлении</a:t>
            </a:r>
            <a:r>
              <a:rPr lang="en-US" sz="2000" dirty="0"/>
              <a:t> 5' →3'. • </a:t>
            </a:r>
            <a:r>
              <a:rPr lang="en-US" sz="2000" dirty="0" err="1"/>
              <a:t>Полуконсервативность</a:t>
            </a:r>
            <a:r>
              <a:rPr lang="en-US" sz="2000" dirty="0"/>
              <a:t> </a:t>
            </a:r>
            <a:r>
              <a:rPr lang="en-US" sz="2000" dirty="0" err="1"/>
              <a:t>означает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каждая</a:t>
            </a:r>
            <a:r>
              <a:rPr lang="en-US" sz="2000" dirty="0"/>
              <a:t> </a:t>
            </a:r>
            <a:r>
              <a:rPr lang="en-US" sz="2000" dirty="0" err="1"/>
              <a:t>дочерняя</a:t>
            </a:r>
            <a:r>
              <a:rPr lang="en-US" sz="2000" dirty="0"/>
              <a:t> ДНК </a:t>
            </a:r>
            <a:r>
              <a:rPr lang="en-US" sz="2000" dirty="0" err="1"/>
              <a:t>состоит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одной</a:t>
            </a:r>
            <a:r>
              <a:rPr lang="en-US" sz="2000" dirty="0"/>
              <a:t> </a:t>
            </a:r>
            <a:r>
              <a:rPr lang="en-US" sz="2000" dirty="0" err="1"/>
              <a:t>матричной</a:t>
            </a:r>
            <a:r>
              <a:rPr lang="en-US" sz="2000" dirty="0"/>
              <a:t> (</a:t>
            </a:r>
            <a:r>
              <a:rPr lang="en-US" sz="2000" dirty="0" err="1"/>
              <a:t>материнской</a:t>
            </a:r>
            <a:r>
              <a:rPr lang="en-US" sz="2000" dirty="0"/>
              <a:t>) </a:t>
            </a:r>
            <a:r>
              <a:rPr lang="en-US" sz="2000" dirty="0" err="1"/>
              <a:t>цепи</a:t>
            </a:r>
            <a:r>
              <a:rPr lang="en-US" sz="2000" dirty="0"/>
              <a:t> и </a:t>
            </a:r>
            <a:r>
              <a:rPr lang="en-US" sz="2000" dirty="0" err="1"/>
              <a:t>одной</a:t>
            </a:r>
            <a:r>
              <a:rPr lang="en-US" sz="2000" dirty="0"/>
              <a:t> </a:t>
            </a:r>
            <a:r>
              <a:rPr lang="en-US" sz="2000" dirty="0" err="1"/>
              <a:t>вновь</a:t>
            </a:r>
            <a:r>
              <a:rPr lang="en-US" sz="2000" dirty="0"/>
              <a:t> </a:t>
            </a:r>
            <a:r>
              <a:rPr lang="en-US" sz="2000" dirty="0" err="1"/>
              <a:t>синтезированной</a:t>
            </a:r>
            <a:r>
              <a:rPr lang="en-US" sz="2000" dirty="0"/>
              <a:t>.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репликация ДНК - Биохимия">
            <a:extLst>
              <a:ext uri="{FF2B5EF4-FFF2-40B4-BE49-F238E27FC236}">
                <a16:creationId xmlns:a16="http://schemas.microsoft.com/office/drawing/2014/main" xmlns="" id="{A866A57B-6A91-4A4E-D042-B4CECCF1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04227"/>
            <a:ext cx="6019331" cy="3446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4ABB7F-AF7F-4124-B404-1457F11E911B}"/>
              </a:ext>
            </a:extLst>
          </p:cNvPr>
          <p:cNvSpPr txBox="1"/>
          <p:nvPr/>
        </p:nvSpPr>
        <p:spPr>
          <a:xfrm>
            <a:off x="377575" y="620815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Баконай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Назерке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230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D000D8-0361-7234-4436-AFAA60A67318}"/>
              </a:ext>
            </a:extLst>
          </p:cNvPr>
          <p:cNvSpPr txBox="1"/>
          <p:nvPr/>
        </p:nvSpPr>
        <p:spPr>
          <a:xfrm>
            <a:off x="549144" y="395609"/>
            <a:ext cx="11447883" cy="10618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Мезельсоном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Сталем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реплицируется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полуконсервативно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каждая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цепь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молекуле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служит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шаблоном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комплементарной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цепи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074" name="Picture 2" descr="Способ репликации ДНК: эксперимент Мезельсона-Сталя (статья) | Академия Хана">
            <a:extLst>
              <a:ext uri="{FF2B5EF4-FFF2-40B4-BE49-F238E27FC236}">
                <a16:creationId xmlns:a16="http://schemas.microsoft.com/office/drawing/2014/main" xmlns="" id="{5730080E-BEA2-BB10-BC34-1A827815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52" y="1386442"/>
            <a:ext cx="9076273" cy="52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A8E425-D049-5568-A3EF-D99E3D8329C2}"/>
              </a:ext>
            </a:extLst>
          </p:cNvPr>
          <p:cNvSpPr txBox="1"/>
          <p:nvPr/>
        </p:nvSpPr>
        <p:spPr>
          <a:xfrm>
            <a:off x="549144" y="1457438"/>
            <a:ext cx="2853932" cy="3083921"/>
          </a:xfrm>
          <a:prstGeom prst="rect">
            <a:avLst/>
          </a:prstGeom>
          <a:noFill/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Мезельсон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Сталь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бактериях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знаем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полуконсервативная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ДНК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механизмом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общим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7FE895-F8C2-4D8D-B8F2-E336791792C1}"/>
              </a:ext>
            </a:extLst>
          </p:cNvPr>
          <p:cNvSpPr txBox="1"/>
          <p:nvPr/>
        </p:nvSpPr>
        <p:spPr>
          <a:xfrm>
            <a:off x="549144" y="624086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Баконай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Назерке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466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258D6-4068-DA8F-B35C-658CCE80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89" y="168724"/>
            <a:ext cx="6368142" cy="707157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en-US" dirty="0"/>
              <a:t>	</a:t>
            </a:r>
            <a:r>
              <a:rPr lang="ru-RU" sz="4000" dirty="0"/>
              <a:t>Мутации ДНК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975BD5-B70C-389F-7F5A-D4EA5A8D0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1" r="32251"/>
          <a:stretch/>
        </p:blipFill>
        <p:spPr>
          <a:xfrm>
            <a:off x="0" y="0"/>
            <a:ext cx="4336006" cy="68701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A17F1E-35BE-E755-786D-A2F1ED3E4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392" y="2250831"/>
            <a:ext cx="7746608" cy="460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800" b="1" i="0" dirty="0">
                <a:effectLst/>
                <a:latin typeface="PTSerif"/>
              </a:rPr>
              <a:t>К основным типам мутаций относятся: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 </a:t>
            </a:r>
            <a:r>
              <a:rPr lang="ru-RU" sz="2300" dirty="0"/>
              <a:t>Транзиция – замена аденина на гуанин, тимина на цитозин.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/>
              <a:t>Трансверсия – аденин или гуанин меняются местами с цитозином или тимином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/>
              <a:t>Делеция – потеря участка ДНК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/>
              <a:t>Инсерция – добавление участка ДНК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/>
              <a:t>Дупликация – удвоение участка ДНК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/>
              <a:t>Инверсия – участок хромосомы поворачивается на 180 градусов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/>
              <a:t>Транслокация – хромосомы обмениваются фрагментами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6A352F-A3D0-5EB0-9C47-98C305E13AAF}"/>
              </a:ext>
            </a:extLst>
          </p:cNvPr>
          <p:cNvSpPr txBox="1"/>
          <p:nvPr/>
        </p:nvSpPr>
        <p:spPr>
          <a:xfrm>
            <a:off x="4671115" y="913252"/>
            <a:ext cx="74036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/>
              <a:t>Мутациями</a:t>
            </a:r>
            <a:r>
              <a:rPr lang="ru-RU" sz="2200" dirty="0"/>
              <a:t> называется изменение последовательностей нуклеотидов в ДНК. Такие изменения могут приводить к нарушениям в организмах.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34D8CD-4D57-484A-9149-5B675C9A7E06}"/>
              </a:ext>
            </a:extLst>
          </p:cNvPr>
          <p:cNvSpPr txBox="1"/>
          <p:nvPr/>
        </p:nvSpPr>
        <p:spPr>
          <a:xfrm>
            <a:off x="4647249" y="11621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Байжан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Лаура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64429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704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PTSerif</vt:lpstr>
      <vt:lpstr>Times New Roman</vt:lpstr>
      <vt:lpstr>Тема Office</vt:lpstr>
      <vt:lpstr>Тема: Исходные данные для построения молекул ДНК</vt:lpstr>
      <vt:lpstr>План</vt:lpstr>
      <vt:lpstr>ДНК (дезоксирибонуклеиновая кислота)- это…</vt:lpstr>
      <vt:lpstr>История открытия ДНК</vt:lpstr>
      <vt:lpstr>Презентация PowerPoint</vt:lpstr>
      <vt:lpstr>Презентация PowerPoint</vt:lpstr>
      <vt:lpstr>Презентация PowerPoint</vt:lpstr>
      <vt:lpstr>Презентация PowerPoint</vt:lpstr>
      <vt:lpstr>  Мутации ДНК</vt:lpstr>
      <vt:lpstr>Презентация PowerPoint</vt:lpstr>
      <vt:lpstr>Список литературы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ДНК (дезоксиронулеиновая кислота)- это…</dc:title>
  <dc:creator>Amina Umerzakova</dc:creator>
  <cp:lastModifiedBy>User</cp:lastModifiedBy>
  <cp:revision>11</cp:revision>
  <dcterms:created xsi:type="dcterms:W3CDTF">2022-09-07T17:33:10Z</dcterms:created>
  <dcterms:modified xsi:type="dcterms:W3CDTF">2022-11-10T09:34:34Z</dcterms:modified>
</cp:coreProperties>
</file>