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 Black" panose="020B0604020202020204" charset="-52"/>
      <p:bold r:id="rId13"/>
      <p:boldItalic r:id="rId14"/>
    </p:embeddedFont>
    <p:embeddedFont>
      <p:font typeface="Montserrat Light" panose="020B0604020202020204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97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12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4ef555c1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4ef555c1e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4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3fe036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63fe036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72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3fe036d41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3fe036d41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36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3fe036d41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3fe036d41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0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3fe036d41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3fe036d41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32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3fe036d41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3fe036d41_0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1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4ef555c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4ef555c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68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4ef555c1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4ef555c1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80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4ef555c1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4ef555c1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71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AUTO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13"/>
          <p:cNvCxnSpPr/>
          <p:nvPr/>
        </p:nvCxnSpPr>
        <p:spPr>
          <a:xfrm rot="10800000">
            <a:off x="4314900" y="3361171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2034675"/>
            <a:ext cx="8512200" cy="6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450700" y="2799200"/>
            <a:ext cx="42426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22"/>
              </a:buClr>
              <a:buSzPts val="1600"/>
              <a:buNone/>
              <a:defRPr sz="1600">
                <a:solidFill>
                  <a:srgbClr val="FF582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1">
  <p:cSld name="AUTOLAYOUT_1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2">
  <p:cSld name="AUTOLAYOUT_2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3">
  <p:cSld name="AUTOLAYOUT_3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09650" y="887725"/>
            <a:ext cx="7524600" cy="3641441"/>
            <a:chOff x="809650" y="887725"/>
            <a:chExt cx="7524600" cy="3641441"/>
          </a:xfrm>
        </p:grpSpPr>
        <p:sp>
          <p:nvSpPr>
            <p:cNvPr id="71" name="Google Shape;71;p16"/>
            <p:cNvSpPr/>
            <p:nvPr/>
          </p:nvSpPr>
          <p:spPr>
            <a:xfrm>
              <a:off x="809650" y="887725"/>
              <a:ext cx="7524600" cy="3456650"/>
            </a:xfrm>
            <a:prstGeom prst="flowChartProcess">
              <a:avLst/>
            </a:prstGeom>
            <a:solidFill>
              <a:srgbClr val="F1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1076300" y="4212066"/>
              <a:ext cx="548700" cy="317100"/>
            </a:xfrm>
            <a:prstGeom prst="triangle">
              <a:avLst>
                <a:gd name="adj" fmla="val 50000"/>
              </a:avLst>
            </a:prstGeom>
            <a:solidFill>
              <a:srgbClr val="F1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219225" y="1373750"/>
            <a:ext cx="6705300" cy="24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4">
  <p:cSld name="AUTOLAYOUT_4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181125" y="181125"/>
            <a:ext cx="8795400" cy="4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11650" y="799739"/>
            <a:ext cx="6458400" cy="14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F1EAE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11650" y="2432039"/>
            <a:ext cx="6458400" cy="203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5">
  <p:cSld name="AUTOLAYOUT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7">
  <p:cSld name="AUTOLAYOUT_7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9"/>
          <p:cNvCxnSpPr/>
          <p:nvPr/>
        </p:nvCxnSpPr>
        <p:spPr>
          <a:xfrm>
            <a:off x="356325" y="4823300"/>
            <a:ext cx="29424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9"/>
          <p:cNvCxnSpPr/>
          <p:nvPr/>
        </p:nvCxnSpPr>
        <p:spPr>
          <a:xfrm>
            <a:off x="4614775" y="373547"/>
            <a:ext cx="420660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9"/>
          <p:cNvSpPr/>
          <p:nvPr/>
        </p:nvSpPr>
        <p:spPr>
          <a:xfrm>
            <a:off x="4428475" y="316847"/>
            <a:ext cx="1101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356325" y="316850"/>
            <a:ext cx="2942400" cy="113400"/>
          </a:xfrm>
          <a:prstGeom prst="rect">
            <a:avLst/>
          </a:prstGeom>
          <a:solidFill>
            <a:srgbClr val="BAA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15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EAE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034675"/>
            <a:ext cx="8512200" cy="6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05450" y="525950"/>
            <a:ext cx="3142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Терминация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4610700" y="525950"/>
            <a:ext cx="4206600" cy="4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Синтез белка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продолжается до тех пор, пока рибосома не достигнет на мРНК особых терминирующих кодонов – стоп-кодонов УАА, УАГ, УГА. Данные триплеты не кодируют ни одной из аминокислот, их также называют нонсенс-кодоны. При вхождении этих кодонов внутрь рибосомы происходит активация белковых факторов терминации, которые последовательно катализируют: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Гидролитическое отщепление полипептида от конечной тРНК.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Отделение от П-центра последней, уже пустой, тРНК.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Диссоциацию рибосомы.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Источником энергии для завершения трансляции является ГТФ.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8550"/>
            <a:ext cx="4305901" cy="328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l="5453" r="5444"/>
          <a:stretch/>
        </p:blipFill>
        <p:spPr>
          <a:xfrm>
            <a:off x="20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5182975" y="793350"/>
            <a:ext cx="3439800" cy="3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Трансляция 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происходит в цитоплазме клетки. В трансляции участвуют рибосомы, ферменты и три вида РНК: иРНК, тРНК и рРНК. Главным поставщиком энергии при трансляции служит молекула АТФ — аденозинтрифосфорная кислота.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Транскрипция — синтез РНК на ДНК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Montserrat Light"/>
                <a:ea typeface="Montserrat Light"/>
                <a:cs typeface="Montserrat Light"/>
                <a:sym typeface="Montserrat Light"/>
              </a:rPr>
              <a:t>Процесс синтеза РНК протекает в направлении от 5'- к 3'- концу, то есть по матричной цепи ДНК РНК-полимераза движется в направлении 3'-&gt;5'. Транскрипция - первый этап экспрессии гена. Если ген кодирует белок, то второй этап его экспрессии - трансляция, синтез белка на рибосомах.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661725" y="1171050"/>
            <a:ext cx="4150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 — это перевод информации, закодированной в иРНК, в первичную структуру молекулы белка. Для сборки белковой молекулы в цитоплазме клетки должны присутствовать все необходимые аминокислоты. Они образуются при расщеплении белков, поступающих с пищей, или синтезируются в самом организме.</a:t>
            </a:r>
            <a:endParaRPr sz="1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l="21910" r="2191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1219350" y="1086450"/>
            <a:ext cx="6705300" cy="29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Трансляция</a:t>
            </a:r>
            <a:r>
              <a:rPr lang="ru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– это механизм, с помощью которого последовательность триплетов оснований в молекулах информационной РНК переводится в специфическую последовательность аминокислот молекулы белка. Этот процесс происходит на рибосомах в цитоплазме. Различают три основных этапа трансляции: инициация, элонгация, терминация.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1624950" y="696250"/>
            <a:ext cx="5894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Black"/>
                <a:ea typeface="Montserrat Black"/>
                <a:cs typeface="Montserrat Black"/>
                <a:sym typeface="Montserrat Black"/>
              </a:rPr>
              <a:t>Реализация </a:t>
            </a: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генетической информации происходит в процессе синтеза белковых молекул с помощью трех типов РНК: информационной (иРНК) (её также называют матричной РНК, мРНК), транспортной (тРНК) и рибосомальной (рРНК).</a:t>
            </a:r>
            <a:endParaRPr sz="17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885" y="2189347"/>
            <a:ext cx="5894225" cy="25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811650" y="260700"/>
            <a:ext cx="28881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Инициация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811650" y="797750"/>
            <a:ext cx="47130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инициации необходимы мРНК, ГТФ, малая и большая субъединицы рибосомы, три белковых фактора инициации (ИФ-1, ИФ-2, ИФ-3), метионин и тРНК для метионина.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 начале этой стадии формируются два тройных комплекса: 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099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Montserrat Light"/>
              <a:buChar char="●"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первый комплекс – мРНК + малая субъединица + ИФ-3,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0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"/>
              <a:buFont typeface="Montserrat Light"/>
              <a:buChar char="●"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второй комплекс – метионил-тРНК + ИФ-2 + ГТФ.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440"/>
              <a:buNone/>
            </a:pPr>
            <a:r>
              <a:rPr lang="ru" sz="114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После формирования тройные комплексы объединяются с большой субъединицей рибосомы. В этом процессе активно участвуют белковые факторы инициации, источником энергии служит ГТФ. После сборки комплекса инициирующая метионил-тРНК связывается с первым кодоном АУГ матричной РНК и располагается в П-центре (пептидильный центр) большой субъединицы. А-центр (аминоацильный центр) остается свободным, он будет задействован на стадии элонгации для связывания аминоацил-тРНК.</a:t>
            </a:r>
            <a:endParaRPr sz="114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650" y="833313"/>
            <a:ext cx="3458350" cy="3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48313" y="839300"/>
            <a:ext cx="23514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Элонгация</a:t>
            </a:r>
            <a:endParaRPr b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418975" y="481275"/>
            <a:ext cx="5374200" cy="4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этой стадии необходимы все 20 аминокислот, тРНК для всех аминокислот, белковые факторы элонгации, ГТФ. Удлинение цепи происходит со скоростью примерно 20 аминокислот в секунду.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Элонгация представляет собой циклический процесс. Первый цикл (и следующие циклы) элонгации включает три шага: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Присоединение аминоацил-тРНК (еще  второй)  к кодону мРНК (еще второму),  аминокислота при этом встраивается в А-центр рибосомы. Источником энергии служит ГТФ.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688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Фермент пептидилтрансфераза осуществляет перенос метионина с метионил-тРНК (в П-центре) на вторую аминоацил-тРНК (в А-центре) с образованием пептидной связи между метионином и второй аминокислотой. При этом уже активированная СООН-группа метионина связывается со свободной NH2-группой второй аминокислоты. Здесь источником энергии служит макроэргическая связь между аминокислотой и тРНК.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Фермент транслоказа перемещает мРНК относительно рибосомы таким образом, что первый кодон АУГ оказывается вне рибосомы, второй кодон (на рисунке ) становится напротив П-центра, напротив А-центра оказывается третий кодон (на рисунке ). Для этих процессов необходима затрата энергии ГТФ. Так как вместе с мРНК перемещаются закрепленные на ней тРНК, то инициирующая первая тРНК выходит из рибосомы, вторая тРНК с дипептидом помещается в П-центр.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" y="1515350"/>
            <a:ext cx="3040275" cy="29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412425" y="1371150"/>
            <a:ext cx="5820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Black"/>
                <a:ea typeface="Montserrat Black"/>
                <a:cs typeface="Montserrat Black"/>
                <a:sym typeface="Montserrat Black"/>
              </a:rPr>
              <a:t>Второе повторение цикла </a:t>
            </a: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– начинается с присоединения третьей аминоацил-тРНК к третьему кодону мРНК, аминокислота-3 становится в А-центр. Далее трансферазная реакции повторяется и образуется трипептид, занимающий А-центр, после чего он смещается в П-центр в транслоказной реакции..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В пустой А-центр входит четвертая аминоацил-тРНК и начинается третий цикл элонгации: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039" y="0"/>
            <a:ext cx="26949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Экран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Montserrat Black</vt:lpstr>
      <vt:lpstr>Montserrat Light</vt:lpstr>
      <vt:lpstr>Arial</vt:lpstr>
      <vt:lpstr>Simple Light</vt:lpstr>
      <vt:lpstr>Трансляция</vt:lpstr>
      <vt:lpstr>Презентация PowerPoint</vt:lpstr>
      <vt:lpstr>Транскрипция — синтез РНК на ДНК</vt:lpstr>
      <vt:lpstr>Презентация PowerPoint</vt:lpstr>
      <vt:lpstr>Презентация PowerPoint</vt:lpstr>
      <vt:lpstr>Презентация PowerPoint</vt:lpstr>
      <vt:lpstr>Инициация</vt:lpstr>
      <vt:lpstr>Элонгация</vt:lpstr>
      <vt:lpstr>Презентация PowerPoint</vt:lpstr>
      <vt:lpstr>Терминация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Трансляция</dc:title>
  <cp:lastModifiedBy>User</cp:lastModifiedBy>
  <cp:revision>1</cp:revision>
  <dcterms:modified xsi:type="dcterms:W3CDTF">2022-11-10T09:54:44Z</dcterms:modified>
</cp:coreProperties>
</file>