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</p:sldMasterIdLst>
  <p:notesMasterIdLst>
    <p:notesMasterId r:id="rId13"/>
  </p:notesMasterIdLst>
  <p:sldIdLst>
    <p:sldId id="256" r:id="rId2"/>
    <p:sldId id="261" r:id="rId3"/>
    <p:sldId id="259" r:id="rId4"/>
    <p:sldId id="258" r:id="rId5"/>
    <p:sldId id="288" r:id="rId6"/>
    <p:sldId id="265" r:id="rId7"/>
    <p:sldId id="263" r:id="rId8"/>
    <p:sldId id="286" r:id="rId9"/>
    <p:sldId id="270" r:id="rId10"/>
    <p:sldId id="280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AB0CCD-AECE-4D62-9779-058C8857DCE1}">
  <a:tblStyle styleId="{6DAB0CCD-AECE-4D62-9779-058C8857DC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2941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d17d0991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d17d0991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015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gd78fce7836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5" name="Google Shape;1875;gd78fce7836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52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d6e894462a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d6e894462a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23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d78fce783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d78fce7836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46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ce65291a32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ce65291a32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74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d78fce7836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d78fce7836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89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d78fce7836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d78fce7836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93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d78fce7836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d78fce7836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98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d78fce7836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d78fce7836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36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d78fce7836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d78fce7836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073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d78fce783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d78fce783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83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521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363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683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97257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918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110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8318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8936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4126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4572000" y="2291927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585405"/>
            <a:ext cx="3858900" cy="6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5327400" y="3141389"/>
            <a:ext cx="31035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27395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713225" y="1577488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713225" y="2509100"/>
            <a:ext cx="34257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70072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6813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9"/>
          <p:cNvSpPr txBox="1">
            <a:spLocks noGrp="1"/>
          </p:cNvSpPr>
          <p:nvPr>
            <p:ph type="subTitle" idx="1"/>
          </p:nvPr>
        </p:nvSpPr>
        <p:spPr>
          <a:xfrm>
            <a:off x="2241200" y="2721233"/>
            <a:ext cx="4661700" cy="7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724" name="Google Shape;724;p19"/>
          <p:cNvSpPr txBox="1">
            <a:spLocks noGrp="1"/>
          </p:cNvSpPr>
          <p:nvPr>
            <p:ph type="title"/>
          </p:nvPr>
        </p:nvSpPr>
        <p:spPr>
          <a:xfrm>
            <a:off x="2241150" y="1419658"/>
            <a:ext cx="4661700" cy="1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9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39288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611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subTitle" idx="1"/>
          </p:nvPr>
        </p:nvSpPr>
        <p:spPr>
          <a:xfrm>
            <a:off x="1290775" y="2162850"/>
            <a:ext cx="2907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subTitle" idx="2"/>
          </p:nvPr>
        </p:nvSpPr>
        <p:spPr>
          <a:xfrm>
            <a:off x="4945650" y="2162850"/>
            <a:ext cx="2907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3"/>
          </p:nvPr>
        </p:nvSpPr>
        <p:spPr>
          <a:xfrm>
            <a:off x="1479925" y="3300351"/>
            <a:ext cx="25293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subTitle" idx="4"/>
          </p:nvPr>
        </p:nvSpPr>
        <p:spPr>
          <a:xfrm>
            <a:off x="5134854" y="3300351"/>
            <a:ext cx="25293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subTitle" idx="5"/>
          </p:nvPr>
        </p:nvSpPr>
        <p:spPr>
          <a:xfrm>
            <a:off x="1479925" y="2580418"/>
            <a:ext cx="25293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6"/>
          </p:nvPr>
        </p:nvSpPr>
        <p:spPr>
          <a:xfrm>
            <a:off x="5134851" y="2580418"/>
            <a:ext cx="25293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7945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11723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4"/>
          <p:cNvSpPr txBox="1">
            <a:spLocks noGrp="1"/>
          </p:cNvSpPr>
          <p:nvPr>
            <p:ph type="title"/>
          </p:nvPr>
        </p:nvSpPr>
        <p:spPr>
          <a:xfrm>
            <a:off x="2290050" y="3088788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14"/>
          <p:cNvSpPr txBox="1">
            <a:spLocks noGrp="1"/>
          </p:cNvSpPr>
          <p:nvPr>
            <p:ph type="subTitle" idx="1"/>
          </p:nvPr>
        </p:nvSpPr>
        <p:spPr>
          <a:xfrm>
            <a:off x="1265950" y="1522825"/>
            <a:ext cx="6612000" cy="16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03582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45853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286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480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130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802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052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110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505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99B5-F73B-45A0-9D01-93258C4FFF7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10AD-D249-42FC-B014-3F3C9B3C4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86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32"/>
          <p:cNvSpPr txBox="1">
            <a:spLocks noGrp="1"/>
          </p:cNvSpPr>
          <p:nvPr>
            <p:ph type="ctrTitle"/>
          </p:nvPr>
        </p:nvSpPr>
        <p:spPr>
          <a:xfrm>
            <a:off x="4027714" y="767050"/>
            <a:ext cx="4416185" cy="13947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 dirty="0"/>
              <a:t>ХРОМОСОМНАЯ ТЕОРИЯ НАСЛЕДСТВЕННОСТИ</a:t>
            </a:r>
            <a:endParaRPr sz="5000" dirty="0"/>
          </a:p>
        </p:txBody>
      </p:sp>
      <p:cxnSp>
        <p:nvCxnSpPr>
          <p:cNvPr id="1280" name="Google Shape;1280;p32"/>
          <p:cNvCxnSpPr>
            <a:cxnSpLocks/>
          </p:cNvCxnSpPr>
          <p:nvPr/>
        </p:nvCxnSpPr>
        <p:spPr>
          <a:xfrm flipH="1">
            <a:off x="4229151" y="3322439"/>
            <a:ext cx="4279041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21796"/>
            <a:ext cx="3770145" cy="3340554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56"/>
          <p:cNvSpPr txBox="1">
            <a:spLocks noGrp="1"/>
          </p:cNvSpPr>
          <p:nvPr>
            <p:ph type="title"/>
          </p:nvPr>
        </p:nvSpPr>
        <p:spPr>
          <a:xfrm>
            <a:off x="2290000" y="42502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5"/>
                </a:solidFill>
                <a:latin typeface="Red Hat Text"/>
              </a:rPr>
              <a:t>ИНТЕРФЕРЕНЦИЯ</a:t>
            </a:r>
            <a:endParaRPr sz="3600" b="1" dirty="0">
              <a:solidFill>
                <a:schemeClr val="accent5"/>
              </a:solidFill>
              <a:latin typeface="Red Hat Text"/>
            </a:endParaRPr>
          </a:p>
        </p:txBody>
      </p:sp>
      <p:sp>
        <p:nvSpPr>
          <p:cNvPr id="1877" name="Google Shape;1877;p56"/>
          <p:cNvSpPr txBox="1">
            <a:spLocks noGrp="1"/>
          </p:cNvSpPr>
          <p:nvPr>
            <p:ph type="subTitle" idx="1"/>
          </p:nvPr>
        </p:nvSpPr>
        <p:spPr>
          <a:xfrm>
            <a:off x="1265950" y="520271"/>
            <a:ext cx="6612000" cy="16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sz="1600" dirty="0"/>
              <a:t>Кроссинговер, происшедший в одном месте хромосомы, подавляет кроссинговер в близлежащих районах. </a:t>
            </a:r>
          </a:p>
        </p:txBody>
      </p:sp>
      <p:sp>
        <p:nvSpPr>
          <p:cNvPr id="4" name="Google Shape;1411;p37">
            <a:extLst>
              <a:ext uri="{FF2B5EF4-FFF2-40B4-BE49-F238E27FC236}">
                <a16:creationId xmlns:a16="http://schemas.microsoft.com/office/drawing/2014/main" xmlns="" id="{2E145672-B56A-4666-9306-9A44BA8F3590}"/>
              </a:ext>
            </a:extLst>
          </p:cNvPr>
          <p:cNvSpPr txBox="1">
            <a:spLocks/>
          </p:cNvSpPr>
          <p:nvPr/>
        </p:nvSpPr>
        <p:spPr>
          <a:xfrm>
            <a:off x="-1568900" y="279521"/>
            <a:ext cx="3858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indent="0" algn="r"/>
            <a:r>
              <a:rPr lang="ru-RU" sz="7200" dirty="0">
                <a:solidFill>
                  <a:schemeClr val="accent4"/>
                </a:solidFill>
              </a:rPr>
              <a:t>  05</a:t>
            </a:r>
            <a:endParaRPr lang="en" sz="7200" dirty="0">
              <a:solidFill>
                <a:schemeClr val="accent4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6A13A8-8462-441E-9AAB-0A019004D254}"/>
              </a:ext>
            </a:extLst>
          </p:cNvPr>
          <p:cNvSpPr/>
          <p:nvPr/>
        </p:nvSpPr>
        <p:spPr>
          <a:xfrm>
            <a:off x="1265950" y="1526620"/>
            <a:ext cx="66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Red Hat Text"/>
              </a:rPr>
              <a:t>При двойном перекресте интерференция проявляется особенно сильно в </a:t>
            </a:r>
            <a:r>
              <a:rPr lang="ru-RU" b="1" dirty="0" err="1">
                <a:solidFill>
                  <a:srgbClr val="FF0000"/>
                </a:solidFill>
                <a:latin typeface="Red Hat Text"/>
              </a:rPr>
              <a:t>сулучае</a:t>
            </a:r>
            <a:r>
              <a:rPr lang="ru-RU" b="1" dirty="0">
                <a:solidFill>
                  <a:srgbClr val="FF0000"/>
                </a:solidFill>
                <a:latin typeface="Red Hat Text"/>
              </a:rPr>
              <a:t> малых расстояний между генами. Разрывы хромосом оказываются зависимыми друг от друга. </a:t>
            </a:r>
          </a:p>
          <a:p>
            <a:r>
              <a:rPr lang="ru-RU" b="1" dirty="0">
                <a:solidFill>
                  <a:srgbClr val="FF0000"/>
                </a:solidFill>
                <a:latin typeface="Red Hat Text"/>
              </a:rPr>
              <a:t>Степень этой зависимо­сти определяется расстоянием между происходящими разрывами: по мере удаления от места разрыва возможность </a:t>
            </a:r>
            <a:r>
              <a:rPr lang="ru-RU" b="1" dirty="0" err="1">
                <a:solidFill>
                  <a:srgbClr val="FF0000"/>
                </a:solidFill>
                <a:latin typeface="Red Hat Text"/>
              </a:rPr>
              <a:t>дргого</a:t>
            </a:r>
            <a:r>
              <a:rPr lang="ru-RU" b="1" dirty="0">
                <a:solidFill>
                  <a:srgbClr val="FF0000"/>
                </a:solidFill>
                <a:latin typeface="Red Hat Text"/>
              </a:rPr>
              <a:t> разрыва увеличивается. Для этого сопоставляют реально наблюдаемую частоту двойных обменов с частотой, теоретически ожидаемой на основе предположения о том, что обмены на соседних участках происходят независимо друг от друга.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3" name="Google Shape;1553;p43"/>
          <p:cNvCxnSpPr>
            <a:stCxn id="1554" idx="4"/>
          </p:cNvCxnSpPr>
          <p:nvPr/>
        </p:nvCxnSpPr>
        <p:spPr>
          <a:xfrm>
            <a:off x="7170933" y="3341620"/>
            <a:ext cx="0" cy="1944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6" name="Google Shape;1556;p43"/>
          <p:cNvCxnSpPr>
            <a:stCxn id="1557" idx="4"/>
          </p:cNvCxnSpPr>
          <p:nvPr/>
        </p:nvCxnSpPr>
        <p:spPr>
          <a:xfrm>
            <a:off x="3703520" y="2887994"/>
            <a:ext cx="0" cy="1941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3" name="Google Shape;1563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5"/>
                </a:solidFill>
              </a:rPr>
              <a:t>Факторы влияющие на частоту кроссинговера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1559" name="Google Shape;1559;p43"/>
          <p:cNvSpPr txBox="1">
            <a:spLocks noGrp="1"/>
          </p:cNvSpPr>
          <p:nvPr>
            <p:ph type="subTitle" idx="4294967295"/>
          </p:nvPr>
        </p:nvSpPr>
        <p:spPr>
          <a:xfrm>
            <a:off x="0" y="1779588"/>
            <a:ext cx="3414713" cy="600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Частота кроссинговера может быть различной у </a:t>
            </a:r>
            <a:r>
              <a:rPr lang="ru-RU" b="1" dirty="0" err="1">
                <a:solidFill>
                  <a:schemeClr val="accent6"/>
                </a:solidFill>
              </a:rPr>
              <a:t>гетерогаметного</a:t>
            </a:r>
            <a:r>
              <a:rPr lang="ru-RU" b="1" dirty="0">
                <a:solidFill>
                  <a:schemeClr val="accent6"/>
                </a:solidFill>
              </a:rPr>
              <a:t> пола.</a:t>
            </a:r>
            <a:endParaRPr b="1" dirty="0">
              <a:solidFill>
                <a:schemeClr val="accent6"/>
              </a:solidFill>
            </a:endParaRPr>
          </a:p>
        </p:txBody>
      </p:sp>
      <p:sp>
        <p:nvSpPr>
          <p:cNvPr id="1560" name="Google Shape;1560;p43"/>
          <p:cNvSpPr txBox="1">
            <a:spLocks noGrp="1"/>
          </p:cNvSpPr>
          <p:nvPr>
            <p:ph type="subTitle" idx="4294967295"/>
          </p:nvPr>
        </p:nvSpPr>
        <p:spPr>
          <a:xfrm>
            <a:off x="4759325" y="3414713"/>
            <a:ext cx="4384675" cy="600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Значительно влияние факторов внешней среды: </a:t>
            </a:r>
            <a:r>
              <a:rPr lang="ru-RU" sz="1400" dirty="0"/>
              <a:t>излучение, УФ–свет, рентгеновские лучи повышают частоту кроссинговера, </a:t>
            </a:r>
            <a:r>
              <a:rPr lang="ru-RU" sz="1400" dirty="0" err="1"/>
              <a:t>вызвая</a:t>
            </a:r>
            <a:r>
              <a:rPr lang="ru-RU" sz="1400" dirty="0"/>
              <a:t> разрывы ДНК. Химические соединения (являющиеся мутагенами) также повышают частоту кроссинговера</a:t>
            </a:r>
            <a:endParaRPr dirty="0"/>
          </a:p>
        </p:txBody>
      </p:sp>
      <p:sp>
        <p:nvSpPr>
          <p:cNvPr id="1566" name="Google Shape;1566;p43"/>
          <p:cNvSpPr txBox="1">
            <a:spLocks noGrp="1"/>
          </p:cNvSpPr>
          <p:nvPr>
            <p:ph type="subTitle" idx="4294967295"/>
          </p:nvPr>
        </p:nvSpPr>
        <p:spPr>
          <a:xfrm>
            <a:off x="0" y="1801813"/>
            <a:ext cx="2179638" cy="638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Структурная организация хромосом</a:t>
            </a:r>
            <a:endParaRPr b="1" dirty="0">
              <a:solidFill>
                <a:schemeClr val="accent6"/>
              </a:solidFill>
            </a:endParaRPr>
          </a:p>
        </p:txBody>
      </p:sp>
      <p:sp>
        <p:nvSpPr>
          <p:cNvPr id="1568" name="Google Shape;1568;p43"/>
          <p:cNvSpPr txBox="1">
            <a:spLocks noGrp="1"/>
          </p:cNvSpPr>
          <p:nvPr>
            <p:ph type="subTitle" idx="4294967295"/>
          </p:nvPr>
        </p:nvSpPr>
        <p:spPr>
          <a:xfrm>
            <a:off x="5541963" y="1682750"/>
            <a:ext cx="3602037" cy="638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Функциональное состояние организма, </a:t>
            </a:r>
            <a:r>
              <a:rPr lang="ru-RU" sz="1400" dirty="0"/>
              <a:t>например, возраст самки – у молодых особей она выше, у старых – ниже</a:t>
            </a:r>
            <a:endParaRPr dirty="0"/>
          </a:p>
        </p:txBody>
      </p:sp>
      <p:cxnSp>
        <p:nvCxnSpPr>
          <p:cNvPr id="1561" name="Google Shape;1561;p43"/>
          <p:cNvCxnSpPr>
            <a:stCxn id="1562" idx="6"/>
            <a:endCxn id="1554" idx="2"/>
          </p:cNvCxnSpPr>
          <p:nvPr/>
        </p:nvCxnSpPr>
        <p:spPr>
          <a:xfrm flipV="1">
            <a:off x="999307" y="2960020"/>
            <a:ext cx="5790026" cy="321032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7" name="Google Shape;1557;p43"/>
          <p:cNvSpPr/>
          <p:nvPr/>
        </p:nvSpPr>
        <p:spPr>
          <a:xfrm>
            <a:off x="3321920" y="2124794"/>
            <a:ext cx="763200" cy="76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9B110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3000" dirty="0">
              <a:solidFill>
                <a:srgbClr val="F9B11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62" name="Google Shape;1562;p43"/>
          <p:cNvSpPr/>
          <p:nvPr/>
        </p:nvSpPr>
        <p:spPr>
          <a:xfrm>
            <a:off x="236107" y="2899452"/>
            <a:ext cx="763200" cy="76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9B110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3000" dirty="0">
              <a:solidFill>
                <a:srgbClr val="F9B11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64" name="Google Shape;1564;p43"/>
          <p:cNvSpPr/>
          <p:nvPr/>
        </p:nvSpPr>
        <p:spPr>
          <a:xfrm>
            <a:off x="4732568" y="1977688"/>
            <a:ext cx="763200" cy="76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9B110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3000" dirty="0">
              <a:solidFill>
                <a:srgbClr val="F9B11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54" name="Google Shape;1554;p43"/>
          <p:cNvSpPr/>
          <p:nvPr/>
        </p:nvSpPr>
        <p:spPr>
          <a:xfrm>
            <a:off x="6789333" y="2578420"/>
            <a:ext cx="763200" cy="76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9B110"/>
                </a:solidFill>
                <a:latin typeface="Fredoka One"/>
                <a:ea typeface="Fredoka One"/>
                <a:cs typeface="Fredoka One"/>
                <a:sym typeface="Fredoka One"/>
              </a:rPr>
              <a:t>4</a:t>
            </a:r>
            <a:endParaRPr sz="3000" dirty="0">
              <a:solidFill>
                <a:srgbClr val="F9B11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1565" name="Google Shape;1565;p43"/>
          <p:cNvCxnSpPr>
            <a:cxnSpLocks/>
          </p:cNvCxnSpPr>
          <p:nvPr/>
        </p:nvCxnSpPr>
        <p:spPr>
          <a:xfrm flipV="1">
            <a:off x="573115" y="2474550"/>
            <a:ext cx="0" cy="1944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7" name="Google Shape;1567;p43"/>
          <p:cNvCxnSpPr>
            <a:cxnSpLocks/>
            <a:stCxn id="1564" idx="0"/>
          </p:cNvCxnSpPr>
          <p:nvPr/>
        </p:nvCxnSpPr>
        <p:spPr>
          <a:xfrm flipH="1" flipV="1">
            <a:off x="5114167" y="1766234"/>
            <a:ext cx="1" cy="211454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1411;p37">
            <a:extLst>
              <a:ext uri="{FF2B5EF4-FFF2-40B4-BE49-F238E27FC236}">
                <a16:creationId xmlns:a16="http://schemas.microsoft.com/office/drawing/2014/main" xmlns="" id="{D3C1C8DB-0CBA-4E7E-82C9-6F9182235384}"/>
              </a:ext>
            </a:extLst>
          </p:cNvPr>
          <p:cNvSpPr txBox="1">
            <a:spLocks/>
          </p:cNvSpPr>
          <p:nvPr/>
        </p:nvSpPr>
        <p:spPr>
          <a:xfrm>
            <a:off x="-2325475" y="200799"/>
            <a:ext cx="3858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indent="0" algn="r"/>
            <a:r>
              <a:rPr lang="ru-RU" sz="7200" dirty="0">
                <a:solidFill>
                  <a:schemeClr val="accent4"/>
                </a:solidFill>
              </a:rPr>
              <a:t>  06</a:t>
            </a:r>
            <a:endParaRPr lang="en" sz="7200" dirty="0">
              <a:solidFill>
                <a:schemeClr val="accent4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06BEAE5-5B36-4029-8F74-D5A31A5416B8}"/>
              </a:ext>
            </a:extLst>
          </p:cNvPr>
          <p:cNvSpPr/>
          <p:nvPr/>
        </p:nvSpPr>
        <p:spPr>
          <a:xfrm>
            <a:off x="964848" y="3480490"/>
            <a:ext cx="3862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Red Hat Text"/>
              </a:rPr>
              <a:t>Это отмечено для мышей и кур. У мышей частота кроссинговера снижена у самцов, а у кур – у самок.</a:t>
            </a:r>
          </a:p>
          <a:p>
            <a:endParaRPr lang="ru-RU" sz="1200" dirty="0">
              <a:solidFill>
                <a:schemeClr val="tx1"/>
              </a:solidFill>
              <a:latin typeface="Red Hat Text"/>
            </a:endParaRPr>
          </a:p>
          <a:p>
            <a:r>
              <a:rPr lang="ru-RU" sz="1200" dirty="0">
                <a:solidFill>
                  <a:schemeClr val="tx1"/>
                </a:solidFill>
                <a:latin typeface="Red Hat Text"/>
              </a:rPr>
              <a:t>У дрозофилы и тутового шелкопряда, наоборот, кроссинговер имеет место только у </a:t>
            </a:r>
            <a:r>
              <a:rPr lang="ru-RU" sz="1200" dirty="0" err="1">
                <a:solidFill>
                  <a:schemeClr val="tx1"/>
                </a:solidFill>
                <a:latin typeface="Red Hat Text"/>
              </a:rPr>
              <a:t>гомогаметного</a:t>
            </a:r>
            <a:r>
              <a:rPr lang="ru-RU" sz="1200" dirty="0">
                <a:solidFill>
                  <a:schemeClr val="tx1"/>
                </a:solidFill>
                <a:latin typeface="Red Hat Text"/>
              </a:rPr>
              <a:t> пола, а у </a:t>
            </a:r>
            <a:r>
              <a:rPr lang="ru-RU" sz="1200" dirty="0" err="1">
                <a:solidFill>
                  <a:schemeClr val="tx1"/>
                </a:solidFill>
                <a:latin typeface="Red Hat Text"/>
              </a:rPr>
              <a:t>гетерогаметного</a:t>
            </a:r>
            <a:r>
              <a:rPr lang="ru-RU" sz="1200" dirty="0">
                <a:solidFill>
                  <a:schemeClr val="tx1"/>
                </a:solidFill>
                <a:latin typeface="Red Hat Text"/>
              </a:rPr>
              <a:t> (самцов дрозофилы и самок тутового шелкопряда) </a:t>
            </a:r>
            <a:r>
              <a:rPr lang="ru-RU" sz="1200" dirty="0" err="1">
                <a:solidFill>
                  <a:schemeClr val="tx1"/>
                </a:solidFill>
                <a:latin typeface="Red Hat Text"/>
              </a:rPr>
              <a:t>мейотический</a:t>
            </a:r>
            <a:r>
              <a:rPr lang="ru-RU" sz="1200" dirty="0">
                <a:solidFill>
                  <a:schemeClr val="tx1"/>
                </a:solidFill>
                <a:latin typeface="Red Hat Text"/>
              </a:rPr>
              <a:t> кроссинговер отсутствует как в половых хромосомах, так и в </a:t>
            </a:r>
            <a:r>
              <a:rPr lang="ru-RU" sz="1200" dirty="0" err="1">
                <a:solidFill>
                  <a:schemeClr val="tx1"/>
                </a:solidFill>
                <a:latin typeface="Red Hat Text"/>
              </a:rPr>
              <a:t>аутосомах</a:t>
            </a:r>
            <a:r>
              <a:rPr lang="ru-RU" sz="1200" dirty="0">
                <a:solidFill>
                  <a:schemeClr val="tx1"/>
                </a:solidFill>
                <a:latin typeface="Red Hat Text"/>
              </a:rPr>
              <a:t>.</a:t>
            </a:r>
          </a:p>
        </p:txBody>
      </p:sp>
      <p:cxnSp>
        <p:nvCxnSpPr>
          <p:cNvPr id="42" name="Google Shape;1556;p43">
            <a:extLst>
              <a:ext uri="{FF2B5EF4-FFF2-40B4-BE49-F238E27FC236}">
                <a16:creationId xmlns:a16="http://schemas.microsoft.com/office/drawing/2014/main" xmlns="" id="{43AC6ED8-B45B-4D9D-A58F-A15B390EBF2C}"/>
              </a:ext>
            </a:extLst>
          </p:cNvPr>
          <p:cNvCxnSpPr/>
          <p:nvPr/>
        </p:nvCxnSpPr>
        <p:spPr>
          <a:xfrm>
            <a:off x="2791554" y="2312294"/>
            <a:ext cx="0" cy="1941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7"/>
          <p:cNvSpPr txBox="1">
            <a:spLocks noGrp="1"/>
          </p:cNvSpPr>
          <p:nvPr>
            <p:ph type="title"/>
          </p:nvPr>
        </p:nvSpPr>
        <p:spPr>
          <a:xfrm>
            <a:off x="4739328" y="1307306"/>
            <a:ext cx="3668866" cy="1362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Теория гласит:</a:t>
            </a:r>
            <a:endParaRPr dirty="0"/>
          </a:p>
        </p:txBody>
      </p:sp>
      <p:sp>
        <p:nvSpPr>
          <p:cNvPr id="1412" name="Google Shape;1412;p37"/>
          <p:cNvSpPr txBox="1">
            <a:spLocks noGrp="1"/>
          </p:cNvSpPr>
          <p:nvPr>
            <p:ph type="subTitle" idx="1"/>
          </p:nvPr>
        </p:nvSpPr>
        <p:spPr>
          <a:xfrm>
            <a:off x="4572000" y="3064335"/>
            <a:ext cx="4026228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Передача наследственной информации в ряду поколений связана с передачей хромосом, в которых в определённой и линейной последовательности расположены гены.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52" y="366921"/>
            <a:ext cx="4562003" cy="4562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5"/>
          <p:cNvSpPr txBox="1">
            <a:spLocks noGrp="1"/>
          </p:cNvSpPr>
          <p:nvPr>
            <p:ph type="title"/>
          </p:nvPr>
        </p:nvSpPr>
        <p:spPr>
          <a:xfrm>
            <a:off x="575072" y="1099519"/>
            <a:ext cx="614141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История формулировки</a:t>
            </a:r>
            <a:br>
              <a:rPr lang="ru-RU" dirty="0"/>
            </a:br>
            <a:endParaRPr dirty="0">
              <a:solidFill>
                <a:schemeClr val="accent6"/>
              </a:solidFill>
            </a:endParaRPr>
          </a:p>
        </p:txBody>
      </p:sp>
      <p:sp>
        <p:nvSpPr>
          <p:cNvPr id="1299" name="Google Shape;1299;p35"/>
          <p:cNvSpPr txBox="1">
            <a:spLocks noGrp="1"/>
          </p:cNvSpPr>
          <p:nvPr>
            <p:ph type="subTitle" idx="1"/>
          </p:nvPr>
        </p:nvSpPr>
        <p:spPr>
          <a:xfrm>
            <a:off x="614520" y="1953871"/>
            <a:ext cx="4974168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800" dirty="0">
                <a:solidFill>
                  <a:schemeClr val="accent6"/>
                </a:solidFill>
              </a:rPr>
              <a:t>У. </a:t>
            </a:r>
            <a:r>
              <a:rPr lang="ru-RU" sz="2800" dirty="0" err="1">
                <a:solidFill>
                  <a:schemeClr val="accent6"/>
                </a:solidFill>
              </a:rPr>
              <a:t>Саттон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000" dirty="0"/>
              <a:t>(американский цитолог)</a:t>
            </a:r>
          </a:p>
          <a:p>
            <a:pPr marL="0" indent="0"/>
            <a:r>
              <a:rPr lang="ru-RU" sz="2800" dirty="0">
                <a:solidFill>
                  <a:schemeClr val="accent6"/>
                </a:solidFill>
              </a:rPr>
              <a:t>Т. </a:t>
            </a:r>
            <a:r>
              <a:rPr lang="ru-RU" sz="2800" dirty="0" err="1">
                <a:solidFill>
                  <a:schemeClr val="accent6"/>
                </a:solidFill>
              </a:rPr>
              <a:t>Бовери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000" dirty="0"/>
              <a:t>(немецкий эмбриолог)</a:t>
            </a:r>
          </a:p>
          <a:p>
            <a:pPr marL="0" indent="0"/>
            <a:r>
              <a:rPr lang="ru-RU" sz="2800" dirty="0">
                <a:solidFill>
                  <a:schemeClr val="accent6"/>
                </a:solidFill>
              </a:rPr>
              <a:t>Т. Морган </a:t>
            </a:r>
            <a:r>
              <a:rPr lang="ru-RU" sz="2000" dirty="0"/>
              <a:t>(американский генетик)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A85764-0877-429C-B43E-466903EAE727}"/>
              </a:ext>
            </a:extLst>
          </p:cNvPr>
          <p:cNvSpPr/>
          <p:nvPr/>
        </p:nvSpPr>
        <p:spPr>
          <a:xfrm>
            <a:off x="575072" y="3215037"/>
            <a:ext cx="49370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accent6"/>
                </a:solidFill>
                <a:latin typeface="Red Hat Text"/>
              </a:rPr>
              <a:t>1933 год: </a:t>
            </a:r>
            <a:r>
              <a:rPr lang="ru-RU" sz="2000" i="1" dirty="0">
                <a:latin typeface="Red Hat Text"/>
              </a:rPr>
              <a:t>Нобелевская премия Томасу Моргану за открытие роли хромосом в наследственности</a:t>
            </a:r>
          </a:p>
        </p:txBody>
      </p:sp>
      <p:cxnSp>
        <p:nvCxnSpPr>
          <p:cNvPr id="94" name="Google Shape;1280;p32">
            <a:extLst>
              <a:ext uri="{FF2B5EF4-FFF2-40B4-BE49-F238E27FC236}">
                <a16:creationId xmlns:a16="http://schemas.microsoft.com/office/drawing/2014/main" xmlns="" id="{217627A7-ECA2-479F-A5F7-6A633AA6AD6D}"/>
              </a:ext>
            </a:extLst>
          </p:cNvPr>
          <p:cNvCxnSpPr>
            <a:cxnSpLocks/>
          </p:cNvCxnSpPr>
          <p:nvPr/>
        </p:nvCxnSpPr>
        <p:spPr>
          <a:xfrm flipH="1">
            <a:off x="696036" y="3268149"/>
            <a:ext cx="4708477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4"/>
          <p:cNvSpPr txBox="1">
            <a:spLocks noGrp="1"/>
          </p:cNvSpPr>
          <p:nvPr>
            <p:ph type="subTitle" idx="1"/>
          </p:nvPr>
        </p:nvSpPr>
        <p:spPr>
          <a:xfrm>
            <a:off x="330958" y="136110"/>
            <a:ext cx="8482084" cy="7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3200" b="1" dirty="0">
                <a:solidFill>
                  <a:schemeClr val="accent5"/>
                </a:solidFill>
              </a:rPr>
              <a:t>ОСНОВНЫЕ ПОЛОЖЕНИЯ:</a:t>
            </a:r>
            <a:endParaRPr sz="3200" b="1" dirty="0">
              <a:solidFill>
                <a:schemeClr val="accent5"/>
              </a:solidFill>
            </a:endParaRPr>
          </a:p>
        </p:txBody>
      </p:sp>
      <p:sp>
        <p:nvSpPr>
          <p:cNvPr id="1293" name="Google Shape;1293;p34"/>
          <p:cNvSpPr/>
          <p:nvPr/>
        </p:nvSpPr>
        <p:spPr>
          <a:xfrm>
            <a:off x="10687687" y="648176"/>
            <a:ext cx="309616" cy="976340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98AB28-3C27-4E91-A7AE-88ACE7921C30}"/>
              </a:ext>
            </a:extLst>
          </p:cNvPr>
          <p:cNvSpPr/>
          <p:nvPr/>
        </p:nvSpPr>
        <p:spPr>
          <a:xfrm>
            <a:off x="1044052" y="1002089"/>
            <a:ext cx="81750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/>
                </a:solidFill>
                <a:latin typeface="Red Hat Text"/>
              </a:rPr>
              <a:t>*1. </a:t>
            </a:r>
            <a:r>
              <a:rPr lang="ru-RU" sz="1800" dirty="0">
                <a:solidFill>
                  <a:schemeClr val="tx1"/>
                </a:solidFill>
                <a:latin typeface="Red Hat Text"/>
              </a:rPr>
              <a:t>Гены локализованы в хромосоме.</a:t>
            </a:r>
          </a:p>
          <a:p>
            <a:r>
              <a:rPr lang="ru-RU" sz="1800" b="1" dirty="0">
                <a:solidFill>
                  <a:schemeClr val="accent5"/>
                </a:solidFill>
                <a:latin typeface="Red Hat Text"/>
              </a:rPr>
              <a:t>*2. </a:t>
            </a:r>
            <a:r>
              <a:rPr lang="ru-RU" sz="1800" dirty="0">
                <a:solidFill>
                  <a:schemeClr val="tx1"/>
                </a:solidFill>
                <a:latin typeface="Red Hat Text"/>
              </a:rPr>
              <a:t>В хромосоме находится не один ген.</a:t>
            </a:r>
          </a:p>
          <a:p>
            <a:r>
              <a:rPr lang="ru-RU" sz="1800" b="1" dirty="0">
                <a:solidFill>
                  <a:schemeClr val="accent5"/>
                </a:solidFill>
                <a:latin typeface="Red Hat Text"/>
              </a:rPr>
              <a:t>*3. </a:t>
            </a:r>
            <a:r>
              <a:rPr lang="ru-RU" sz="1800" dirty="0">
                <a:solidFill>
                  <a:schemeClr val="tx1"/>
                </a:solidFill>
                <a:latin typeface="Red Hat Text"/>
              </a:rPr>
              <a:t>Гены расположены в хромосоме в определенной линейной последовательности.</a:t>
            </a:r>
          </a:p>
          <a:p>
            <a:r>
              <a:rPr lang="ru-RU" sz="1800" b="1" dirty="0">
                <a:solidFill>
                  <a:schemeClr val="accent5"/>
                </a:solidFill>
                <a:latin typeface="Red Hat Text"/>
              </a:rPr>
              <a:t>*4. </a:t>
            </a:r>
            <a:r>
              <a:rPr lang="ru-RU" sz="1800" dirty="0">
                <a:solidFill>
                  <a:schemeClr val="tx1"/>
                </a:solidFill>
                <a:latin typeface="Red Hat Text"/>
              </a:rPr>
              <a:t>Каждый ген имеет определенное место </a:t>
            </a:r>
            <a:r>
              <a:rPr lang="ru-RU" sz="1800" i="1" dirty="0">
                <a:solidFill>
                  <a:schemeClr val="tx1"/>
                </a:solidFill>
                <a:latin typeface="Red Hat Text"/>
              </a:rPr>
              <a:t>(локус) </a:t>
            </a:r>
            <a:r>
              <a:rPr lang="ru-RU" sz="1800" dirty="0">
                <a:solidFill>
                  <a:schemeClr val="tx1"/>
                </a:solidFill>
                <a:latin typeface="Red Hat Text"/>
              </a:rPr>
              <a:t>в хромосоме.</a:t>
            </a:r>
          </a:p>
          <a:p>
            <a:r>
              <a:rPr lang="ru-RU" sz="1800" b="1" dirty="0">
                <a:solidFill>
                  <a:schemeClr val="accent5"/>
                </a:solidFill>
                <a:latin typeface="Red Hat Text"/>
              </a:rPr>
              <a:t>*5. </a:t>
            </a:r>
            <a:r>
              <a:rPr lang="ru-RU" sz="1800" dirty="0">
                <a:solidFill>
                  <a:schemeClr val="tx1"/>
                </a:solidFill>
                <a:latin typeface="Red Hat Text"/>
              </a:rPr>
              <a:t>Гены одной хромосомы составляют группу сцепления.</a:t>
            </a:r>
          </a:p>
          <a:p>
            <a:r>
              <a:rPr lang="ru-RU" sz="1800" b="1" dirty="0">
                <a:solidFill>
                  <a:schemeClr val="accent5"/>
                </a:solidFill>
                <a:latin typeface="Red Hat Text"/>
              </a:rPr>
              <a:t>*6. </a:t>
            </a:r>
            <a:r>
              <a:rPr lang="ru-RU" sz="1800" dirty="0">
                <a:solidFill>
                  <a:schemeClr val="tx1"/>
                </a:solidFill>
                <a:latin typeface="Red Hat Text"/>
              </a:rPr>
              <a:t>Число групп сцепления равно гаплоидному набору хромосом вида.</a:t>
            </a:r>
          </a:p>
          <a:p>
            <a:r>
              <a:rPr lang="ru-RU" sz="1800" b="1" dirty="0">
                <a:solidFill>
                  <a:schemeClr val="accent5"/>
                </a:solidFill>
                <a:latin typeface="Red Hat Text"/>
              </a:rPr>
              <a:t>*7. </a:t>
            </a:r>
            <a:r>
              <a:rPr lang="ru-RU" sz="1800" dirty="0">
                <a:solidFill>
                  <a:schemeClr val="tx1"/>
                </a:solidFill>
                <a:latin typeface="Red Hat Text"/>
              </a:rPr>
              <a:t>При полном сцеплении группа сцепления наследуется совместно, или сцеплено. Совместно наследуются и контролируемые этими генами признаки, — </a:t>
            </a:r>
            <a:r>
              <a:rPr lang="ru-RU" sz="1800" i="1" dirty="0">
                <a:solidFill>
                  <a:schemeClr val="accent6"/>
                </a:solidFill>
                <a:latin typeface="Red Hat Text"/>
              </a:rPr>
              <a:t>закон сцепления Моргана. </a:t>
            </a:r>
          </a:p>
          <a:p>
            <a:r>
              <a:rPr lang="ru-RU" sz="1800" b="1" dirty="0">
                <a:solidFill>
                  <a:schemeClr val="accent5"/>
                </a:solidFill>
                <a:latin typeface="Red Hat Text"/>
              </a:rPr>
              <a:t>*8. </a:t>
            </a:r>
            <a:r>
              <a:rPr lang="ru-RU" sz="1800" dirty="0">
                <a:solidFill>
                  <a:schemeClr val="tx1"/>
                </a:solidFill>
                <a:latin typeface="Red Hat Text"/>
              </a:rPr>
              <a:t>Обычно сцепление генов бывает неполным и нарушается кроссинговером.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34"/>
          <p:cNvSpPr/>
          <p:nvPr/>
        </p:nvSpPr>
        <p:spPr>
          <a:xfrm>
            <a:off x="10687687" y="648176"/>
            <a:ext cx="309616" cy="976340"/>
          </a:xfrm>
          <a:custGeom>
            <a:avLst/>
            <a:gdLst/>
            <a:ahLst/>
            <a:cxnLst/>
            <a:rect l="l" t="t" r="r" b="b"/>
            <a:pathLst>
              <a:path w="10718" h="33798" extrusionOk="0">
                <a:moveTo>
                  <a:pt x="1" y="1"/>
                </a:moveTo>
                <a:lnTo>
                  <a:pt x="1" y="28445"/>
                </a:lnTo>
                <a:cubicBezTo>
                  <a:pt x="1" y="31403"/>
                  <a:pt x="2407" y="33798"/>
                  <a:pt x="5365" y="33798"/>
                </a:cubicBezTo>
                <a:cubicBezTo>
                  <a:pt x="8323" y="33798"/>
                  <a:pt x="10718" y="31403"/>
                  <a:pt x="10718" y="28445"/>
                </a:cubicBezTo>
                <a:lnTo>
                  <a:pt x="107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98AB28-3C27-4E91-A7AE-88ACE7921C30}"/>
              </a:ext>
            </a:extLst>
          </p:cNvPr>
          <p:cNvSpPr/>
          <p:nvPr/>
        </p:nvSpPr>
        <p:spPr>
          <a:xfrm>
            <a:off x="579708" y="508928"/>
            <a:ext cx="81750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Сцепление генов – это совместное наследование генов, расположенных в одной и той же хромосоме. Количество групп сцепления соответствует гаплоидному числу хромосом, то есть у дрозофилы 4. Природу сцепленного наследования объяснил Морган с сотрудниками. В качестве объекта исследования они избрали плодовую муху дрозофилу, которая оказалась очень удобной моделью для изучения данного феномена, так в клетках её тела находится только 4 пары хромосом и имеет место высокая скорость размножения (в течение года можно исследовать более 20-ти поколений). Итак, </a:t>
            </a:r>
            <a:r>
              <a:rPr lang="ru-RU" sz="1800" b="1" dirty="0"/>
              <a:t>сцепленными признаками</a:t>
            </a:r>
            <a:r>
              <a:rPr lang="ru-RU" sz="1800" dirty="0"/>
              <a:t> называются признаки, которые контролируются генами, расположенными в одной хромосоме. Естественно, что они передаются вместе в случаях полного сцепления (закон Моргана). Полное сцепление встречается редко, обычно – неполное, из-за влияния кроссинговера (перекрещивания и обмена участками гомологичных хромосом в процессе мейоза). То есть, гены одной хромосомы переходят в другую, гомологичную ей.</a:t>
            </a:r>
            <a:endParaRPr lang="ru-RU" sz="1800" dirty="0">
              <a:solidFill>
                <a:schemeClr val="tx1"/>
              </a:solidFill>
              <a:latin typeface="Red Hat Tex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4699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8B87E35-2A74-4052-8DDF-445C518B5085}"/>
              </a:ext>
            </a:extLst>
          </p:cNvPr>
          <p:cNvSpPr/>
          <p:nvPr/>
        </p:nvSpPr>
        <p:spPr>
          <a:xfrm>
            <a:off x="996286" y="287132"/>
            <a:ext cx="511108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5"/>
                </a:solidFill>
                <a:latin typeface="Red Hat Text"/>
              </a:rPr>
              <a:t>Дальнейшее обоснование </a:t>
            </a:r>
            <a:r>
              <a:rPr lang="ru-RU" sz="2000" i="1" dirty="0" err="1">
                <a:solidFill>
                  <a:schemeClr val="accent5"/>
                </a:solidFill>
                <a:latin typeface="Red Hat Text"/>
              </a:rPr>
              <a:t>хромосоной</a:t>
            </a:r>
            <a:r>
              <a:rPr lang="ru-RU" sz="2000" i="1" dirty="0">
                <a:solidFill>
                  <a:schemeClr val="accent5"/>
                </a:solidFill>
                <a:latin typeface="Red Hat Text"/>
              </a:rPr>
              <a:t> теории наследственности: </a:t>
            </a:r>
            <a:r>
              <a:rPr lang="ru-RU" sz="2000" b="1" i="1" dirty="0">
                <a:solidFill>
                  <a:schemeClr val="accent5"/>
                </a:solidFill>
                <a:latin typeface="Red Hat Text"/>
              </a:rPr>
              <a:t>американский генетик Т. Х. Морган</a:t>
            </a:r>
          </a:p>
          <a:p>
            <a:endParaRPr lang="ru-RU" dirty="0"/>
          </a:p>
          <a:p>
            <a:r>
              <a:rPr lang="ru-RU" sz="1400" dirty="0"/>
              <a:t>Заметил, что передача некоторых генов связана с передачей половой Х-хромосомы, т. е. наследуются признаки, сцепленные с полом</a:t>
            </a:r>
          </a:p>
          <a:p>
            <a:endParaRPr lang="ru-RU" sz="1400" dirty="0"/>
          </a:p>
          <a:p>
            <a:r>
              <a:rPr lang="ru-RU" sz="1400" i="1" dirty="0"/>
              <a:t>Скрещивание на дрозофиле стало генетическим доказательством наличия обмена генами. </a:t>
            </a:r>
          </a:p>
          <a:p>
            <a:r>
              <a:rPr lang="ru-RU" sz="1400" dirty="0"/>
              <a:t>Результаты скрещивания: гены А и В (и, соответственно, a и b) ведут себя как абсолютно сцепленные между собой. Это значит, они находятся на одной хромосоме и в ходе мейоза расходятся между разными гаметами в соответствии с расхождением F2: гомологичных хромосом.</a:t>
            </a:r>
          </a:p>
          <a:p>
            <a:endParaRPr lang="ru-RU" i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r>
              <a:rPr lang="ru-RU" sz="1800" i="1" dirty="0">
                <a:solidFill>
                  <a:srgbClr val="7030A0"/>
                </a:solidFill>
              </a:rPr>
              <a:t>Явление совместного наследования признаков Т. </a:t>
            </a:r>
          </a:p>
          <a:p>
            <a:r>
              <a:rPr lang="ru-RU" sz="1800" i="1" dirty="0">
                <a:solidFill>
                  <a:srgbClr val="7030A0"/>
                </a:solidFill>
              </a:rPr>
              <a:t>Морган назвал </a:t>
            </a:r>
            <a:r>
              <a:rPr lang="ru-RU" sz="1800" b="1" i="1" dirty="0">
                <a:solidFill>
                  <a:srgbClr val="7030A0"/>
                </a:solidFill>
              </a:rPr>
              <a:t>сцеплением.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0C06EF-690A-4843-821E-ED86B4688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148" y="2770496"/>
            <a:ext cx="2813992" cy="21368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21228E-3DD9-4B04-A775-F2C0B2A9A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148" y="287132"/>
            <a:ext cx="2508642" cy="2284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39"/>
          <p:cNvSpPr txBox="1">
            <a:spLocks noGrp="1"/>
          </p:cNvSpPr>
          <p:nvPr>
            <p:ph type="subTitle" idx="1"/>
          </p:nvPr>
        </p:nvSpPr>
        <p:spPr>
          <a:xfrm>
            <a:off x="871827" y="831080"/>
            <a:ext cx="7400344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800" i="1" dirty="0">
                <a:solidFill>
                  <a:schemeClr val="accent6"/>
                </a:solidFill>
              </a:rPr>
              <a:t>- Процесс, при котором гомологичные хромосомы обмениваются участками своих хроматид во время профазы I мейоза. </a:t>
            </a:r>
          </a:p>
        </p:txBody>
      </p:sp>
      <p:sp>
        <p:nvSpPr>
          <p:cNvPr id="1513" name="Google Shape;1513;p39"/>
          <p:cNvSpPr txBox="1">
            <a:spLocks noGrp="1"/>
          </p:cNvSpPr>
          <p:nvPr>
            <p:ph type="title"/>
          </p:nvPr>
        </p:nvSpPr>
        <p:spPr>
          <a:xfrm>
            <a:off x="713249" y="37421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accent5"/>
                </a:solidFill>
              </a:rPr>
              <a:t>КРОССИНГОВЕР</a:t>
            </a:r>
            <a:endParaRPr sz="4000" b="1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1544AB0-90DD-4BEA-8C44-5930E5CFAC29}"/>
              </a:ext>
            </a:extLst>
          </p:cNvPr>
          <p:cNvSpPr/>
          <p:nvPr/>
        </p:nvSpPr>
        <p:spPr>
          <a:xfrm>
            <a:off x="177421" y="1533680"/>
            <a:ext cx="529954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Помимо </a:t>
            </a:r>
            <a:r>
              <a:rPr lang="ru-RU" sz="1400" b="1" dirty="0" err="1"/>
              <a:t>мейотического</a:t>
            </a:r>
            <a:r>
              <a:rPr lang="ru-RU" sz="1400" b="1" dirty="0"/>
              <a:t>, описан также митотический кроссинговер.</a:t>
            </a:r>
          </a:p>
          <a:p>
            <a:r>
              <a:rPr lang="ru-RU" sz="1400" b="1" dirty="0"/>
              <a:t>Чем ближе друг к другу находятся гены, тем реже между ними происходит кроссинговер, поэтому на основе частот кроссинговера можно судить о взаимном расположении генов и расстоянии между ними, то есть </a:t>
            </a:r>
            <a:r>
              <a:rPr lang="ru-RU" sz="1400" b="1" dirty="0" err="1"/>
              <a:t>картировать</a:t>
            </a:r>
            <a:r>
              <a:rPr lang="ru-RU" sz="1400" b="1" dirty="0"/>
              <a:t> гены. Кроссинговер был описан в 1911 году американским генетиком Томасом Хантом Морганом и его студентом и сотрудником Альфредом </a:t>
            </a:r>
            <a:r>
              <a:rPr lang="ru-RU" sz="1400" b="1" dirty="0" err="1"/>
              <a:t>Стёртевантом</a:t>
            </a:r>
            <a:r>
              <a:rPr lang="ru-RU" sz="1400" b="1" dirty="0"/>
              <a:t> у плодовой мушки </a:t>
            </a:r>
            <a:r>
              <a:rPr lang="ru-RU" sz="1400" b="1" i="1" dirty="0" err="1"/>
              <a:t>Drosophila</a:t>
            </a:r>
            <a:r>
              <a:rPr lang="ru-RU" sz="1400" b="1" i="1" dirty="0"/>
              <a:t> </a:t>
            </a:r>
            <a:r>
              <a:rPr lang="ru-RU" sz="1400" b="1" i="1" dirty="0" err="1"/>
              <a:t>melanogaster</a:t>
            </a:r>
            <a:r>
              <a:rPr lang="ru-RU" sz="1400" b="1" dirty="0"/>
              <a:t>. В 1913 году </a:t>
            </a:r>
            <a:r>
              <a:rPr lang="ru-RU" sz="1400" b="1" dirty="0" err="1"/>
              <a:t>Стёртевант</a:t>
            </a:r>
            <a:r>
              <a:rPr lang="ru-RU" sz="1400" b="1" dirty="0"/>
              <a:t> начал составление генетических карт на основании частот кроссинговера. В 1933 году Морган стал лауреатом Нобелевской премии по физиологии и медицине «За открытия, связанные с ролью хромосом в наследственности</a:t>
            </a:r>
            <a:r>
              <a:rPr lang="ru-RU" b="1" dirty="0"/>
              <a:t>».</a:t>
            </a:r>
          </a:p>
        </p:txBody>
      </p:sp>
      <p:pic>
        <p:nvPicPr>
          <p:cNvPr id="21" name="image1.jpg">
            <a:extLst>
              <a:ext uri="{FF2B5EF4-FFF2-40B4-BE49-F238E27FC236}">
                <a16:creationId xmlns:a16="http://schemas.microsoft.com/office/drawing/2014/main" xmlns="" id="{6F3DDF43-720F-4041-879D-CE4E6A762AA3}"/>
              </a:ext>
            </a:extLst>
          </p:cNvPr>
          <p:cNvPicPr/>
          <p:nvPr/>
        </p:nvPicPr>
        <p:blipFill rotWithShape="1">
          <a:blip r:embed="rId3"/>
          <a:srcRect l="27944" r="19622"/>
          <a:stretch/>
        </p:blipFill>
        <p:spPr>
          <a:xfrm>
            <a:off x="5402648" y="1436347"/>
            <a:ext cx="3741351" cy="3707153"/>
          </a:xfrm>
          <a:prstGeom prst="rect">
            <a:avLst/>
          </a:prstGeom>
          <a:ln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9"/>
          <p:cNvSpPr txBox="1">
            <a:spLocks noGrp="1"/>
          </p:cNvSpPr>
          <p:nvPr>
            <p:ph type="title"/>
          </p:nvPr>
        </p:nvSpPr>
        <p:spPr>
          <a:xfrm>
            <a:off x="713249" y="37421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accent5"/>
                </a:solidFill>
              </a:rPr>
              <a:t>КРОССИНГОВЕР</a:t>
            </a:r>
            <a:endParaRPr sz="4000" b="1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1544AB0-90DD-4BEA-8C44-5930E5CFAC29}"/>
              </a:ext>
            </a:extLst>
          </p:cNvPr>
          <p:cNvSpPr/>
          <p:nvPr/>
        </p:nvSpPr>
        <p:spPr>
          <a:xfrm>
            <a:off x="713249" y="1131050"/>
            <a:ext cx="75231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ed Hat Text"/>
              </a:rPr>
              <a:t>Получившиеся гаметы – </a:t>
            </a:r>
            <a:r>
              <a:rPr lang="ru-RU" sz="1600" b="1" dirty="0" err="1">
                <a:solidFill>
                  <a:schemeClr val="accent5"/>
                </a:solidFill>
                <a:latin typeface="Red Hat Text"/>
              </a:rPr>
              <a:t>рекомбинанты</a:t>
            </a:r>
            <a:r>
              <a:rPr lang="ru-RU" sz="1600" dirty="0">
                <a:latin typeface="Red Hat Text"/>
              </a:rPr>
              <a:t> -  будут содержать хромосомы с уникальными комбинациями генов.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latin typeface="Red Hat Tex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/>
                </a:solidFill>
                <a:latin typeface="Red Hat Text"/>
              </a:rPr>
              <a:t>Кроссинговер - чрезвычайно важный механизм увеличения генетического разнообразия видов.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5"/>
              </a:solidFill>
              <a:latin typeface="Red Hat Tex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ed Hat Text"/>
              </a:rPr>
              <a:t>Частота, с которой происходит кроссинговер между любыми двумя сцепленными генами, </a:t>
            </a:r>
            <a:r>
              <a:rPr lang="ru-RU" sz="1600" i="1" dirty="0">
                <a:solidFill>
                  <a:schemeClr val="accent6"/>
                </a:solidFill>
                <a:latin typeface="Red Hat Text"/>
              </a:rPr>
              <a:t>пропорциональна расстоянию между ними.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ed Hat Text"/>
              </a:rPr>
              <a:t>С увеличением расстояния между двумя генами вероятность кроссинговера также увеличивается.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latin typeface="Red Hat Tex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ed Hat Text"/>
              </a:rPr>
              <a:t>Процент рекомбинации между двумя сцепленными генами может быть непосредственно переведен в единицы генетического расстояния, называемые </a:t>
            </a:r>
            <a:r>
              <a:rPr lang="ru-RU" sz="1600" i="1" dirty="0" err="1">
                <a:solidFill>
                  <a:schemeClr val="accent6"/>
                </a:solidFill>
                <a:latin typeface="Red Hat Text"/>
              </a:rPr>
              <a:t>морганидами</a:t>
            </a:r>
            <a:r>
              <a:rPr lang="ru-RU" sz="1600" i="1" dirty="0">
                <a:solidFill>
                  <a:schemeClr val="accent6"/>
                </a:solidFill>
                <a:latin typeface="Red Hat Text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latin typeface="Red Hat Text"/>
            </a:endParaRPr>
          </a:p>
        </p:txBody>
      </p:sp>
    </p:spTree>
    <p:extLst>
      <p:ext uri="{BB962C8B-B14F-4D97-AF65-F5344CB8AC3E}">
        <p14:creationId xmlns:p14="http://schemas.microsoft.com/office/powerpoint/2010/main" val="2795408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46"/>
          <p:cNvSpPr txBox="1">
            <a:spLocks noGrp="1"/>
          </p:cNvSpPr>
          <p:nvPr>
            <p:ph type="title"/>
          </p:nvPr>
        </p:nvSpPr>
        <p:spPr>
          <a:xfrm>
            <a:off x="1033947" y="543112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Определение расстояний между </a:t>
            </a:r>
            <a:br>
              <a:rPr lang="ru-RU" dirty="0"/>
            </a:br>
            <a:r>
              <a:rPr lang="ru-RU" dirty="0"/>
              <a:t>генами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661" name="Google Shape;1661;p46"/>
          <p:cNvSpPr txBox="1">
            <a:spLocks noGrp="1"/>
          </p:cNvSpPr>
          <p:nvPr>
            <p:ph type="title" idx="4294967295"/>
          </p:nvPr>
        </p:nvSpPr>
        <p:spPr>
          <a:xfrm>
            <a:off x="0" y="2025650"/>
            <a:ext cx="5832475" cy="4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500" dirty="0">
                <a:solidFill>
                  <a:schemeClr val="accent6"/>
                </a:solidFill>
              </a:rPr>
              <a:t>Измеряется в </a:t>
            </a:r>
            <a:r>
              <a:rPr lang="ru-RU" sz="2500" dirty="0" err="1">
                <a:solidFill>
                  <a:schemeClr val="accent6"/>
                </a:solidFill>
              </a:rPr>
              <a:t>сМ</a:t>
            </a:r>
            <a:r>
              <a:rPr lang="ru-RU" sz="2500" dirty="0">
                <a:solidFill>
                  <a:schemeClr val="accent6"/>
                </a:solidFill>
              </a:rPr>
              <a:t> 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1662" name="Google Shape;1662;p46"/>
          <p:cNvSpPr txBox="1">
            <a:spLocks noGrp="1"/>
          </p:cNvSpPr>
          <p:nvPr>
            <p:ph type="subTitle" idx="4294967295"/>
          </p:nvPr>
        </p:nvSpPr>
        <p:spPr>
          <a:xfrm>
            <a:off x="5648325" y="2498725"/>
            <a:ext cx="3495675" cy="1450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accent4"/>
              </a:buClr>
            </a:pPr>
            <a:r>
              <a:rPr lang="ru-RU" sz="1800" b="1" dirty="0">
                <a:solidFill>
                  <a:schemeClr val="accent5"/>
                </a:solidFill>
              </a:rPr>
              <a:t>x =	((a + c)· 100)/n	</a:t>
            </a:r>
          </a:p>
          <a:p>
            <a:pPr lvl="0">
              <a:lnSpc>
                <a:spcPct val="115000"/>
              </a:lnSpc>
              <a:buClr>
                <a:schemeClr val="accent4"/>
              </a:buClr>
            </a:pPr>
            <a:r>
              <a:rPr lang="ru-RU" sz="1200" i="1" dirty="0">
                <a:solidFill>
                  <a:schemeClr val="accent5"/>
                </a:solidFill>
              </a:rPr>
              <a:t>x – расстояние между генами (в </a:t>
            </a:r>
            <a:r>
              <a:rPr lang="ru-RU" sz="1200" i="1" dirty="0" err="1">
                <a:solidFill>
                  <a:schemeClr val="accent5"/>
                </a:solidFill>
              </a:rPr>
              <a:t>морганидах</a:t>
            </a:r>
            <a:r>
              <a:rPr lang="ru-RU" sz="1200" i="1" dirty="0">
                <a:solidFill>
                  <a:schemeClr val="accent5"/>
                </a:solidFill>
              </a:rPr>
              <a:t>), </a:t>
            </a:r>
          </a:p>
          <a:p>
            <a:pPr lvl="0">
              <a:lnSpc>
                <a:spcPct val="115000"/>
              </a:lnSpc>
              <a:buClr>
                <a:schemeClr val="accent4"/>
              </a:buClr>
            </a:pPr>
            <a:r>
              <a:rPr lang="ru-RU" sz="1200" i="1" dirty="0">
                <a:solidFill>
                  <a:schemeClr val="accent5"/>
                </a:solidFill>
              </a:rPr>
              <a:t>а и с – количество </a:t>
            </a:r>
            <a:r>
              <a:rPr lang="ru-RU" sz="1200" i="1" dirty="0" err="1">
                <a:solidFill>
                  <a:schemeClr val="accent5"/>
                </a:solidFill>
              </a:rPr>
              <a:t>кроссоверных</a:t>
            </a:r>
            <a:r>
              <a:rPr lang="ru-RU" sz="1200" i="1" dirty="0">
                <a:solidFill>
                  <a:schemeClr val="accent5"/>
                </a:solidFill>
              </a:rPr>
              <a:t> особей, </a:t>
            </a:r>
          </a:p>
          <a:p>
            <a:pPr lvl="0">
              <a:lnSpc>
                <a:spcPct val="115000"/>
              </a:lnSpc>
              <a:buClr>
                <a:schemeClr val="accent4"/>
              </a:buClr>
            </a:pPr>
            <a:r>
              <a:rPr lang="ru-RU" sz="1200" i="1" dirty="0">
                <a:solidFill>
                  <a:schemeClr val="accent5"/>
                </a:solidFill>
              </a:rPr>
              <a:t>n – общее число особей. </a:t>
            </a:r>
            <a:endParaRPr sz="1200" i="1" dirty="0">
              <a:solidFill>
                <a:schemeClr val="accent5"/>
              </a:solidFill>
            </a:endParaRPr>
          </a:p>
        </p:txBody>
      </p:sp>
      <p:sp>
        <p:nvSpPr>
          <p:cNvPr id="1664" name="Google Shape;1664;p46"/>
          <p:cNvSpPr txBox="1">
            <a:spLocks noGrp="1"/>
          </p:cNvSpPr>
          <p:nvPr>
            <p:ph type="title" idx="4294967295"/>
          </p:nvPr>
        </p:nvSpPr>
        <p:spPr>
          <a:xfrm>
            <a:off x="3783013" y="2025650"/>
            <a:ext cx="5360987" cy="4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u-RU" sz="2500" dirty="0">
                <a:solidFill>
                  <a:schemeClr val="accent4"/>
                </a:solidFill>
              </a:rPr>
              <a:t>(1/100 М, в честь Томаса Моргана)</a:t>
            </a:r>
            <a:endParaRPr sz="2500" dirty="0">
              <a:solidFill>
                <a:schemeClr val="accent4"/>
              </a:solidFill>
            </a:endParaRPr>
          </a:p>
        </p:txBody>
      </p:sp>
      <p:sp>
        <p:nvSpPr>
          <p:cNvPr id="1665" name="Google Shape;1665;p46"/>
          <p:cNvSpPr txBox="1">
            <a:spLocks noGrp="1"/>
          </p:cNvSpPr>
          <p:nvPr>
            <p:ph type="subTitle" idx="4294967295"/>
          </p:nvPr>
        </p:nvSpPr>
        <p:spPr>
          <a:xfrm>
            <a:off x="0" y="1074738"/>
            <a:ext cx="7604125" cy="358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700" b="1" dirty="0"/>
              <a:t>Генетическое расстояние между двумя локусами — теоретическое понятие, основанное на реальных данных, частоте наблюдаемой рекомбинации между локусами. </a:t>
            </a:r>
          </a:p>
        </p:txBody>
      </p:sp>
      <p:sp>
        <p:nvSpPr>
          <p:cNvPr id="1666" name="Google Shape;1666;p46"/>
          <p:cNvSpPr txBox="1">
            <a:spLocks noGrp="1"/>
          </p:cNvSpPr>
          <p:nvPr>
            <p:ph type="subTitle" idx="4294967295"/>
          </p:nvPr>
        </p:nvSpPr>
        <p:spPr>
          <a:xfrm>
            <a:off x="0" y="2438400"/>
            <a:ext cx="4470400" cy="1450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accent4"/>
              </a:buClr>
            </a:pPr>
            <a:r>
              <a:rPr lang="ru-RU" dirty="0"/>
              <a:t>Количество </a:t>
            </a:r>
            <a:r>
              <a:rPr lang="ru-RU" dirty="0" err="1"/>
              <a:t>некомбинантов</a:t>
            </a:r>
            <a:r>
              <a:rPr lang="ru-RU" dirty="0"/>
              <a:t> равно вероятности кроссинговера между сцепленными генами и, следовательно, расстоянию между ними в хромосоме. Это расстояние измеряется определено по формуле</a:t>
            </a:r>
            <a:endParaRPr dirty="0"/>
          </a:p>
        </p:txBody>
      </p:sp>
      <p:cxnSp>
        <p:nvCxnSpPr>
          <p:cNvPr id="1663" name="Google Shape;1663;p46"/>
          <p:cNvCxnSpPr/>
          <p:nvPr/>
        </p:nvCxnSpPr>
        <p:spPr>
          <a:xfrm>
            <a:off x="840599" y="2025502"/>
            <a:ext cx="74628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411;p37">
            <a:extLst>
              <a:ext uri="{FF2B5EF4-FFF2-40B4-BE49-F238E27FC236}">
                <a16:creationId xmlns:a16="http://schemas.microsoft.com/office/drawing/2014/main" xmlns="" id="{CDD07755-A141-452B-B6F2-AD5737F3D5DA}"/>
              </a:ext>
            </a:extLst>
          </p:cNvPr>
          <p:cNvSpPr txBox="1">
            <a:spLocks/>
          </p:cNvSpPr>
          <p:nvPr/>
        </p:nvSpPr>
        <p:spPr>
          <a:xfrm>
            <a:off x="-2025397" y="283962"/>
            <a:ext cx="3858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indent="0" algn="r"/>
            <a:r>
              <a:rPr lang="ru-RU" sz="7200" dirty="0">
                <a:solidFill>
                  <a:schemeClr val="accent4"/>
                </a:solidFill>
              </a:rPr>
              <a:t>  04</a:t>
            </a:r>
            <a:endParaRPr lang="en" sz="7200" dirty="0">
              <a:solidFill>
                <a:schemeClr val="accent4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C91AA37-CF41-4C30-A76C-D5885613BAE1}"/>
              </a:ext>
            </a:extLst>
          </p:cNvPr>
          <p:cNvSpPr/>
          <p:nvPr/>
        </p:nvSpPr>
        <p:spPr>
          <a:xfrm>
            <a:off x="2106848" y="4003002"/>
            <a:ext cx="55716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1"/>
                </a:solidFill>
                <a:latin typeface="Red Hat Text"/>
              </a:rPr>
              <a:t>Таким образом, одна </a:t>
            </a:r>
            <a:r>
              <a:rPr lang="ru-RU" i="1" dirty="0" err="1">
                <a:solidFill>
                  <a:schemeClr val="accent1"/>
                </a:solidFill>
                <a:latin typeface="Red Hat Text"/>
              </a:rPr>
              <a:t>морганида</a:t>
            </a:r>
            <a:r>
              <a:rPr lang="ru-RU" i="1" dirty="0">
                <a:solidFill>
                  <a:schemeClr val="accent1"/>
                </a:solidFill>
                <a:latin typeface="Red Hat Text"/>
              </a:rPr>
              <a:t> равна 1% кроссинговера. Если число </a:t>
            </a:r>
            <a:r>
              <a:rPr lang="ru-RU" i="1" dirty="0" err="1">
                <a:solidFill>
                  <a:schemeClr val="accent1"/>
                </a:solidFill>
                <a:latin typeface="Red Hat Text"/>
              </a:rPr>
              <a:t>кроссоверных</a:t>
            </a:r>
            <a:r>
              <a:rPr lang="ru-RU" i="1" dirty="0">
                <a:solidFill>
                  <a:schemeClr val="accent1"/>
                </a:solidFill>
                <a:latin typeface="Red Hat Text"/>
              </a:rPr>
              <a:t> особей дано в процентах, то расстояние между генами равно сумме процентного состава.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121</TotalTime>
  <Words>767</Words>
  <Application>Microsoft Office PowerPoint</Application>
  <PresentationFormat>Экран (16:9)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Fredoka One</vt:lpstr>
      <vt:lpstr>Red Hat Text</vt:lpstr>
      <vt:lpstr>Rockwell</vt:lpstr>
      <vt:lpstr>Damask</vt:lpstr>
      <vt:lpstr>ХРОМОСОМНАЯ ТЕОРИЯ НАСЛЕДСТВЕННОСТИ</vt:lpstr>
      <vt:lpstr>Теория гласит:</vt:lpstr>
      <vt:lpstr>История формулировки </vt:lpstr>
      <vt:lpstr>Презентация PowerPoint</vt:lpstr>
      <vt:lpstr>Презентация PowerPoint</vt:lpstr>
      <vt:lpstr>Презентация PowerPoint</vt:lpstr>
      <vt:lpstr>КРОССИНГОВЕР</vt:lpstr>
      <vt:lpstr>КРОССИНГОВЕР</vt:lpstr>
      <vt:lpstr>Определение расстояний между  генами</vt:lpstr>
      <vt:lpstr>ИНТЕРФЕРЕНЦИЯ</vt:lpstr>
      <vt:lpstr>Факторы влияющие на частоту кроссинговера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ХРОМОСОМНАЯ ТЕОРИЯ НАСЛЕДСТВЕННОСТИ</dc:title>
  <dc:creator>adina</dc:creator>
  <cp:lastModifiedBy>User</cp:lastModifiedBy>
  <cp:revision>17</cp:revision>
  <dcterms:modified xsi:type="dcterms:W3CDTF">2022-11-10T09:54:52Z</dcterms:modified>
</cp:coreProperties>
</file>