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18288000" cy="10287000"/>
  <p:notesSz cx="6858000" cy="9144000"/>
  <p:embeddedFontLst>
    <p:embeddedFont>
      <p:font typeface="Open Sans Light" panose="020B0604020202020204" charset="0"/>
      <p:regular r:id="rId9"/>
    </p:embeddedFont>
    <p:embeddedFont>
      <p:font typeface="Raleway" panose="020B0604020202020204" charset="-52"/>
      <p:regular r:id="rId10"/>
    </p:embeddedFont>
    <p:embeddedFont>
      <p:font typeface="Open Sans" panose="020B0604020202020204" charset="0"/>
      <p:regular r:id="rId11"/>
    </p:embeddedFont>
    <p:embeddedFont>
      <p:font typeface="Open Sans Bold" panose="020B0604020202020204" charset="0"/>
      <p:regular r:id="rId12"/>
    </p:embeddedFont>
    <p:embeddedFont>
      <p:font typeface="Calibri" panose="020F0502020204030204" pitchFamily="34" charset="0"/>
      <p:regular r:id="rId13"/>
      <p:bold r:id="rId14"/>
      <p:italic r:id="rId15"/>
      <p:boldItalic r:id="rId16"/>
    </p:embeddedFont>
    <p:embeddedFont>
      <p:font typeface="Old Standard" panose="020B0604020202020204" charset="0"/>
      <p:regular r:id="rId17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72" d="100"/>
          <a:sy n="72" d="100"/>
        </p:scale>
        <p:origin x="1026" y="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5.fntdata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font" Target="fonts/font4.fntdata"/><Relationship Id="rId17" Type="http://schemas.openxmlformats.org/officeDocument/2006/relationships/font" Target="fonts/font9.fntdata"/><Relationship Id="rId2" Type="http://schemas.openxmlformats.org/officeDocument/2006/relationships/slide" Target="slides/slide1.xml"/><Relationship Id="rId16" Type="http://schemas.openxmlformats.org/officeDocument/2006/relationships/font" Target="fonts/font8.fntdata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3.fntdata"/><Relationship Id="rId5" Type="http://schemas.openxmlformats.org/officeDocument/2006/relationships/slide" Target="slides/slide4.xml"/><Relationship Id="rId15" Type="http://schemas.openxmlformats.org/officeDocument/2006/relationships/font" Target="fonts/font7.fntdata"/><Relationship Id="rId10" Type="http://schemas.openxmlformats.org/officeDocument/2006/relationships/font" Target="fonts/font2.fntdata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font" Target="fonts/font1.fntdata"/><Relationship Id="rId14" Type="http://schemas.openxmlformats.org/officeDocument/2006/relationships/font" Target="fonts/font6.fntdata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11/10/2022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11/10/2022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11/10/2022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11/10/2022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sv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sv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svg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sv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svg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sv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2.svg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BEFE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3118883" y="5010150"/>
            <a:ext cx="6126160" cy="7255193"/>
            <a:chOff x="0" y="0"/>
            <a:chExt cx="8168214" cy="9673590"/>
          </a:xfrm>
        </p:grpSpPr>
        <p:grpSp>
          <p:nvGrpSpPr>
            <p:cNvPr id="3" name="Group 3"/>
            <p:cNvGrpSpPr/>
            <p:nvPr/>
          </p:nvGrpSpPr>
          <p:grpSpPr>
            <a:xfrm rot="-2700000">
              <a:off x="1435895" y="2036143"/>
              <a:ext cx="6823242" cy="2569108"/>
              <a:chOff x="0" y="0"/>
              <a:chExt cx="1079350" cy="406400"/>
            </a:xfrm>
          </p:grpSpPr>
          <p:sp>
            <p:nvSpPr>
              <p:cNvPr id="4" name="Freeform 4"/>
              <p:cNvSpPr/>
              <p:nvPr/>
            </p:nvSpPr>
            <p:spPr>
              <a:xfrm>
                <a:off x="17780" y="22860"/>
                <a:ext cx="1053950" cy="360680"/>
              </a:xfrm>
              <a:custGeom>
                <a:avLst/>
                <a:gdLst/>
                <a:ahLst/>
                <a:cxnLst/>
                <a:rect l="l" t="t" r="r" b="b"/>
                <a:pathLst>
                  <a:path w="1053950" h="360680">
                    <a:moveTo>
                      <a:pt x="1053950" y="180340"/>
                    </a:moveTo>
                    <a:cubicBezTo>
                      <a:pt x="1053950" y="81280"/>
                      <a:pt x="973940" y="0"/>
                      <a:pt x="873610" y="0"/>
                    </a:cubicBezTo>
                    <a:lnTo>
                      <a:pt x="172720" y="0"/>
                    </a:lnTo>
                    <a:lnTo>
                      <a:pt x="172720" y="1270"/>
                    </a:lnTo>
                    <a:cubicBezTo>
                      <a:pt x="76200" y="5080"/>
                      <a:pt x="0" y="83820"/>
                      <a:pt x="0" y="180340"/>
                    </a:cubicBezTo>
                    <a:cubicBezTo>
                      <a:pt x="0" y="276860"/>
                      <a:pt x="77470" y="355600"/>
                      <a:pt x="172720" y="359410"/>
                    </a:cubicBezTo>
                    <a:lnTo>
                      <a:pt x="172720" y="360680"/>
                    </a:lnTo>
                    <a:lnTo>
                      <a:pt x="873610" y="360680"/>
                    </a:lnTo>
                    <a:cubicBezTo>
                      <a:pt x="972670" y="360680"/>
                      <a:pt x="1053950" y="279400"/>
                      <a:pt x="1053950" y="180340"/>
                    </a:cubicBezTo>
                    <a:close/>
                  </a:path>
                </a:pathLst>
              </a:custGeom>
              <a:solidFill>
                <a:srgbClr val="61C2A2"/>
              </a:solidFill>
            </p:spPr>
          </p:sp>
        </p:grpSp>
        <p:grpSp>
          <p:nvGrpSpPr>
            <p:cNvPr id="5" name="Group 5"/>
            <p:cNvGrpSpPr/>
            <p:nvPr/>
          </p:nvGrpSpPr>
          <p:grpSpPr>
            <a:xfrm rot="-2700000">
              <a:off x="-168048" y="4882144"/>
              <a:ext cx="7349881" cy="2569108"/>
              <a:chOff x="0" y="0"/>
              <a:chExt cx="1162657" cy="406400"/>
            </a:xfrm>
          </p:grpSpPr>
          <p:sp>
            <p:nvSpPr>
              <p:cNvPr id="6" name="Freeform 6"/>
              <p:cNvSpPr/>
              <p:nvPr/>
            </p:nvSpPr>
            <p:spPr>
              <a:xfrm>
                <a:off x="17780" y="22860"/>
                <a:ext cx="1137257" cy="360680"/>
              </a:xfrm>
              <a:custGeom>
                <a:avLst/>
                <a:gdLst/>
                <a:ahLst/>
                <a:cxnLst/>
                <a:rect l="l" t="t" r="r" b="b"/>
                <a:pathLst>
                  <a:path w="1137257" h="360680">
                    <a:moveTo>
                      <a:pt x="1137257" y="180340"/>
                    </a:moveTo>
                    <a:cubicBezTo>
                      <a:pt x="1137257" y="81280"/>
                      <a:pt x="1057247" y="0"/>
                      <a:pt x="956917" y="0"/>
                    </a:cubicBezTo>
                    <a:lnTo>
                      <a:pt x="172720" y="0"/>
                    </a:lnTo>
                    <a:lnTo>
                      <a:pt x="172720" y="1270"/>
                    </a:lnTo>
                    <a:cubicBezTo>
                      <a:pt x="76200" y="5080"/>
                      <a:pt x="0" y="83820"/>
                      <a:pt x="0" y="180340"/>
                    </a:cubicBezTo>
                    <a:cubicBezTo>
                      <a:pt x="0" y="276860"/>
                      <a:pt x="77470" y="355600"/>
                      <a:pt x="172720" y="359410"/>
                    </a:cubicBezTo>
                    <a:lnTo>
                      <a:pt x="172720" y="360680"/>
                    </a:lnTo>
                    <a:lnTo>
                      <a:pt x="956917" y="360680"/>
                    </a:lnTo>
                    <a:cubicBezTo>
                      <a:pt x="1055977" y="360680"/>
                      <a:pt x="1137257" y="279400"/>
                      <a:pt x="1137257" y="180340"/>
                    </a:cubicBezTo>
                    <a:close/>
                  </a:path>
                </a:pathLst>
              </a:custGeom>
              <a:solidFill>
                <a:srgbClr val="1D617A"/>
              </a:solidFill>
            </p:spPr>
          </p:sp>
        </p:grpSp>
      </p:grpSp>
      <p:grpSp>
        <p:nvGrpSpPr>
          <p:cNvPr id="7" name="Group 7"/>
          <p:cNvGrpSpPr/>
          <p:nvPr/>
        </p:nvGrpSpPr>
        <p:grpSpPr>
          <a:xfrm>
            <a:off x="10806949" y="-1244263"/>
            <a:ext cx="3426960" cy="4265666"/>
            <a:chOff x="0" y="0"/>
            <a:chExt cx="4569280" cy="5687554"/>
          </a:xfrm>
        </p:grpSpPr>
        <p:grpSp>
          <p:nvGrpSpPr>
            <p:cNvPr id="8" name="Group 8"/>
            <p:cNvGrpSpPr/>
            <p:nvPr/>
          </p:nvGrpSpPr>
          <p:grpSpPr>
            <a:xfrm rot="-2700000">
              <a:off x="27432" y="2577082"/>
              <a:ext cx="4305215" cy="1860867"/>
              <a:chOff x="0" y="0"/>
              <a:chExt cx="940228" cy="406400"/>
            </a:xfrm>
          </p:grpSpPr>
          <p:sp>
            <p:nvSpPr>
              <p:cNvPr id="9" name="Freeform 9"/>
              <p:cNvSpPr/>
              <p:nvPr/>
            </p:nvSpPr>
            <p:spPr>
              <a:xfrm>
                <a:off x="17780" y="22860"/>
                <a:ext cx="914828" cy="360680"/>
              </a:xfrm>
              <a:custGeom>
                <a:avLst/>
                <a:gdLst/>
                <a:ahLst/>
                <a:cxnLst/>
                <a:rect l="l" t="t" r="r" b="b"/>
                <a:pathLst>
                  <a:path w="914828" h="360680">
                    <a:moveTo>
                      <a:pt x="914828" y="180340"/>
                    </a:moveTo>
                    <a:cubicBezTo>
                      <a:pt x="914828" y="81280"/>
                      <a:pt x="834818" y="0"/>
                      <a:pt x="734488" y="0"/>
                    </a:cubicBezTo>
                    <a:lnTo>
                      <a:pt x="172720" y="0"/>
                    </a:lnTo>
                    <a:lnTo>
                      <a:pt x="172720" y="1270"/>
                    </a:lnTo>
                    <a:cubicBezTo>
                      <a:pt x="76200" y="5080"/>
                      <a:pt x="0" y="83820"/>
                      <a:pt x="0" y="180340"/>
                    </a:cubicBezTo>
                    <a:cubicBezTo>
                      <a:pt x="0" y="276860"/>
                      <a:pt x="77470" y="355600"/>
                      <a:pt x="172720" y="359410"/>
                    </a:cubicBezTo>
                    <a:lnTo>
                      <a:pt x="172720" y="360680"/>
                    </a:lnTo>
                    <a:lnTo>
                      <a:pt x="734488" y="360680"/>
                    </a:lnTo>
                    <a:cubicBezTo>
                      <a:pt x="833548" y="360680"/>
                      <a:pt x="914828" y="279400"/>
                      <a:pt x="914828" y="180340"/>
                    </a:cubicBezTo>
                    <a:close/>
                  </a:path>
                </a:pathLst>
              </a:custGeom>
              <a:solidFill>
                <a:srgbClr val="1D617A"/>
              </a:solidFill>
            </p:spPr>
          </p:sp>
        </p:grpSp>
        <p:grpSp>
          <p:nvGrpSpPr>
            <p:cNvPr id="10" name="Group 10"/>
            <p:cNvGrpSpPr/>
            <p:nvPr/>
          </p:nvGrpSpPr>
          <p:grpSpPr>
            <a:xfrm rot="-2700000">
              <a:off x="528051" y="1128897"/>
              <a:ext cx="3963799" cy="1860867"/>
              <a:chOff x="0" y="0"/>
              <a:chExt cx="865665" cy="406400"/>
            </a:xfrm>
          </p:grpSpPr>
          <p:sp>
            <p:nvSpPr>
              <p:cNvPr id="11" name="Freeform 11"/>
              <p:cNvSpPr/>
              <p:nvPr/>
            </p:nvSpPr>
            <p:spPr>
              <a:xfrm>
                <a:off x="17780" y="22860"/>
                <a:ext cx="840266" cy="360680"/>
              </a:xfrm>
              <a:custGeom>
                <a:avLst/>
                <a:gdLst/>
                <a:ahLst/>
                <a:cxnLst/>
                <a:rect l="l" t="t" r="r" b="b"/>
                <a:pathLst>
                  <a:path w="840266" h="360680">
                    <a:moveTo>
                      <a:pt x="840266" y="180340"/>
                    </a:moveTo>
                    <a:cubicBezTo>
                      <a:pt x="840266" y="81280"/>
                      <a:pt x="760256" y="0"/>
                      <a:pt x="659926" y="0"/>
                    </a:cubicBezTo>
                    <a:lnTo>
                      <a:pt x="172720" y="0"/>
                    </a:lnTo>
                    <a:lnTo>
                      <a:pt x="172720" y="1270"/>
                    </a:lnTo>
                    <a:cubicBezTo>
                      <a:pt x="76200" y="5080"/>
                      <a:pt x="0" y="83820"/>
                      <a:pt x="0" y="180340"/>
                    </a:cubicBezTo>
                    <a:cubicBezTo>
                      <a:pt x="0" y="276860"/>
                      <a:pt x="77470" y="355600"/>
                      <a:pt x="172720" y="359410"/>
                    </a:cubicBezTo>
                    <a:lnTo>
                      <a:pt x="172720" y="360680"/>
                    </a:lnTo>
                    <a:lnTo>
                      <a:pt x="659925" y="360680"/>
                    </a:lnTo>
                    <a:cubicBezTo>
                      <a:pt x="758985" y="360680"/>
                      <a:pt x="840265" y="279400"/>
                      <a:pt x="840265" y="180340"/>
                    </a:cubicBezTo>
                    <a:close/>
                  </a:path>
                </a:pathLst>
              </a:custGeom>
              <a:solidFill>
                <a:srgbClr val="61C2A2"/>
              </a:solidFill>
            </p:spPr>
          </p:sp>
        </p:grpSp>
      </p:grpSp>
      <p:grpSp>
        <p:nvGrpSpPr>
          <p:cNvPr id="12" name="Group 12"/>
          <p:cNvGrpSpPr/>
          <p:nvPr/>
        </p:nvGrpSpPr>
        <p:grpSpPr>
          <a:xfrm>
            <a:off x="-3533562" y="-2632035"/>
            <a:ext cx="10908612" cy="12919035"/>
            <a:chOff x="0" y="0"/>
            <a:chExt cx="14544816" cy="17225380"/>
          </a:xfrm>
        </p:grpSpPr>
        <p:grpSp>
          <p:nvGrpSpPr>
            <p:cNvPr id="13" name="Group 13"/>
            <p:cNvGrpSpPr/>
            <p:nvPr/>
          </p:nvGrpSpPr>
          <p:grpSpPr>
            <a:xfrm rot="-2700000">
              <a:off x="2556842" y="3625680"/>
              <a:ext cx="12149878" cy="4574709"/>
              <a:chOff x="0" y="0"/>
              <a:chExt cx="1079350" cy="406400"/>
            </a:xfrm>
          </p:grpSpPr>
          <p:sp>
            <p:nvSpPr>
              <p:cNvPr id="14" name="Freeform 14"/>
              <p:cNvSpPr/>
              <p:nvPr/>
            </p:nvSpPr>
            <p:spPr>
              <a:xfrm>
                <a:off x="17780" y="22860"/>
                <a:ext cx="1053950" cy="360680"/>
              </a:xfrm>
              <a:custGeom>
                <a:avLst/>
                <a:gdLst/>
                <a:ahLst/>
                <a:cxnLst/>
                <a:rect l="l" t="t" r="r" b="b"/>
                <a:pathLst>
                  <a:path w="1053950" h="360680">
                    <a:moveTo>
                      <a:pt x="1053950" y="180340"/>
                    </a:moveTo>
                    <a:cubicBezTo>
                      <a:pt x="1053950" y="81280"/>
                      <a:pt x="973940" y="0"/>
                      <a:pt x="873610" y="0"/>
                    </a:cubicBezTo>
                    <a:lnTo>
                      <a:pt x="172720" y="0"/>
                    </a:lnTo>
                    <a:lnTo>
                      <a:pt x="172720" y="1270"/>
                    </a:lnTo>
                    <a:cubicBezTo>
                      <a:pt x="76200" y="5080"/>
                      <a:pt x="0" y="83820"/>
                      <a:pt x="0" y="180340"/>
                    </a:cubicBezTo>
                    <a:cubicBezTo>
                      <a:pt x="0" y="276860"/>
                      <a:pt x="77470" y="355600"/>
                      <a:pt x="172720" y="359410"/>
                    </a:cubicBezTo>
                    <a:lnTo>
                      <a:pt x="172720" y="360680"/>
                    </a:lnTo>
                    <a:lnTo>
                      <a:pt x="873610" y="360680"/>
                    </a:lnTo>
                    <a:cubicBezTo>
                      <a:pt x="972670" y="360680"/>
                      <a:pt x="1053950" y="279400"/>
                      <a:pt x="1053950" y="180340"/>
                    </a:cubicBezTo>
                    <a:close/>
                  </a:path>
                </a:pathLst>
              </a:custGeom>
              <a:solidFill>
                <a:srgbClr val="61C2A2">
                  <a:alpha val="14902"/>
                </a:srgbClr>
              </a:solidFill>
            </p:spPr>
          </p:sp>
        </p:grpSp>
        <p:grpSp>
          <p:nvGrpSpPr>
            <p:cNvPr id="15" name="Group 15"/>
            <p:cNvGrpSpPr/>
            <p:nvPr/>
          </p:nvGrpSpPr>
          <p:grpSpPr>
            <a:xfrm rot="-2700000">
              <a:off x="-299237" y="8693441"/>
              <a:ext cx="13087643" cy="4574709"/>
              <a:chOff x="0" y="0"/>
              <a:chExt cx="1162657" cy="406400"/>
            </a:xfrm>
          </p:grpSpPr>
          <p:sp>
            <p:nvSpPr>
              <p:cNvPr id="16" name="Freeform 16"/>
              <p:cNvSpPr/>
              <p:nvPr/>
            </p:nvSpPr>
            <p:spPr>
              <a:xfrm>
                <a:off x="17780" y="22860"/>
                <a:ext cx="1137257" cy="360680"/>
              </a:xfrm>
              <a:custGeom>
                <a:avLst/>
                <a:gdLst/>
                <a:ahLst/>
                <a:cxnLst/>
                <a:rect l="l" t="t" r="r" b="b"/>
                <a:pathLst>
                  <a:path w="1137257" h="360680">
                    <a:moveTo>
                      <a:pt x="1137257" y="180340"/>
                    </a:moveTo>
                    <a:cubicBezTo>
                      <a:pt x="1137257" y="81280"/>
                      <a:pt x="1057247" y="0"/>
                      <a:pt x="956917" y="0"/>
                    </a:cubicBezTo>
                    <a:lnTo>
                      <a:pt x="172720" y="0"/>
                    </a:lnTo>
                    <a:lnTo>
                      <a:pt x="172720" y="1270"/>
                    </a:lnTo>
                    <a:cubicBezTo>
                      <a:pt x="76200" y="5080"/>
                      <a:pt x="0" y="83820"/>
                      <a:pt x="0" y="180340"/>
                    </a:cubicBezTo>
                    <a:cubicBezTo>
                      <a:pt x="0" y="276860"/>
                      <a:pt x="77470" y="355600"/>
                      <a:pt x="172720" y="359410"/>
                    </a:cubicBezTo>
                    <a:lnTo>
                      <a:pt x="172720" y="360680"/>
                    </a:lnTo>
                    <a:lnTo>
                      <a:pt x="956917" y="360680"/>
                    </a:lnTo>
                    <a:cubicBezTo>
                      <a:pt x="1055977" y="360680"/>
                      <a:pt x="1137257" y="279400"/>
                      <a:pt x="1137257" y="180340"/>
                    </a:cubicBezTo>
                    <a:close/>
                  </a:path>
                </a:pathLst>
              </a:custGeom>
              <a:solidFill>
                <a:srgbClr val="1D617A">
                  <a:alpha val="14902"/>
                </a:srgbClr>
              </a:solidFill>
            </p:spPr>
          </p:sp>
        </p:grpSp>
      </p:grpSp>
      <p:sp>
        <p:nvSpPr>
          <p:cNvPr id="18" name="TextBox 18"/>
          <p:cNvSpPr txBox="1"/>
          <p:nvPr/>
        </p:nvSpPr>
        <p:spPr>
          <a:xfrm>
            <a:off x="1028700" y="2091475"/>
            <a:ext cx="12763900" cy="655651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7280"/>
              </a:lnSpc>
            </a:pPr>
            <a:r>
              <a:rPr lang="en-US" sz="14400" spc="-863">
                <a:solidFill>
                  <a:srgbClr val="1D617A"/>
                </a:solidFill>
                <a:latin typeface="Raleway"/>
              </a:rPr>
              <a:t>Рост в условиях недостатка кислорода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BEFE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4218409" y="3865346"/>
            <a:ext cx="6462782" cy="7822414"/>
            <a:chOff x="0" y="0"/>
            <a:chExt cx="8617043" cy="10429885"/>
          </a:xfrm>
        </p:grpSpPr>
        <p:grpSp>
          <p:nvGrpSpPr>
            <p:cNvPr id="3" name="Group 3"/>
            <p:cNvGrpSpPr/>
            <p:nvPr/>
          </p:nvGrpSpPr>
          <p:grpSpPr>
            <a:xfrm rot="-2700000">
              <a:off x="-237730" y="4574446"/>
              <a:ext cx="9092504" cy="3093835"/>
              <a:chOff x="0" y="0"/>
              <a:chExt cx="1194373" cy="406400"/>
            </a:xfrm>
          </p:grpSpPr>
          <p:sp>
            <p:nvSpPr>
              <p:cNvPr id="4" name="Freeform 4"/>
              <p:cNvSpPr/>
              <p:nvPr/>
            </p:nvSpPr>
            <p:spPr>
              <a:xfrm>
                <a:off x="17780" y="22860"/>
                <a:ext cx="1168973" cy="360680"/>
              </a:xfrm>
              <a:custGeom>
                <a:avLst/>
                <a:gdLst/>
                <a:ahLst/>
                <a:cxnLst/>
                <a:rect l="l" t="t" r="r" b="b"/>
                <a:pathLst>
                  <a:path w="1168973" h="360680">
                    <a:moveTo>
                      <a:pt x="1168973" y="180340"/>
                    </a:moveTo>
                    <a:cubicBezTo>
                      <a:pt x="1168973" y="81280"/>
                      <a:pt x="1088963" y="0"/>
                      <a:pt x="988633" y="0"/>
                    </a:cubicBezTo>
                    <a:lnTo>
                      <a:pt x="172720" y="0"/>
                    </a:lnTo>
                    <a:lnTo>
                      <a:pt x="172720" y="1270"/>
                    </a:lnTo>
                    <a:cubicBezTo>
                      <a:pt x="76200" y="5080"/>
                      <a:pt x="0" y="83820"/>
                      <a:pt x="0" y="180340"/>
                    </a:cubicBezTo>
                    <a:cubicBezTo>
                      <a:pt x="0" y="276860"/>
                      <a:pt x="77470" y="355600"/>
                      <a:pt x="172720" y="359410"/>
                    </a:cubicBezTo>
                    <a:lnTo>
                      <a:pt x="172720" y="360680"/>
                    </a:lnTo>
                    <a:lnTo>
                      <a:pt x="988633" y="360680"/>
                    </a:lnTo>
                    <a:cubicBezTo>
                      <a:pt x="1087693" y="360680"/>
                      <a:pt x="1168973" y="279400"/>
                      <a:pt x="1168973" y="180340"/>
                    </a:cubicBezTo>
                    <a:close/>
                  </a:path>
                </a:pathLst>
              </a:custGeom>
              <a:solidFill>
                <a:srgbClr val="1D617A"/>
              </a:solidFill>
            </p:spPr>
          </p:sp>
        </p:grpSp>
        <p:grpSp>
          <p:nvGrpSpPr>
            <p:cNvPr id="5" name="Group 5"/>
            <p:cNvGrpSpPr/>
            <p:nvPr/>
          </p:nvGrpSpPr>
          <p:grpSpPr>
            <a:xfrm rot="-2700000">
              <a:off x="1422354" y="2073974"/>
              <a:ext cx="7147594" cy="3093835"/>
              <a:chOff x="0" y="0"/>
              <a:chExt cx="938894" cy="406400"/>
            </a:xfrm>
          </p:grpSpPr>
          <p:sp>
            <p:nvSpPr>
              <p:cNvPr id="6" name="Freeform 6"/>
              <p:cNvSpPr/>
              <p:nvPr/>
            </p:nvSpPr>
            <p:spPr>
              <a:xfrm>
                <a:off x="17780" y="22860"/>
                <a:ext cx="913494" cy="360680"/>
              </a:xfrm>
              <a:custGeom>
                <a:avLst/>
                <a:gdLst/>
                <a:ahLst/>
                <a:cxnLst/>
                <a:rect l="l" t="t" r="r" b="b"/>
                <a:pathLst>
                  <a:path w="913494" h="360680">
                    <a:moveTo>
                      <a:pt x="913494" y="180340"/>
                    </a:moveTo>
                    <a:cubicBezTo>
                      <a:pt x="913494" y="81280"/>
                      <a:pt x="833484" y="0"/>
                      <a:pt x="733154" y="0"/>
                    </a:cubicBezTo>
                    <a:lnTo>
                      <a:pt x="172720" y="0"/>
                    </a:lnTo>
                    <a:lnTo>
                      <a:pt x="172720" y="1270"/>
                    </a:lnTo>
                    <a:cubicBezTo>
                      <a:pt x="76200" y="5080"/>
                      <a:pt x="0" y="83820"/>
                      <a:pt x="0" y="180340"/>
                    </a:cubicBezTo>
                    <a:cubicBezTo>
                      <a:pt x="0" y="276860"/>
                      <a:pt x="77470" y="355600"/>
                      <a:pt x="172720" y="359410"/>
                    </a:cubicBezTo>
                    <a:lnTo>
                      <a:pt x="172720" y="360680"/>
                    </a:lnTo>
                    <a:lnTo>
                      <a:pt x="733154" y="360680"/>
                    </a:lnTo>
                    <a:cubicBezTo>
                      <a:pt x="832214" y="360680"/>
                      <a:pt x="913494" y="279400"/>
                      <a:pt x="913494" y="180340"/>
                    </a:cubicBezTo>
                    <a:close/>
                  </a:path>
                </a:pathLst>
              </a:custGeom>
              <a:solidFill>
                <a:srgbClr val="61C2A2"/>
              </a:solidFill>
            </p:spPr>
          </p:sp>
        </p:grpSp>
      </p:grpSp>
      <p:grpSp>
        <p:nvGrpSpPr>
          <p:cNvPr id="7" name="Group 7"/>
          <p:cNvGrpSpPr/>
          <p:nvPr/>
        </p:nvGrpSpPr>
        <p:grpSpPr>
          <a:xfrm>
            <a:off x="-1193738" y="-931767"/>
            <a:ext cx="3955788" cy="4663763"/>
            <a:chOff x="0" y="0"/>
            <a:chExt cx="5274385" cy="6218350"/>
          </a:xfrm>
        </p:grpSpPr>
        <p:grpSp>
          <p:nvGrpSpPr>
            <p:cNvPr id="8" name="Group 8"/>
            <p:cNvGrpSpPr/>
            <p:nvPr/>
          </p:nvGrpSpPr>
          <p:grpSpPr>
            <a:xfrm rot="-2700000">
              <a:off x="-81642" y="1746690"/>
              <a:ext cx="5607681" cy="1610992"/>
              <a:chOff x="0" y="0"/>
              <a:chExt cx="1414632" cy="406400"/>
            </a:xfrm>
          </p:grpSpPr>
          <p:sp>
            <p:nvSpPr>
              <p:cNvPr id="9" name="Freeform 9"/>
              <p:cNvSpPr/>
              <p:nvPr/>
            </p:nvSpPr>
            <p:spPr>
              <a:xfrm>
                <a:off x="17780" y="22860"/>
                <a:ext cx="1389232" cy="360680"/>
              </a:xfrm>
              <a:custGeom>
                <a:avLst/>
                <a:gdLst/>
                <a:ahLst/>
                <a:cxnLst/>
                <a:rect l="l" t="t" r="r" b="b"/>
                <a:pathLst>
                  <a:path w="1389232" h="360680">
                    <a:moveTo>
                      <a:pt x="1389232" y="180340"/>
                    </a:moveTo>
                    <a:cubicBezTo>
                      <a:pt x="1389232" y="81280"/>
                      <a:pt x="1309222" y="0"/>
                      <a:pt x="1208892" y="0"/>
                    </a:cubicBezTo>
                    <a:lnTo>
                      <a:pt x="172720" y="0"/>
                    </a:lnTo>
                    <a:lnTo>
                      <a:pt x="172720" y="1270"/>
                    </a:lnTo>
                    <a:cubicBezTo>
                      <a:pt x="76200" y="5080"/>
                      <a:pt x="0" y="83820"/>
                      <a:pt x="0" y="180340"/>
                    </a:cubicBezTo>
                    <a:cubicBezTo>
                      <a:pt x="0" y="276860"/>
                      <a:pt x="77470" y="355600"/>
                      <a:pt x="172720" y="359410"/>
                    </a:cubicBezTo>
                    <a:lnTo>
                      <a:pt x="172720" y="360680"/>
                    </a:lnTo>
                    <a:lnTo>
                      <a:pt x="1208892" y="360680"/>
                    </a:lnTo>
                    <a:cubicBezTo>
                      <a:pt x="1307952" y="360680"/>
                      <a:pt x="1389232" y="279400"/>
                      <a:pt x="1389232" y="180340"/>
                    </a:cubicBezTo>
                    <a:close/>
                  </a:path>
                </a:pathLst>
              </a:custGeom>
              <a:solidFill>
                <a:srgbClr val="61C2A2"/>
              </a:solidFill>
            </p:spPr>
          </p:sp>
        </p:grpSp>
        <p:grpSp>
          <p:nvGrpSpPr>
            <p:cNvPr id="10" name="Group 10"/>
            <p:cNvGrpSpPr/>
            <p:nvPr/>
          </p:nvGrpSpPr>
          <p:grpSpPr>
            <a:xfrm rot="-2700000">
              <a:off x="-97486" y="3232862"/>
              <a:ext cx="4554957" cy="1610992"/>
              <a:chOff x="0" y="0"/>
              <a:chExt cx="1149065" cy="406400"/>
            </a:xfrm>
          </p:grpSpPr>
          <p:sp>
            <p:nvSpPr>
              <p:cNvPr id="11" name="Freeform 11"/>
              <p:cNvSpPr/>
              <p:nvPr/>
            </p:nvSpPr>
            <p:spPr>
              <a:xfrm>
                <a:off x="17780" y="22860"/>
                <a:ext cx="1123665" cy="360680"/>
              </a:xfrm>
              <a:custGeom>
                <a:avLst/>
                <a:gdLst/>
                <a:ahLst/>
                <a:cxnLst/>
                <a:rect l="l" t="t" r="r" b="b"/>
                <a:pathLst>
                  <a:path w="1123665" h="360680">
                    <a:moveTo>
                      <a:pt x="1123665" y="180340"/>
                    </a:moveTo>
                    <a:cubicBezTo>
                      <a:pt x="1123665" y="81280"/>
                      <a:pt x="1043655" y="0"/>
                      <a:pt x="943325" y="0"/>
                    </a:cubicBezTo>
                    <a:lnTo>
                      <a:pt x="172720" y="0"/>
                    </a:lnTo>
                    <a:lnTo>
                      <a:pt x="172720" y="1270"/>
                    </a:lnTo>
                    <a:cubicBezTo>
                      <a:pt x="76200" y="5080"/>
                      <a:pt x="0" y="83820"/>
                      <a:pt x="0" y="180340"/>
                    </a:cubicBezTo>
                    <a:cubicBezTo>
                      <a:pt x="0" y="276860"/>
                      <a:pt x="77470" y="355600"/>
                      <a:pt x="172720" y="359410"/>
                    </a:cubicBezTo>
                    <a:lnTo>
                      <a:pt x="172720" y="360680"/>
                    </a:lnTo>
                    <a:lnTo>
                      <a:pt x="943325" y="360680"/>
                    </a:lnTo>
                    <a:cubicBezTo>
                      <a:pt x="1042385" y="360680"/>
                      <a:pt x="1123665" y="279400"/>
                      <a:pt x="1123665" y="180340"/>
                    </a:cubicBezTo>
                    <a:close/>
                  </a:path>
                </a:pathLst>
              </a:custGeom>
              <a:solidFill>
                <a:srgbClr val="1D617A"/>
              </a:solidFill>
            </p:spPr>
          </p:sp>
        </p:grpSp>
      </p:grpSp>
      <p:pic>
        <p:nvPicPr>
          <p:cNvPr id="12" name="Picture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>
            <a:off x="119796" y="5892566"/>
            <a:ext cx="4114800" cy="4114800"/>
          </a:xfrm>
          <a:prstGeom prst="rect">
            <a:avLst/>
          </a:prstGeom>
        </p:spPr>
      </p:pic>
      <p:grpSp>
        <p:nvGrpSpPr>
          <p:cNvPr id="13" name="Group 13"/>
          <p:cNvGrpSpPr/>
          <p:nvPr/>
        </p:nvGrpSpPr>
        <p:grpSpPr>
          <a:xfrm>
            <a:off x="2762050" y="3142880"/>
            <a:ext cx="12763900" cy="3656816"/>
            <a:chOff x="0" y="0"/>
            <a:chExt cx="17018533" cy="4875755"/>
          </a:xfrm>
        </p:grpSpPr>
        <p:sp>
          <p:nvSpPr>
            <p:cNvPr id="14" name="TextBox 14"/>
            <p:cNvSpPr txBox="1"/>
            <p:nvPr/>
          </p:nvSpPr>
          <p:spPr>
            <a:xfrm>
              <a:off x="0" y="2475984"/>
              <a:ext cx="17018533" cy="239977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863599" lvl="1" indent="-431800" algn="ctr">
                <a:lnSpc>
                  <a:spcPts val="4799"/>
                </a:lnSpc>
                <a:buFont typeface="Arial"/>
                <a:buChar char="•"/>
              </a:pPr>
              <a:r>
                <a:rPr lang="en-US" sz="3999" spc="279">
                  <a:solidFill>
                    <a:srgbClr val="61C2A2"/>
                  </a:solidFill>
                  <a:latin typeface="Raleway Italics"/>
                </a:rPr>
                <a:t>ОБЛИГАТНЫЕ АЭРОБЫ</a:t>
              </a:r>
            </a:p>
            <a:p>
              <a:pPr marL="863599" lvl="1" indent="-431800" algn="ctr">
                <a:lnSpc>
                  <a:spcPts val="4799"/>
                </a:lnSpc>
                <a:buFont typeface="Arial"/>
                <a:buChar char="•"/>
              </a:pPr>
              <a:r>
                <a:rPr lang="en-US" sz="3999" spc="279">
                  <a:solidFill>
                    <a:srgbClr val="61C2A2"/>
                  </a:solidFill>
                  <a:latin typeface="Raleway Italics"/>
                </a:rPr>
                <a:t>ОБЛИГАТНЫЕ АНАЭРОБЫ</a:t>
              </a:r>
            </a:p>
            <a:p>
              <a:pPr marL="863599" lvl="1" indent="-431800" algn="ctr">
                <a:lnSpc>
                  <a:spcPts val="4799"/>
                </a:lnSpc>
                <a:buFont typeface="Arial"/>
                <a:buChar char="•"/>
              </a:pPr>
              <a:r>
                <a:rPr lang="en-US" sz="3999" spc="279">
                  <a:solidFill>
                    <a:srgbClr val="61C2A2"/>
                  </a:solidFill>
                  <a:latin typeface="Raleway"/>
                </a:rPr>
                <a:t>ФАКУЛЬТАТИВНЫЕ АНАЭРОБЫ</a:t>
              </a:r>
            </a:p>
          </p:txBody>
        </p:sp>
        <p:sp>
          <p:nvSpPr>
            <p:cNvPr id="15" name="TextBox 15"/>
            <p:cNvSpPr txBox="1"/>
            <p:nvPr/>
          </p:nvSpPr>
          <p:spPr>
            <a:xfrm>
              <a:off x="3" y="38100"/>
              <a:ext cx="17018528" cy="219951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4290"/>
                </a:lnSpc>
              </a:pPr>
              <a:r>
                <a:rPr lang="en-US" sz="3900" spc="-117">
                  <a:solidFill>
                    <a:srgbClr val="1D617A"/>
                  </a:solidFill>
                  <a:latin typeface="Raleway"/>
                </a:rPr>
                <a:t>ПО ОТНОШЕНИЮ К РАСТВОРЕННОМУ В ВОДЕ МОЛЕКУЛЯРНОМУ КИСЛОРОДУ ВЫДЕЛЯЮТ 3 ГРУППЫ МИКРООРГАНИЗМОВ:</a:t>
              </a:r>
            </a:p>
          </p:txBody>
        </p:sp>
      </p:grp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D617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3454256" y="1541483"/>
            <a:ext cx="10908612" cy="12919035"/>
            <a:chOff x="0" y="0"/>
            <a:chExt cx="14544816" cy="17225380"/>
          </a:xfrm>
        </p:grpSpPr>
        <p:grpSp>
          <p:nvGrpSpPr>
            <p:cNvPr id="3" name="Group 3"/>
            <p:cNvGrpSpPr/>
            <p:nvPr/>
          </p:nvGrpSpPr>
          <p:grpSpPr>
            <a:xfrm rot="-2700000">
              <a:off x="2556842" y="3625680"/>
              <a:ext cx="12149878" cy="4574709"/>
              <a:chOff x="0" y="0"/>
              <a:chExt cx="1079350" cy="406400"/>
            </a:xfrm>
          </p:grpSpPr>
          <p:sp>
            <p:nvSpPr>
              <p:cNvPr id="4" name="Freeform 4"/>
              <p:cNvSpPr/>
              <p:nvPr/>
            </p:nvSpPr>
            <p:spPr>
              <a:xfrm>
                <a:off x="17780" y="22860"/>
                <a:ext cx="1053950" cy="360680"/>
              </a:xfrm>
              <a:custGeom>
                <a:avLst/>
                <a:gdLst/>
                <a:ahLst/>
                <a:cxnLst/>
                <a:rect l="l" t="t" r="r" b="b"/>
                <a:pathLst>
                  <a:path w="1053950" h="360680">
                    <a:moveTo>
                      <a:pt x="1053950" y="180340"/>
                    </a:moveTo>
                    <a:cubicBezTo>
                      <a:pt x="1053950" y="81280"/>
                      <a:pt x="973940" y="0"/>
                      <a:pt x="873610" y="0"/>
                    </a:cubicBezTo>
                    <a:lnTo>
                      <a:pt x="172720" y="0"/>
                    </a:lnTo>
                    <a:lnTo>
                      <a:pt x="172720" y="1270"/>
                    </a:lnTo>
                    <a:cubicBezTo>
                      <a:pt x="76200" y="5080"/>
                      <a:pt x="0" y="83820"/>
                      <a:pt x="0" y="180340"/>
                    </a:cubicBezTo>
                    <a:cubicBezTo>
                      <a:pt x="0" y="276860"/>
                      <a:pt x="77470" y="355600"/>
                      <a:pt x="172720" y="359410"/>
                    </a:cubicBezTo>
                    <a:lnTo>
                      <a:pt x="172720" y="360680"/>
                    </a:lnTo>
                    <a:lnTo>
                      <a:pt x="873610" y="360680"/>
                    </a:lnTo>
                    <a:cubicBezTo>
                      <a:pt x="972670" y="360680"/>
                      <a:pt x="1053950" y="279400"/>
                      <a:pt x="1053950" y="180340"/>
                    </a:cubicBezTo>
                    <a:close/>
                  </a:path>
                </a:pathLst>
              </a:custGeom>
              <a:solidFill>
                <a:srgbClr val="61C2A2">
                  <a:alpha val="14902"/>
                </a:srgbClr>
              </a:solidFill>
            </p:spPr>
          </p:sp>
        </p:grpSp>
        <p:grpSp>
          <p:nvGrpSpPr>
            <p:cNvPr id="5" name="Group 5"/>
            <p:cNvGrpSpPr/>
            <p:nvPr/>
          </p:nvGrpSpPr>
          <p:grpSpPr>
            <a:xfrm rot="-2700000">
              <a:off x="-299237" y="8693441"/>
              <a:ext cx="13087643" cy="4574709"/>
              <a:chOff x="0" y="0"/>
              <a:chExt cx="1162657" cy="406400"/>
            </a:xfrm>
          </p:grpSpPr>
          <p:sp>
            <p:nvSpPr>
              <p:cNvPr id="6" name="Freeform 6"/>
              <p:cNvSpPr/>
              <p:nvPr/>
            </p:nvSpPr>
            <p:spPr>
              <a:xfrm>
                <a:off x="17780" y="22860"/>
                <a:ext cx="1137257" cy="360680"/>
              </a:xfrm>
              <a:custGeom>
                <a:avLst/>
                <a:gdLst/>
                <a:ahLst/>
                <a:cxnLst/>
                <a:rect l="l" t="t" r="r" b="b"/>
                <a:pathLst>
                  <a:path w="1137257" h="360680">
                    <a:moveTo>
                      <a:pt x="1137257" y="180340"/>
                    </a:moveTo>
                    <a:cubicBezTo>
                      <a:pt x="1137257" y="81280"/>
                      <a:pt x="1057247" y="0"/>
                      <a:pt x="956917" y="0"/>
                    </a:cubicBezTo>
                    <a:lnTo>
                      <a:pt x="172720" y="0"/>
                    </a:lnTo>
                    <a:lnTo>
                      <a:pt x="172720" y="1270"/>
                    </a:lnTo>
                    <a:cubicBezTo>
                      <a:pt x="76200" y="5080"/>
                      <a:pt x="0" y="83820"/>
                      <a:pt x="0" y="180340"/>
                    </a:cubicBezTo>
                    <a:cubicBezTo>
                      <a:pt x="0" y="276860"/>
                      <a:pt x="77470" y="355600"/>
                      <a:pt x="172720" y="359410"/>
                    </a:cubicBezTo>
                    <a:lnTo>
                      <a:pt x="172720" y="360680"/>
                    </a:lnTo>
                    <a:lnTo>
                      <a:pt x="956917" y="360680"/>
                    </a:lnTo>
                    <a:cubicBezTo>
                      <a:pt x="1055977" y="360680"/>
                      <a:pt x="1137257" y="279400"/>
                      <a:pt x="1137257" y="180340"/>
                    </a:cubicBezTo>
                    <a:close/>
                  </a:path>
                </a:pathLst>
              </a:custGeom>
              <a:solidFill>
                <a:srgbClr val="DBEFE1">
                  <a:alpha val="14902"/>
                </a:srgbClr>
              </a:solidFill>
            </p:spPr>
          </p:sp>
        </p:grpSp>
      </p:grpSp>
      <p:grpSp>
        <p:nvGrpSpPr>
          <p:cNvPr id="7" name="Group 7"/>
          <p:cNvGrpSpPr/>
          <p:nvPr/>
        </p:nvGrpSpPr>
        <p:grpSpPr>
          <a:xfrm>
            <a:off x="15644827" y="-1436083"/>
            <a:ext cx="4215192" cy="4215192"/>
            <a:chOff x="0" y="0"/>
            <a:chExt cx="5620256" cy="5620256"/>
          </a:xfrm>
        </p:grpSpPr>
        <p:grpSp>
          <p:nvGrpSpPr>
            <p:cNvPr id="8" name="Group 8"/>
            <p:cNvGrpSpPr/>
            <p:nvPr/>
          </p:nvGrpSpPr>
          <p:grpSpPr>
            <a:xfrm rot="-2700000">
              <a:off x="-262175" y="1908310"/>
              <a:ext cx="6144605" cy="1803636"/>
              <a:chOff x="0" y="0"/>
              <a:chExt cx="1384518" cy="406400"/>
            </a:xfrm>
          </p:grpSpPr>
          <p:sp>
            <p:nvSpPr>
              <p:cNvPr id="9" name="Freeform 9"/>
              <p:cNvSpPr/>
              <p:nvPr/>
            </p:nvSpPr>
            <p:spPr>
              <a:xfrm>
                <a:off x="17780" y="22860"/>
                <a:ext cx="1359119" cy="360680"/>
              </a:xfrm>
              <a:custGeom>
                <a:avLst/>
                <a:gdLst/>
                <a:ahLst/>
                <a:cxnLst/>
                <a:rect l="l" t="t" r="r" b="b"/>
                <a:pathLst>
                  <a:path w="1359119" h="360680">
                    <a:moveTo>
                      <a:pt x="1359119" y="180340"/>
                    </a:moveTo>
                    <a:cubicBezTo>
                      <a:pt x="1359119" y="81280"/>
                      <a:pt x="1279109" y="0"/>
                      <a:pt x="1178779" y="0"/>
                    </a:cubicBezTo>
                    <a:lnTo>
                      <a:pt x="172720" y="0"/>
                    </a:lnTo>
                    <a:lnTo>
                      <a:pt x="172720" y="1270"/>
                    </a:lnTo>
                    <a:cubicBezTo>
                      <a:pt x="76200" y="5080"/>
                      <a:pt x="0" y="83820"/>
                      <a:pt x="0" y="180340"/>
                    </a:cubicBezTo>
                    <a:cubicBezTo>
                      <a:pt x="0" y="276860"/>
                      <a:pt x="77470" y="355600"/>
                      <a:pt x="172720" y="359410"/>
                    </a:cubicBezTo>
                    <a:lnTo>
                      <a:pt x="172720" y="360680"/>
                    </a:lnTo>
                    <a:lnTo>
                      <a:pt x="1178778" y="360680"/>
                    </a:lnTo>
                    <a:cubicBezTo>
                      <a:pt x="1277838" y="360680"/>
                      <a:pt x="1359118" y="279400"/>
                      <a:pt x="1359118" y="180340"/>
                    </a:cubicBezTo>
                    <a:close/>
                  </a:path>
                </a:pathLst>
              </a:custGeom>
              <a:solidFill>
                <a:srgbClr val="61C2A2"/>
              </a:solidFill>
            </p:spPr>
          </p:sp>
        </p:grpSp>
        <p:grpSp>
          <p:nvGrpSpPr>
            <p:cNvPr id="10" name="Group 10"/>
            <p:cNvGrpSpPr/>
            <p:nvPr/>
          </p:nvGrpSpPr>
          <p:grpSpPr>
            <a:xfrm rot="-2700000">
              <a:off x="368260" y="1423043"/>
              <a:ext cx="3740576" cy="1803636"/>
              <a:chOff x="0" y="0"/>
              <a:chExt cx="842836" cy="406400"/>
            </a:xfrm>
          </p:grpSpPr>
          <p:sp>
            <p:nvSpPr>
              <p:cNvPr id="11" name="Freeform 11"/>
              <p:cNvSpPr/>
              <p:nvPr/>
            </p:nvSpPr>
            <p:spPr>
              <a:xfrm>
                <a:off x="17780" y="22860"/>
                <a:ext cx="817436" cy="360680"/>
              </a:xfrm>
              <a:custGeom>
                <a:avLst/>
                <a:gdLst/>
                <a:ahLst/>
                <a:cxnLst/>
                <a:rect l="l" t="t" r="r" b="b"/>
                <a:pathLst>
                  <a:path w="817436" h="360680">
                    <a:moveTo>
                      <a:pt x="817436" y="180340"/>
                    </a:moveTo>
                    <a:cubicBezTo>
                      <a:pt x="817436" y="81280"/>
                      <a:pt x="737426" y="0"/>
                      <a:pt x="637096" y="0"/>
                    </a:cubicBezTo>
                    <a:lnTo>
                      <a:pt x="172720" y="0"/>
                    </a:lnTo>
                    <a:lnTo>
                      <a:pt x="172720" y="1270"/>
                    </a:lnTo>
                    <a:cubicBezTo>
                      <a:pt x="76200" y="5080"/>
                      <a:pt x="0" y="83820"/>
                      <a:pt x="0" y="180340"/>
                    </a:cubicBezTo>
                    <a:cubicBezTo>
                      <a:pt x="0" y="276860"/>
                      <a:pt x="77470" y="355600"/>
                      <a:pt x="172720" y="359410"/>
                    </a:cubicBezTo>
                    <a:lnTo>
                      <a:pt x="172720" y="360680"/>
                    </a:lnTo>
                    <a:lnTo>
                      <a:pt x="637096" y="360680"/>
                    </a:lnTo>
                    <a:cubicBezTo>
                      <a:pt x="736156" y="360680"/>
                      <a:pt x="817436" y="279400"/>
                      <a:pt x="817436" y="180340"/>
                    </a:cubicBezTo>
                    <a:close/>
                  </a:path>
                </a:pathLst>
              </a:custGeom>
              <a:solidFill>
                <a:srgbClr val="DBEFE1"/>
              </a:solidFill>
            </p:spPr>
          </p:sp>
        </p:grpSp>
      </p:grpSp>
      <p:grpSp>
        <p:nvGrpSpPr>
          <p:cNvPr id="12" name="Group 12"/>
          <p:cNvGrpSpPr/>
          <p:nvPr/>
        </p:nvGrpSpPr>
        <p:grpSpPr>
          <a:xfrm>
            <a:off x="2000050" y="1340114"/>
            <a:ext cx="14287900" cy="7143560"/>
            <a:chOff x="0" y="0"/>
            <a:chExt cx="19050533" cy="9524747"/>
          </a:xfrm>
        </p:grpSpPr>
        <p:sp>
          <p:nvSpPr>
            <p:cNvPr id="13" name="TextBox 13"/>
            <p:cNvSpPr txBox="1"/>
            <p:nvPr/>
          </p:nvSpPr>
          <p:spPr>
            <a:xfrm>
              <a:off x="0" y="-19050"/>
              <a:ext cx="19050533" cy="869759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8640"/>
                </a:lnSpc>
              </a:pPr>
              <a:r>
                <a:rPr lang="en-US" sz="7200" spc="-215">
                  <a:solidFill>
                    <a:srgbClr val="DBEFE1"/>
                  </a:solidFill>
                  <a:latin typeface="Raleway"/>
                </a:rPr>
                <a:t>Прокариоты, для роста которых кислород необходим, называют облигатными (обязательными) аэробами. К ним относится большинство прокариотных организмов. </a:t>
              </a:r>
            </a:p>
          </p:txBody>
        </p:sp>
        <p:grpSp>
          <p:nvGrpSpPr>
            <p:cNvPr id="14" name="Group 14"/>
            <p:cNvGrpSpPr/>
            <p:nvPr/>
          </p:nvGrpSpPr>
          <p:grpSpPr>
            <a:xfrm>
              <a:off x="8825857" y="9331012"/>
              <a:ext cx="1398819" cy="193736"/>
              <a:chOff x="0" y="0"/>
              <a:chExt cx="2934307" cy="406400"/>
            </a:xfrm>
          </p:grpSpPr>
          <p:sp>
            <p:nvSpPr>
              <p:cNvPr id="15" name="Freeform 15"/>
              <p:cNvSpPr/>
              <p:nvPr/>
            </p:nvSpPr>
            <p:spPr>
              <a:xfrm>
                <a:off x="17780" y="22860"/>
                <a:ext cx="2908908" cy="360680"/>
              </a:xfrm>
              <a:custGeom>
                <a:avLst/>
                <a:gdLst/>
                <a:ahLst/>
                <a:cxnLst/>
                <a:rect l="l" t="t" r="r" b="b"/>
                <a:pathLst>
                  <a:path w="2908908" h="360680">
                    <a:moveTo>
                      <a:pt x="2908908" y="180340"/>
                    </a:moveTo>
                    <a:cubicBezTo>
                      <a:pt x="2908908" y="81280"/>
                      <a:pt x="2828898" y="0"/>
                      <a:pt x="2728568" y="0"/>
                    </a:cubicBezTo>
                    <a:lnTo>
                      <a:pt x="172720" y="0"/>
                    </a:lnTo>
                    <a:lnTo>
                      <a:pt x="172720" y="1270"/>
                    </a:lnTo>
                    <a:cubicBezTo>
                      <a:pt x="76200" y="5080"/>
                      <a:pt x="0" y="83820"/>
                      <a:pt x="0" y="180340"/>
                    </a:cubicBezTo>
                    <a:cubicBezTo>
                      <a:pt x="0" y="276860"/>
                      <a:pt x="77470" y="355600"/>
                      <a:pt x="172720" y="359410"/>
                    </a:cubicBezTo>
                    <a:lnTo>
                      <a:pt x="172720" y="360680"/>
                    </a:lnTo>
                    <a:lnTo>
                      <a:pt x="2728567" y="360680"/>
                    </a:lnTo>
                    <a:cubicBezTo>
                      <a:pt x="2827628" y="360680"/>
                      <a:pt x="2908907" y="279400"/>
                      <a:pt x="2908907" y="180340"/>
                    </a:cubicBezTo>
                    <a:close/>
                  </a:path>
                </a:pathLst>
              </a:custGeom>
              <a:solidFill>
                <a:srgbClr val="61C2A2"/>
              </a:solidFill>
            </p:spPr>
          </p:sp>
        </p:grpSp>
      </p:grpSp>
      <p:pic>
        <p:nvPicPr>
          <p:cNvPr id="16" name="Picture 1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>
            <a:off x="331129" y="6195874"/>
            <a:ext cx="4114800" cy="4114800"/>
          </a:xfrm>
          <a:prstGeom prst="rect">
            <a:avLst/>
          </a:prstGeom>
        </p:spPr>
      </p:pic>
      <p:pic>
        <p:nvPicPr>
          <p:cNvPr id="17" name="Picture 1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>
            <a:off x="14392475" y="6509801"/>
            <a:ext cx="4114800" cy="411480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BEFE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 rot="-2700000">
            <a:off x="1108721" y="6608388"/>
            <a:ext cx="10231173" cy="1715892"/>
            <a:chOff x="0" y="0"/>
            <a:chExt cx="2423199" cy="406400"/>
          </a:xfrm>
        </p:grpSpPr>
        <p:sp>
          <p:nvSpPr>
            <p:cNvPr id="3" name="Freeform 3"/>
            <p:cNvSpPr/>
            <p:nvPr/>
          </p:nvSpPr>
          <p:spPr>
            <a:xfrm>
              <a:off x="17780" y="22860"/>
              <a:ext cx="2397799" cy="360680"/>
            </a:xfrm>
            <a:custGeom>
              <a:avLst/>
              <a:gdLst/>
              <a:ahLst/>
              <a:cxnLst/>
              <a:rect l="l" t="t" r="r" b="b"/>
              <a:pathLst>
                <a:path w="2397799" h="360680">
                  <a:moveTo>
                    <a:pt x="2397799" y="180340"/>
                  </a:moveTo>
                  <a:cubicBezTo>
                    <a:pt x="2397799" y="81280"/>
                    <a:pt x="2317789" y="0"/>
                    <a:pt x="2217459" y="0"/>
                  </a:cubicBezTo>
                  <a:lnTo>
                    <a:pt x="172720" y="0"/>
                  </a:lnTo>
                  <a:lnTo>
                    <a:pt x="172720" y="1270"/>
                  </a:lnTo>
                  <a:cubicBezTo>
                    <a:pt x="76200" y="5080"/>
                    <a:pt x="0" y="83820"/>
                    <a:pt x="0" y="180340"/>
                  </a:cubicBezTo>
                  <a:cubicBezTo>
                    <a:pt x="0" y="276860"/>
                    <a:pt x="77470" y="355600"/>
                    <a:pt x="172720" y="359410"/>
                  </a:cubicBezTo>
                  <a:lnTo>
                    <a:pt x="172720" y="360680"/>
                  </a:lnTo>
                  <a:lnTo>
                    <a:pt x="2217459" y="360680"/>
                  </a:lnTo>
                  <a:cubicBezTo>
                    <a:pt x="2316519" y="360680"/>
                    <a:pt x="2397799" y="279400"/>
                    <a:pt x="2397799" y="180340"/>
                  </a:cubicBezTo>
                  <a:close/>
                </a:path>
              </a:pathLst>
            </a:custGeom>
            <a:solidFill>
              <a:srgbClr val="1D617A"/>
            </a:solidFill>
          </p:spPr>
        </p:sp>
      </p:grpSp>
      <p:grpSp>
        <p:nvGrpSpPr>
          <p:cNvPr id="4" name="Group 4"/>
          <p:cNvGrpSpPr/>
          <p:nvPr/>
        </p:nvGrpSpPr>
        <p:grpSpPr>
          <a:xfrm rot="-2700000">
            <a:off x="6618070" y="1849935"/>
            <a:ext cx="10232000" cy="1715892"/>
            <a:chOff x="0" y="0"/>
            <a:chExt cx="2423395" cy="406400"/>
          </a:xfrm>
        </p:grpSpPr>
        <p:sp>
          <p:nvSpPr>
            <p:cNvPr id="5" name="Freeform 5"/>
            <p:cNvSpPr/>
            <p:nvPr/>
          </p:nvSpPr>
          <p:spPr>
            <a:xfrm>
              <a:off x="17780" y="22860"/>
              <a:ext cx="2397995" cy="360680"/>
            </a:xfrm>
            <a:custGeom>
              <a:avLst/>
              <a:gdLst/>
              <a:ahLst/>
              <a:cxnLst/>
              <a:rect l="l" t="t" r="r" b="b"/>
              <a:pathLst>
                <a:path w="2397995" h="360680">
                  <a:moveTo>
                    <a:pt x="2397995" y="180340"/>
                  </a:moveTo>
                  <a:cubicBezTo>
                    <a:pt x="2397995" y="81280"/>
                    <a:pt x="2317985" y="0"/>
                    <a:pt x="2217655" y="0"/>
                  </a:cubicBezTo>
                  <a:lnTo>
                    <a:pt x="172720" y="0"/>
                  </a:lnTo>
                  <a:lnTo>
                    <a:pt x="172720" y="1270"/>
                  </a:lnTo>
                  <a:cubicBezTo>
                    <a:pt x="76200" y="5080"/>
                    <a:pt x="0" y="83820"/>
                    <a:pt x="0" y="180340"/>
                  </a:cubicBezTo>
                  <a:cubicBezTo>
                    <a:pt x="0" y="276860"/>
                    <a:pt x="77470" y="355600"/>
                    <a:pt x="172720" y="359410"/>
                  </a:cubicBezTo>
                  <a:lnTo>
                    <a:pt x="172720" y="360680"/>
                  </a:lnTo>
                  <a:lnTo>
                    <a:pt x="2217655" y="360680"/>
                  </a:lnTo>
                  <a:cubicBezTo>
                    <a:pt x="2316715" y="360680"/>
                    <a:pt x="2397995" y="279400"/>
                    <a:pt x="2397995" y="180340"/>
                  </a:cubicBezTo>
                  <a:close/>
                </a:path>
              </a:pathLst>
            </a:custGeom>
            <a:solidFill>
              <a:srgbClr val="61C2A2"/>
            </a:solidFill>
          </p:spPr>
        </p:sp>
      </p:grpSp>
      <p:pic>
        <p:nvPicPr>
          <p:cNvPr id="6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>
            <a:off x="12631954" y="973640"/>
            <a:ext cx="4152550" cy="4114800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>
            <a:off x="457507" y="6837068"/>
            <a:ext cx="5202621" cy="4114800"/>
          </a:xfrm>
          <a:prstGeom prst="rect">
            <a:avLst/>
          </a:prstGeom>
        </p:spPr>
      </p:pic>
      <p:sp>
        <p:nvSpPr>
          <p:cNvPr id="8" name="TextBox 8"/>
          <p:cNvSpPr txBox="1"/>
          <p:nvPr/>
        </p:nvSpPr>
        <p:spPr>
          <a:xfrm>
            <a:off x="5921249" y="5627055"/>
            <a:ext cx="11983140" cy="406684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3220"/>
              </a:lnSpc>
            </a:pPr>
            <a:r>
              <a:rPr lang="en-US" sz="2683" spc="187">
                <a:solidFill>
                  <a:srgbClr val="000000"/>
                </a:solidFill>
                <a:latin typeface="Old Standard"/>
              </a:rPr>
              <a:t> СРЕДИ ОБЛИГАТНЫХ АЭРОБОВ СУЩЕСТВУЮТ ЗНАЧИТЕЛЬНЫЕ РАЗЛИЧИЯ В УСТОЙЧИВОСТИ К ВЫСОКИМ УРОВНЯМ КИСЛОРОДА В СРЕДЕ. 100%-НЫЙ МОЛЕКУЛЯРНЫЙ КИСЛОРОД ПОДАВЛЯЕТ РОСТ ВСЕХ ОБЛИГАТНЫХ АЭРОБОВ. МНОГИЕ АЭРОБНЫЕ БАКТЕРИИ МОГУТ ФОРМИРОВАТЬ КОЛОНИИ НА ПОВЕРХНОСТИ ТВЕРДОЙ ПИТАТЕЛЬНОЙ СРЕДЫ В АТМОСФЕРЕ, СОДЕРЖАЩЕЙ 40% КИСЛОРОДА, НО РОСТ ИХ ПРЕКРАЩАЕТСЯ, КОГДА СОДЕРЖАНИЕ СO2 В АТМОСФЕРЕ ПОВЫШАЕТСЯ ДО 50%.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560168" y="498081"/>
            <a:ext cx="10722163" cy="43529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427"/>
              </a:lnSpc>
            </a:pPr>
            <a:r>
              <a:rPr lang="en-US" sz="2856" spc="199">
                <a:solidFill>
                  <a:srgbClr val="000000"/>
                </a:solidFill>
                <a:latin typeface="Old Standard"/>
              </a:rPr>
              <a:t>ПОТРЕБНОСТЬ ПРОКАРИОТ В НИЗКОЙ КОНЦЕНТРАЦИИ КИСЛОРОД В ОКРУЖАЮЩЕЙ СРЕДЕ СВЯЗАНА С ИХ МЕТАБОЛИЧЕСКИМИ ОСОБЕННОСТЯМИ. МНОГИЕ АЭРОБНЫЕ АЗОТФИКСИРУЮЩИЕ БАКТЕРИИ МОГУТ РАСТИ В СРЕДЕ С МОЛЕКУЛЯРНЫМ АЗОТОМ ТОЛЬКО ПРИ КОНЦЕНТРАЦИИ КИСЛОРОДА НИЖЕ 2%, Т. Е. КАК МИКРОАЭРОФИЛЫ, А В ПРИСУТСТВИИ СВЯЗАННОГО АЗОТА, НАПРИМЕР АММОНИЙНОГО, - НА ВОЗДУХЕ. 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BEFE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5515480" y="-1683419"/>
            <a:ext cx="3986038" cy="4754971"/>
            <a:chOff x="0" y="0"/>
            <a:chExt cx="5314717" cy="6339961"/>
          </a:xfrm>
        </p:grpSpPr>
        <p:grpSp>
          <p:nvGrpSpPr>
            <p:cNvPr id="3" name="Group 3"/>
            <p:cNvGrpSpPr/>
            <p:nvPr/>
          </p:nvGrpSpPr>
          <p:grpSpPr>
            <a:xfrm rot="-2700000">
              <a:off x="-114450" y="3076724"/>
              <a:ext cx="5005671" cy="1749703"/>
              <a:chOff x="0" y="0"/>
              <a:chExt cx="1162657" cy="406400"/>
            </a:xfrm>
          </p:grpSpPr>
          <p:sp>
            <p:nvSpPr>
              <p:cNvPr id="4" name="Freeform 4"/>
              <p:cNvSpPr/>
              <p:nvPr/>
            </p:nvSpPr>
            <p:spPr>
              <a:xfrm>
                <a:off x="17780" y="22860"/>
                <a:ext cx="1137257" cy="360680"/>
              </a:xfrm>
              <a:custGeom>
                <a:avLst/>
                <a:gdLst/>
                <a:ahLst/>
                <a:cxnLst/>
                <a:rect l="l" t="t" r="r" b="b"/>
                <a:pathLst>
                  <a:path w="1137257" h="360680">
                    <a:moveTo>
                      <a:pt x="1137257" y="180340"/>
                    </a:moveTo>
                    <a:cubicBezTo>
                      <a:pt x="1137257" y="81280"/>
                      <a:pt x="1057247" y="0"/>
                      <a:pt x="956917" y="0"/>
                    </a:cubicBezTo>
                    <a:lnTo>
                      <a:pt x="172720" y="0"/>
                    </a:lnTo>
                    <a:lnTo>
                      <a:pt x="172720" y="1270"/>
                    </a:lnTo>
                    <a:cubicBezTo>
                      <a:pt x="76200" y="5080"/>
                      <a:pt x="0" y="83820"/>
                      <a:pt x="0" y="180340"/>
                    </a:cubicBezTo>
                    <a:cubicBezTo>
                      <a:pt x="0" y="276860"/>
                      <a:pt x="77470" y="355600"/>
                      <a:pt x="172720" y="359410"/>
                    </a:cubicBezTo>
                    <a:lnTo>
                      <a:pt x="172720" y="360680"/>
                    </a:lnTo>
                    <a:lnTo>
                      <a:pt x="956917" y="360680"/>
                    </a:lnTo>
                    <a:cubicBezTo>
                      <a:pt x="1055977" y="360680"/>
                      <a:pt x="1137257" y="279400"/>
                      <a:pt x="1137257" y="180340"/>
                    </a:cubicBezTo>
                    <a:close/>
                  </a:path>
                </a:pathLst>
              </a:custGeom>
              <a:solidFill>
                <a:srgbClr val="61C2A2"/>
              </a:solidFill>
            </p:spPr>
          </p:sp>
        </p:grpSp>
        <p:grpSp>
          <p:nvGrpSpPr>
            <p:cNvPr id="5" name="Group 5"/>
            <p:cNvGrpSpPr/>
            <p:nvPr/>
          </p:nvGrpSpPr>
          <p:grpSpPr>
            <a:xfrm rot="-2700000">
              <a:off x="499750" y="1481948"/>
              <a:ext cx="4916334" cy="1749703"/>
              <a:chOff x="0" y="0"/>
              <a:chExt cx="1141907" cy="406400"/>
            </a:xfrm>
          </p:grpSpPr>
          <p:sp>
            <p:nvSpPr>
              <p:cNvPr id="6" name="Freeform 6"/>
              <p:cNvSpPr/>
              <p:nvPr/>
            </p:nvSpPr>
            <p:spPr>
              <a:xfrm>
                <a:off x="17780" y="22860"/>
                <a:ext cx="1116507" cy="360680"/>
              </a:xfrm>
              <a:custGeom>
                <a:avLst/>
                <a:gdLst/>
                <a:ahLst/>
                <a:cxnLst/>
                <a:rect l="l" t="t" r="r" b="b"/>
                <a:pathLst>
                  <a:path w="1116507" h="360680">
                    <a:moveTo>
                      <a:pt x="1116507" y="180340"/>
                    </a:moveTo>
                    <a:cubicBezTo>
                      <a:pt x="1116507" y="81280"/>
                      <a:pt x="1036497" y="0"/>
                      <a:pt x="936167" y="0"/>
                    </a:cubicBezTo>
                    <a:lnTo>
                      <a:pt x="172720" y="0"/>
                    </a:lnTo>
                    <a:lnTo>
                      <a:pt x="172720" y="1270"/>
                    </a:lnTo>
                    <a:cubicBezTo>
                      <a:pt x="76200" y="5080"/>
                      <a:pt x="0" y="83820"/>
                      <a:pt x="0" y="180340"/>
                    </a:cubicBezTo>
                    <a:cubicBezTo>
                      <a:pt x="0" y="276860"/>
                      <a:pt x="77470" y="355600"/>
                      <a:pt x="172720" y="359410"/>
                    </a:cubicBezTo>
                    <a:lnTo>
                      <a:pt x="172720" y="360680"/>
                    </a:lnTo>
                    <a:lnTo>
                      <a:pt x="936167" y="360680"/>
                    </a:lnTo>
                    <a:cubicBezTo>
                      <a:pt x="1035227" y="360680"/>
                      <a:pt x="1116507" y="279400"/>
                      <a:pt x="1116507" y="180340"/>
                    </a:cubicBezTo>
                    <a:close/>
                  </a:path>
                </a:pathLst>
              </a:custGeom>
              <a:solidFill>
                <a:srgbClr val="1D617A"/>
              </a:solidFill>
            </p:spPr>
          </p:sp>
        </p:grpSp>
      </p:grpSp>
      <p:grpSp>
        <p:nvGrpSpPr>
          <p:cNvPr id="7" name="Group 7"/>
          <p:cNvGrpSpPr/>
          <p:nvPr/>
        </p:nvGrpSpPr>
        <p:grpSpPr>
          <a:xfrm>
            <a:off x="-3454256" y="-382381"/>
            <a:ext cx="12533089" cy="14842898"/>
            <a:chOff x="0" y="0"/>
            <a:chExt cx="16710786" cy="19790531"/>
          </a:xfrm>
        </p:grpSpPr>
        <p:grpSp>
          <p:nvGrpSpPr>
            <p:cNvPr id="8" name="Group 8"/>
            <p:cNvGrpSpPr/>
            <p:nvPr/>
          </p:nvGrpSpPr>
          <p:grpSpPr>
            <a:xfrm rot="-2700000">
              <a:off x="1619197" y="4711705"/>
              <a:ext cx="15503805" cy="5255961"/>
              <a:chOff x="0" y="0"/>
              <a:chExt cx="1198781" cy="406400"/>
            </a:xfrm>
          </p:grpSpPr>
          <p:sp>
            <p:nvSpPr>
              <p:cNvPr id="9" name="Freeform 9"/>
              <p:cNvSpPr/>
              <p:nvPr/>
            </p:nvSpPr>
            <p:spPr>
              <a:xfrm>
                <a:off x="17780" y="22860"/>
                <a:ext cx="1173381" cy="360680"/>
              </a:xfrm>
              <a:custGeom>
                <a:avLst/>
                <a:gdLst/>
                <a:ahLst/>
                <a:cxnLst/>
                <a:rect l="l" t="t" r="r" b="b"/>
                <a:pathLst>
                  <a:path w="1173381" h="360680">
                    <a:moveTo>
                      <a:pt x="1173381" y="180340"/>
                    </a:moveTo>
                    <a:cubicBezTo>
                      <a:pt x="1173381" y="81280"/>
                      <a:pt x="1093371" y="0"/>
                      <a:pt x="993041" y="0"/>
                    </a:cubicBezTo>
                    <a:lnTo>
                      <a:pt x="172720" y="0"/>
                    </a:lnTo>
                    <a:lnTo>
                      <a:pt x="172720" y="1270"/>
                    </a:lnTo>
                    <a:cubicBezTo>
                      <a:pt x="76200" y="5080"/>
                      <a:pt x="0" y="83820"/>
                      <a:pt x="0" y="180340"/>
                    </a:cubicBezTo>
                    <a:cubicBezTo>
                      <a:pt x="0" y="276860"/>
                      <a:pt x="77470" y="355600"/>
                      <a:pt x="172720" y="359410"/>
                    </a:cubicBezTo>
                    <a:lnTo>
                      <a:pt x="172720" y="360680"/>
                    </a:lnTo>
                    <a:lnTo>
                      <a:pt x="993041" y="360680"/>
                    </a:lnTo>
                    <a:cubicBezTo>
                      <a:pt x="1092101" y="360680"/>
                      <a:pt x="1173381" y="279400"/>
                      <a:pt x="1173381" y="180340"/>
                    </a:cubicBezTo>
                    <a:close/>
                  </a:path>
                </a:pathLst>
              </a:custGeom>
              <a:solidFill>
                <a:srgbClr val="61C2A2">
                  <a:alpha val="14902"/>
                </a:srgbClr>
              </a:solidFill>
            </p:spPr>
          </p:sp>
        </p:grpSp>
        <p:grpSp>
          <p:nvGrpSpPr>
            <p:cNvPr id="10" name="Group 10"/>
            <p:cNvGrpSpPr/>
            <p:nvPr/>
          </p:nvGrpSpPr>
          <p:grpSpPr>
            <a:xfrm rot="-2700000">
              <a:off x="-627866" y="9302242"/>
              <a:ext cx="16976351" cy="5255961"/>
              <a:chOff x="0" y="0"/>
              <a:chExt cx="1312641" cy="406400"/>
            </a:xfrm>
          </p:grpSpPr>
          <p:sp>
            <p:nvSpPr>
              <p:cNvPr id="11" name="Freeform 11"/>
              <p:cNvSpPr/>
              <p:nvPr/>
            </p:nvSpPr>
            <p:spPr>
              <a:xfrm>
                <a:off x="17780" y="22860"/>
                <a:ext cx="1287241" cy="360680"/>
              </a:xfrm>
              <a:custGeom>
                <a:avLst/>
                <a:gdLst/>
                <a:ahLst/>
                <a:cxnLst/>
                <a:rect l="l" t="t" r="r" b="b"/>
                <a:pathLst>
                  <a:path w="1287241" h="360680">
                    <a:moveTo>
                      <a:pt x="1287241" y="180340"/>
                    </a:moveTo>
                    <a:cubicBezTo>
                      <a:pt x="1287241" y="81280"/>
                      <a:pt x="1207231" y="0"/>
                      <a:pt x="1106901" y="0"/>
                    </a:cubicBezTo>
                    <a:lnTo>
                      <a:pt x="172720" y="0"/>
                    </a:lnTo>
                    <a:lnTo>
                      <a:pt x="172720" y="1270"/>
                    </a:lnTo>
                    <a:cubicBezTo>
                      <a:pt x="76200" y="5080"/>
                      <a:pt x="0" y="83820"/>
                      <a:pt x="0" y="180340"/>
                    </a:cubicBezTo>
                    <a:cubicBezTo>
                      <a:pt x="0" y="276860"/>
                      <a:pt x="77470" y="355600"/>
                      <a:pt x="172720" y="359410"/>
                    </a:cubicBezTo>
                    <a:lnTo>
                      <a:pt x="172720" y="360680"/>
                    </a:lnTo>
                    <a:lnTo>
                      <a:pt x="1106901" y="360680"/>
                    </a:lnTo>
                    <a:cubicBezTo>
                      <a:pt x="1205961" y="360680"/>
                      <a:pt x="1287241" y="279400"/>
                      <a:pt x="1287241" y="180340"/>
                    </a:cubicBezTo>
                    <a:close/>
                  </a:path>
                </a:pathLst>
              </a:custGeom>
              <a:solidFill>
                <a:srgbClr val="1D617A">
                  <a:alpha val="14902"/>
                </a:srgbClr>
              </a:solidFill>
            </p:spPr>
          </p:sp>
        </p:grpSp>
      </p:grpSp>
      <p:pic>
        <p:nvPicPr>
          <p:cNvPr id="12" name="Picture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>
            <a:off x="14845101" y="6172200"/>
            <a:ext cx="2663398" cy="4114800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>
            <a:off x="2545" y="6187975"/>
            <a:ext cx="2910286" cy="4114800"/>
          </a:xfrm>
          <a:prstGeom prst="rect">
            <a:avLst/>
          </a:prstGeom>
        </p:spPr>
      </p:pic>
      <p:sp>
        <p:nvSpPr>
          <p:cNvPr id="14" name="TextBox 14"/>
          <p:cNvSpPr txBox="1"/>
          <p:nvPr/>
        </p:nvSpPr>
        <p:spPr>
          <a:xfrm>
            <a:off x="9139238" y="4652344"/>
            <a:ext cx="9525" cy="88706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279"/>
              </a:lnSpc>
            </a:pPr>
            <a:endParaRPr/>
          </a:p>
        </p:txBody>
      </p:sp>
      <p:sp>
        <p:nvSpPr>
          <p:cNvPr id="15" name="TextBox 15"/>
          <p:cNvSpPr txBox="1"/>
          <p:nvPr/>
        </p:nvSpPr>
        <p:spPr>
          <a:xfrm>
            <a:off x="0" y="2743729"/>
            <a:ext cx="18288000" cy="479954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799"/>
              </a:lnSpc>
              <a:spcBef>
                <a:spcPct val="0"/>
              </a:spcBef>
            </a:pPr>
            <a:r>
              <a:rPr lang="en-US" sz="3999" spc="279">
                <a:solidFill>
                  <a:srgbClr val="000000"/>
                </a:solidFill>
                <a:latin typeface="Raleway Italics"/>
              </a:rPr>
              <a:t>ИЗВЕСТНЫ ПРОКАРИОТЫ, ДЛЯ МЕТАБОЛИЗМА КОТОРЫХ КИСЛОРОД НЕ НУЖЕН, Т. Е. ЭНЕРГЕТИЧЕСКИЕ И КОНСТРУКТИВНЫЕ ПРОЦЕССЫ У НИХ ПРОИСХОДЯТ БЕЗ УЧАСТИЯ МОЛЕКУЛЯРНОГО КИСЛОРОДА. ТАКИЕ ОРГАНИЗМЫ ПОЛУЧИЛИ НАЗВАНИЕ ОБЛИГАТНЫХ АНАЭРОБОВ. К НИМ ОТНОСЯТСЯ МЕТАНОБРАЗУЮЩИЕ АРХЕБАКТЕРИИ, СУЛЬФАТВОССТАНАВЛИВАЮЩИЕ, МАСЛЯНОКИСЛЫЕ И НЕКОТОРЫЕ ДРУГИЕ ЭУБАКТЕРИИ. 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D617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3861221" y="3712719"/>
            <a:ext cx="6567557" cy="7927189"/>
            <a:chOff x="0" y="0"/>
            <a:chExt cx="8756743" cy="10569585"/>
          </a:xfrm>
        </p:grpSpPr>
        <p:grpSp>
          <p:nvGrpSpPr>
            <p:cNvPr id="3" name="Group 3"/>
            <p:cNvGrpSpPr/>
            <p:nvPr/>
          </p:nvGrpSpPr>
          <p:grpSpPr>
            <a:xfrm rot="-2700000">
              <a:off x="-150932" y="4923696"/>
              <a:ext cx="8499807" cy="3093835"/>
              <a:chOff x="0" y="0"/>
              <a:chExt cx="1116518" cy="406400"/>
            </a:xfrm>
          </p:grpSpPr>
          <p:sp>
            <p:nvSpPr>
              <p:cNvPr id="4" name="Freeform 4"/>
              <p:cNvSpPr/>
              <p:nvPr/>
            </p:nvSpPr>
            <p:spPr>
              <a:xfrm>
                <a:off x="17780" y="22860"/>
                <a:ext cx="1091118" cy="360680"/>
              </a:xfrm>
              <a:custGeom>
                <a:avLst/>
                <a:gdLst/>
                <a:ahLst/>
                <a:cxnLst/>
                <a:rect l="l" t="t" r="r" b="b"/>
                <a:pathLst>
                  <a:path w="1091118" h="360680">
                    <a:moveTo>
                      <a:pt x="1091118" y="180340"/>
                    </a:moveTo>
                    <a:cubicBezTo>
                      <a:pt x="1091118" y="81280"/>
                      <a:pt x="1011108" y="0"/>
                      <a:pt x="910778" y="0"/>
                    </a:cubicBezTo>
                    <a:lnTo>
                      <a:pt x="172720" y="0"/>
                    </a:lnTo>
                    <a:lnTo>
                      <a:pt x="172720" y="1270"/>
                    </a:lnTo>
                    <a:cubicBezTo>
                      <a:pt x="76200" y="5080"/>
                      <a:pt x="0" y="83820"/>
                      <a:pt x="0" y="180340"/>
                    </a:cubicBezTo>
                    <a:cubicBezTo>
                      <a:pt x="0" y="276860"/>
                      <a:pt x="77470" y="355600"/>
                      <a:pt x="172720" y="359410"/>
                    </a:cubicBezTo>
                    <a:lnTo>
                      <a:pt x="172720" y="360680"/>
                    </a:lnTo>
                    <a:lnTo>
                      <a:pt x="910778" y="360680"/>
                    </a:lnTo>
                    <a:cubicBezTo>
                      <a:pt x="1009838" y="360680"/>
                      <a:pt x="1091118" y="279400"/>
                      <a:pt x="1091118" y="180340"/>
                    </a:cubicBezTo>
                    <a:close/>
                  </a:path>
                </a:pathLst>
              </a:custGeom>
              <a:solidFill>
                <a:srgbClr val="DBEFE1"/>
              </a:solidFill>
            </p:spPr>
          </p:sp>
        </p:grpSp>
        <p:grpSp>
          <p:nvGrpSpPr>
            <p:cNvPr id="5" name="Group 5"/>
            <p:cNvGrpSpPr/>
            <p:nvPr/>
          </p:nvGrpSpPr>
          <p:grpSpPr>
            <a:xfrm rot="-2700000">
              <a:off x="565588" y="2486724"/>
              <a:ext cx="8315027" cy="3093835"/>
              <a:chOff x="0" y="0"/>
              <a:chExt cx="1092245" cy="406400"/>
            </a:xfrm>
          </p:grpSpPr>
          <p:sp>
            <p:nvSpPr>
              <p:cNvPr id="6" name="Freeform 6"/>
              <p:cNvSpPr/>
              <p:nvPr/>
            </p:nvSpPr>
            <p:spPr>
              <a:xfrm>
                <a:off x="17780" y="22860"/>
                <a:ext cx="1066845" cy="360680"/>
              </a:xfrm>
              <a:custGeom>
                <a:avLst/>
                <a:gdLst/>
                <a:ahLst/>
                <a:cxnLst/>
                <a:rect l="l" t="t" r="r" b="b"/>
                <a:pathLst>
                  <a:path w="1066845" h="360680">
                    <a:moveTo>
                      <a:pt x="1066845" y="180340"/>
                    </a:moveTo>
                    <a:cubicBezTo>
                      <a:pt x="1066845" y="81280"/>
                      <a:pt x="986835" y="0"/>
                      <a:pt x="886506" y="0"/>
                    </a:cubicBezTo>
                    <a:lnTo>
                      <a:pt x="172720" y="0"/>
                    </a:lnTo>
                    <a:lnTo>
                      <a:pt x="172720" y="1270"/>
                    </a:lnTo>
                    <a:cubicBezTo>
                      <a:pt x="76200" y="5080"/>
                      <a:pt x="0" y="83820"/>
                      <a:pt x="0" y="180340"/>
                    </a:cubicBezTo>
                    <a:cubicBezTo>
                      <a:pt x="0" y="276860"/>
                      <a:pt x="77470" y="355600"/>
                      <a:pt x="172720" y="359410"/>
                    </a:cubicBezTo>
                    <a:lnTo>
                      <a:pt x="172720" y="360680"/>
                    </a:lnTo>
                    <a:lnTo>
                      <a:pt x="886505" y="360680"/>
                    </a:lnTo>
                    <a:cubicBezTo>
                      <a:pt x="985565" y="360680"/>
                      <a:pt x="1066845" y="279400"/>
                      <a:pt x="1066845" y="180340"/>
                    </a:cubicBezTo>
                    <a:close/>
                  </a:path>
                </a:pathLst>
              </a:custGeom>
              <a:solidFill>
                <a:srgbClr val="61C2A2"/>
              </a:solidFill>
            </p:spPr>
          </p:sp>
        </p:grpSp>
      </p:grpSp>
      <p:grpSp>
        <p:nvGrpSpPr>
          <p:cNvPr id="7" name="Group 7"/>
          <p:cNvGrpSpPr/>
          <p:nvPr/>
        </p:nvGrpSpPr>
        <p:grpSpPr>
          <a:xfrm>
            <a:off x="-2202691" y="-1373631"/>
            <a:ext cx="6567557" cy="7927189"/>
            <a:chOff x="0" y="0"/>
            <a:chExt cx="8756743" cy="10569585"/>
          </a:xfrm>
        </p:grpSpPr>
        <p:grpSp>
          <p:nvGrpSpPr>
            <p:cNvPr id="8" name="Group 8"/>
            <p:cNvGrpSpPr/>
            <p:nvPr/>
          </p:nvGrpSpPr>
          <p:grpSpPr>
            <a:xfrm rot="-2700000">
              <a:off x="565588" y="2486724"/>
              <a:ext cx="8315027" cy="3093835"/>
              <a:chOff x="0" y="0"/>
              <a:chExt cx="1092245" cy="406400"/>
            </a:xfrm>
          </p:grpSpPr>
          <p:sp>
            <p:nvSpPr>
              <p:cNvPr id="9" name="Freeform 9"/>
              <p:cNvSpPr/>
              <p:nvPr/>
            </p:nvSpPr>
            <p:spPr>
              <a:xfrm>
                <a:off x="17780" y="22860"/>
                <a:ext cx="1066845" cy="360680"/>
              </a:xfrm>
              <a:custGeom>
                <a:avLst/>
                <a:gdLst/>
                <a:ahLst/>
                <a:cxnLst/>
                <a:rect l="l" t="t" r="r" b="b"/>
                <a:pathLst>
                  <a:path w="1066845" h="360680">
                    <a:moveTo>
                      <a:pt x="1066845" y="180340"/>
                    </a:moveTo>
                    <a:cubicBezTo>
                      <a:pt x="1066845" y="81280"/>
                      <a:pt x="986835" y="0"/>
                      <a:pt x="886506" y="0"/>
                    </a:cubicBezTo>
                    <a:lnTo>
                      <a:pt x="172720" y="0"/>
                    </a:lnTo>
                    <a:lnTo>
                      <a:pt x="172720" y="1270"/>
                    </a:lnTo>
                    <a:cubicBezTo>
                      <a:pt x="76200" y="5080"/>
                      <a:pt x="0" y="83820"/>
                      <a:pt x="0" y="180340"/>
                    </a:cubicBezTo>
                    <a:cubicBezTo>
                      <a:pt x="0" y="276860"/>
                      <a:pt x="77470" y="355600"/>
                      <a:pt x="172720" y="359410"/>
                    </a:cubicBezTo>
                    <a:lnTo>
                      <a:pt x="172720" y="360680"/>
                    </a:lnTo>
                    <a:lnTo>
                      <a:pt x="886505" y="360680"/>
                    </a:lnTo>
                    <a:cubicBezTo>
                      <a:pt x="985565" y="360680"/>
                      <a:pt x="1066845" y="279400"/>
                      <a:pt x="1066845" y="180340"/>
                    </a:cubicBezTo>
                    <a:close/>
                  </a:path>
                </a:pathLst>
              </a:custGeom>
              <a:solidFill>
                <a:srgbClr val="61C2A2"/>
              </a:solidFill>
            </p:spPr>
          </p:sp>
        </p:grpSp>
        <p:grpSp>
          <p:nvGrpSpPr>
            <p:cNvPr id="10" name="Group 10"/>
            <p:cNvGrpSpPr/>
            <p:nvPr/>
          </p:nvGrpSpPr>
          <p:grpSpPr>
            <a:xfrm rot="-2700000">
              <a:off x="-150932" y="4923696"/>
              <a:ext cx="8499807" cy="3093835"/>
              <a:chOff x="0" y="0"/>
              <a:chExt cx="1116518" cy="406400"/>
            </a:xfrm>
          </p:grpSpPr>
          <p:sp>
            <p:nvSpPr>
              <p:cNvPr id="11" name="Freeform 11"/>
              <p:cNvSpPr/>
              <p:nvPr/>
            </p:nvSpPr>
            <p:spPr>
              <a:xfrm>
                <a:off x="17780" y="22860"/>
                <a:ext cx="1091118" cy="360680"/>
              </a:xfrm>
              <a:custGeom>
                <a:avLst/>
                <a:gdLst/>
                <a:ahLst/>
                <a:cxnLst/>
                <a:rect l="l" t="t" r="r" b="b"/>
                <a:pathLst>
                  <a:path w="1091118" h="360680">
                    <a:moveTo>
                      <a:pt x="1091118" y="180340"/>
                    </a:moveTo>
                    <a:cubicBezTo>
                      <a:pt x="1091118" y="81280"/>
                      <a:pt x="1011108" y="0"/>
                      <a:pt x="910778" y="0"/>
                    </a:cubicBezTo>
                    <a:lnTo>
                      <a:pt x="172720" y="0"/>
                    </a:lnTo>
                    <a:lnTo>
                      <a:pt x="172720" y="1270"/>
                    </a:lnTo>
                    <a:cubicBezTo>
                      <a:pt x="76200" y="5080"/>
                      <a:pt x="0" y="83820"/>
                      <a:pt x="0" y="180340"/>
                    </a:cubicBezTo>
                    <a:cubicBezTo>
                      <a:pt x="0" y="276860"/>
                      <a:pt x="77470" y="355600"/>
                      <a:pt x="172720" y="359410"/>
                    </a:cubicBezTo>
                    <a:lnTo>
                      <a:pt x="172720" y="360680"/>
                    </a:lnTo>
                    <a:lnTo>
                      <a:pt x="910778" y="360680"/>
                    </a:lnTo>
                    <a:cubicBezTo>
                      <a:pt x="1009838" y="360680"/>
                      <a:pt x="1091118" y="279400"/>
                      <a:pt x="1091118" y="180340"/>
                    </a:cubicBezTo>
                    <a:close/>
                  </a:path>
                </a:pathLst>
              </a:custGeom>
              <a:solidFill>
                <a:srgbClr val="DBEFE1"/>
              </a:solidFill>
            </p:spPr>
          </p:sp>
        </p:grpSp>
      </p:grpSp>
      <p:pic>
        <p:nvPicPr>
          <p:cNvPr id="12" name="Picture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>
            <a:off x="347979" y="5518697"/>
            <a:ext cx="4335517" cy="4114800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>
            <a:off x="10016713" y="119270"/>
            <a:ext cx="7315200" cy="2766476"/>
          </a:xfrm>
          <a:prstGeom prst="rect">
            <a:avLst/>
          </a:prstGeom>
        </p:spPr>
      </p:pic>
      <p:sp>
        <p:nvSpPr>
          <p:cNvPr id="14" name="TextBox 14"/>
          <p:cNvSpPr txBox="1"/>
          <p:nvPr/>
        </p:nvSpPr>
        <p:spPr>
          <a:xfrm>
            <a:off x="2300086" y="3114840"/>
            <a:ext cx="14243893" cy="421282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600"/>
              </a:lnSpc>
            </a:pPr>
            <a:r>
              <a:rPr lang="en-US" sz="4000">
                <a:solidFill>
                  <a:srgbClr val="FFFFFF"/>
                </a:solidFill>
                <a:latin typeface="Open Sans Light"/>
              </a:rPr>
              <a:t>В настоящее время известно много облигатно анаэробных прокариот, которые произошли от аэробов в результате вторичного приспособления к анаэробным условиям, приведшего к потере способности использовать кислород в качестве конечного акцептора электронов в процессе дыхания. 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BEFE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1329703" y="-1019443"/>
            <a:ext cx="4607811" cy="5401141"/>
            <a:chOff x="0" y="0"/>
            <a:chExt cx="6143748" cy="7201522"/>
          </a:xfrm>
        </p:grpSpPr>
        <p:grpSp>
          <p:nvGrpSpPr>
            <p:cNvPr id="3" name="Group 3"/>
            <p:cNvGrpSpPr/>
            <p:nvPr/>
          </p:nvGrpSpPr>
          <p:grpSpPr>
            <a:xfrm rot="-2700000">
              <a:off x="90877" y="1978445"/>
              <a:ext cx="6343634" cy="1805219"/>
              <a:chOff x="0" y="0"/>
              <a:chExt cx="1428111" cy="406400"/>
            </a:xfrm>
          </p:grpSpPr>
          <p:sp>
            <p:nvSpPr>
              <p:cNvPr id="4" name="Freeform 4"/>
              <p:cNvSpPr/>
              <p:nvPr/>
            </p:nvSpPr>
            <p:spPr>
              <a:xfrm>
                <a:off x="17780" y="22860"/>
                <a:ext cx="1402711" cy="360680"/>
              </a:xfrm>
              <a:custGeom>
                <a:avLst/>
                <a:gdLst/>
                <a:ahLst/>
                <a:cxnLst/>
                <a:rect l="l" t="t" r="r" b="b"/>
                <a:pathLst>
                  <a:path w="1402711" h="360680">
                    <a:moveTo>
                      <a:pt x="1402711" y="180340"/>
                    </a:moveTo>
                    <a:cubicBezTo>
                      <a:pt x="1402711" y="81280"/>
                      <a:pt x="1322701" y="0"/>
                      <a:pt x="1222371" y="0"/>
                    </a:cubicBezTo>
                    <a:lnTo>
                      <a:pt x="172720" y="0"/>
                    </a:lnTo>
                    <a:lnTo>
                      <a:pt x="172720" y="1270"/>
                    </a:lnTo>
                    <a:cubicBezTo>
                      <a:pt x="76200" y="5080"/>
                      <a:pt x="0" y="83820"/>
                      <a:pt x="0" y="180340"/>
                    </a:cubicBezTo>
                    <a:cubicBezTo>
                      <a:pt x="0" y="276860"/>
                      <a:pt x="77470" y="355600"/>
                      <a:pt x="172720" y="359410"/>
                    </a:cubicBezTo>
                    <a:lnTo>
                      <a:pt x="172720" y="360680"/>
                    </a:lnTo>
                    <a:lnTo>
                      <a:pt x="1222371" y="360680"/>
                    </a:lnTo>
                    <a:cubicBezTo>
                      <a:pt x="1321431" y="360680"/>
                      <a:pt x="1402711" y="279400"/>
                      <a:pt x="1402711" y="180340"/>
                    </a:cubicBezTo>
                    <a:close/>
                  </a:path>
                </a:pathLst>
              </a:custGeom>
              <a:solidFill>
                <a:srgbClr val="1D617A"/>
              </a:solidFill>
            </p:spPr>
          </p:sp>
        </p:grpSp>
        <p:grpSp>
          <p:nvGrpSpPr>
            <p:cNvPr id="5" name="Group 5"/>
            <p:cNvGrpSpPr/>
            <p:nvPr/>
          </p:nvGrpSpPr>
          <p:grpSpPr>
            <a:xfrm rot="-2700000">
              <a:off x="-254855" y="3504546"/>
              <a:ext cx="6098443" cy="1805219"/>
              <a:chOff x="0" y="0"/>
              <a:chExt cx="1372912" cy="406400"/>
            </a:xfrm>
          </p:grpSpPr>
          <p:sp>
            <p:nvSpPr>
              <p:cNvPr id="6" name="Freeform 6"/>
              <p:cNvSpPr/>
              <p:nvPr/>
            </p:nvSpPr>
            <p:spPr>
              <a:xfrm>
                <a:off x="17780" y="22860"/>
                <a:ext cx="1347512" cy="360680"/>
              </a:xfrm>
              <a:custGeom>
                <a:avLst/>
                <a:gdLst/>
                <a:ahLst/>
                <a:cxnLst/>
                <a:rect l="l" t="t" r="r" b="b"/>
                <a:pathLst>
                  <a:path w="1347512" h="360680">
                    <a:moveTo>
                      <a:pt x="1347512" y="180340"/>
                    </a:moveTo>
                    <a:cubicBezTo>
                      <a:pt x="1347512" y="81280"/>
                      <a:pt x="1267502" y="0"/>
                      <a:pt x="1167172" y="0"/>
                    </a:cubicBezTo>
                    <a:lnTo>
                      <a:pt x="172720" y="0"/>
                    </a:lnTo>
                    <a:lnTo>
                      <a:pt x="172720" y="1270"/>
                    </a:lnTo>
                    <a:cubicBezTo>
                      <a:pt x="76200" y="5080"/>
                      <a:pt x="0" y="83820"/>
                      <a:pt x="0" y="180340"/>
                    </a:cubicBezTo>
                    <a:cubicBezTo>
                      <a:pt x="0" y="276860"/>
                      <a:pt x="77470" y="355600"/>
                      <a:pt x="172720" y="359410"/>
                    </a:cubicBezTo>
                    <a:lnTo>
                      <a:pt x="172720" y="360680"/>
                    </a:lnTo>
                    <a:lnTo>
                      <a:pt x="1167172" y="360680"/>
                    </a:lnTo>
                    <a:cubicBezTo>
                      <a:pt x="1266232" y="360680"/>
                      <a:pt x="1347512" y="279400"/>
                      <a:pt x="1347512" y="180340"/>
                    </a:cubicBezTo>
                    <a:close/>
                  </a:path>
                </a:pathLst>
              </a:custGeom>
              <a:solidFill>
                <a:srgbClr val="61C2A2"/>
              </a:solidFill>
            </p:spPr>
          </p:sp>
        </p:grpSp>
      </p:grpSp>
      <p:grpSp>
        <p:nvGrpSpPr>
          <p:cNvPr id="7" name="Group 7"/>
          <p:cNvGrpSpPr/>
          <p:nvPr/>
        </p:nvGrpSpPr>
        <p:grpSpPr>
          <a:xfrm>
            <a:off x="5975518" y="-1645636"/>
            <a:ext cx="13804164" cy="16092475"/>
            <a:chOff x="0" y="0"/>
            <a:chExt cx="18405552" cy="21456634"/>
          </a:xfrm>
        </p:grpSpPr>
        <p:grpSp>
          <p:nvGrpSpPr>
            <p:cNvPr id="8" name="Group 8"/>
            <p:cNvGrpSpPr/>
            <p:nvPr/>
          </p:nvGrpSpPr>
          <p:grpSpPr>
            <a:xfrm rot="-2700000">
              <a:off x="625080" y="5839805"/>
              <a:ext cx="18674291" cy="5207042"/>
              <a:chOff x="0" y="0"/>
              <a:chExt cx="1457494" cy="406400"/>
            </a:xfrm>
          </p:grpSpPr>
          <p:sp>
            <p:nvSpPr>
              <p:cNvPr id="9" name="Freeform 9"/>
              <p:cNvSpPr/>
              <p:nvPr/>
            </p:nvSpPr>
            <p:spPr>
              <a:xfrm>
                <a:off x="17780" y="22860"/>
                <a:ext cx="1432094" cy="360680"/>
              </a:xfrm>
              <a:custGeom>
                <a:avLst/>
                <a:gdLst/>
                <a:ahLst/>
                <a:cxnLst/>
                <a:rect l="l" t="t" r="r" b="b"/>
                <a:pathLst>
                  <a:path w="1432094" h="360680">
                    <a:moveTo>
                      <a:pt x="1432094" y="180340"/>
                    </a:moveTo>
                    <a:cubicBezTo>
                      <a:pt x="1432094" y="81280"/>
                      <a:pt x="1352084" y="0"/>
                      <a:pt x="1251754" y="0"/>
                    </a:cubicBezTo>
                    <a:lnTo>
                      <a:pt x="172720" y="0"/>
                    </a:lnTo>
                    <a:lnTo>
                      <a:pt x="172720" y="1270"/>
                    </a:lnTo>
                    <a:cubicBezTo>
                      <a:pt x="76200" y="5080"/>
                      <a:pt x="0" y="83820"/>
                      <a:pt x="0" y="180340"/>
                    </a:cubicBezTo>
                    <a:cubicBezTo>
                      <a:pt x="0" y="276860"/>
                      <a:pt x="77470" y="355600"/>
                      <a:pt x="172720" y="359410"/>
                    </a:cubicBezTo>
                    <a:lnTo>
                      <a:pt x="172720" y="360680"/>
                    </a:lnTo>
                    <a:lnTo>
                      <a:pt x="1251754" y="360680"/>
                    </a:lnTo>
                    <a:cubicBezTo>
                      <a:pt x="1350814" y="360680"/>
                      <a:pt x="1432094" y="279400"/>
                      <a:pt x="1432094" y="180340"/>
                    </a:cubicBezTo>
                    <a:close/>
                  </a:path>
                </a:pathLst>
              </a:custGeom>
              <a:solidFill>
                <a:srgbClr val="61C2A2">
                  <a:alpha val="14902"/>
                </a:srgbClr>
              </a:solidFill>
            </p:spPr>
          </p:sp>
        </p:grpSp>
        <p:grpSp>
          <p:nvGrpSpPr>
            <p:cNvPr id="10" name="Group 10"/>
            <p:cNvGrpSpPr/>
            <p:nvPr/>
          </p:nvGrpSpPr>
          <p:grpSpPr>
            <a:xfrm rot="-2700000">
              <a:off x="-753746" y="10747953"/>
              <a:ext cx="17717812" cy="5207042"/>
              <a:chOff x="0" y="0"/>
              <a:chExt cx="1382842" cy="406400"/>
            </a:xfrm>
          </p:grpSpPr>
          <p:sp>
            <p:nvSpPr>
              <p:cNvPr id="11" name="Freeform 11"/>
              <p:cNvSpPr/>
              <p:nvPr/>
            </p:nvSpPr>
            <p:spPr>
              <a:xfrm>
                <a:off x="17780" y="22860"/>
                <a:ext cx="1357443" cy="360680"/>
              </a:xfrm>
              <a:custGeom>
                <a:avLst/>
                <a:gdLst/>
                <a:ahLst/>
                <a:cxnLst/>
                <a:rect l="l" t="t" r="r" b="b"/>
                <a:pathLst>
                  <a:path w="1357443" h="360680">
                    <a:moveTo>
                      <a:pt x="1357443" y="180340"/>
                    </a:moveTo>
                    <a:cubicBezTo>
                      <a:pt x="1357443" y="81280"/>
                      <a:pt x="1277433" y="0"/>
                      <a:pt x="1177103" y="0"/>
                    </a:cubicBezTo>
                    <a:lnTo>
                      <a:pt x="172720" y="0"/>
                    </a:lnTo>
                    <a:lnTo>
                      <a:pt x="172720" y="1270"/>
                    </a:lnTo>
                    <a:cubicBezTo>
                      <a:pt x="76200" y="5080"/>
                      <a:pt x="0" y="83820"/>
                      <a:pt x="0" y="180340"/>
                    </a:cubicBezTo>
                    <a:cubicBezTo>
                      <a:pt x="0" y="276860"/>
                      <a:pt x="77470" y="355600"/>
                      <a:pt x="172720" y="359410"/>
                    </a:cubicBezTo>
                    <a:lnTo>
                      <a:pt x="172720" y="360680"/>
                    </a:lnTo>
                    <a:lnTo>
                      <a:pt x="1177102" y="360680"/>
                    </a:lnTo>
                    <a:cubicBezTo>
                      <a:pt x="1276162" y="360680"/>
                      <a:pt x="1357442" y="279400"/>
                      <a:pt x="1357442" y="180340"/>
                    </a:cubicBezTo>
                    <a:close/>
                  </a:path>
                </a:pathLst>
              </a:custGeom>
              <a:solidFill>
                <a:srgbClr val="1D617A">
                  <a:alpha val="14902"/>
                </a:srgbClr>
              </a:solidFill>
            </p:spPr>
          </p:sp>
        </p:grpSp>
      </p:grpSp>
      <p:pic>
        <p:nvPicPr>
          <p:cNvPr id="12" name="Picture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>
            <a:off x="-545446" y="6816971"/>
            <a:ext cx="4114800" cy="4114800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>
            <a:off x="13819209" y="-712019"/>
            <a:ext cx="4866968" cy="4114800"/>
          </a:xfrm>
          <a:prstGeom prst="rect">
            <a:avLst/>
          </a:prstGeom>
        </p:spPr>
      </p:pic>
      <p:sp>
        <p:nvSpPr>
          <p:cNvPr id="14" name="TextBox 14"/>
          <p:cNvSpPr txBox="1"/>
          <p:nvPr/>
        </p:nvSpPr>
        <p:spPr>
          <a:xfrm>
            <a:off x="1364886" y="2134302"/>
            <a:ext cx="15280195" cy="557166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300"/>
              </a:lnSpc>
            </a:pPr>
            <a:r>
              <a:rPr lang="en-US" sz="4500">
                <a:solidFill>
                  <a:srgbClr val="000000"/>
                </a:solidFill>
                <a:latin typeface="Open Sans Bold"/>
              </a:rPr>
              <a:t>Бактерии</a:t>
            </a:r>
            <a:r>
              <a:rPr lang="en-US" sz="4500">
                <a:solidFill>
                  <a:srgbClr val="000000"/>
                </a:solidFill>
                <a:latin typeface="Open Sans"/>
              </a:rPr>
              <a:t>, не нуждающиеся в кислороде (последний не участвует в осуществляемых ими метаболических реакциях), но способные расти в его присутствии, являются по типу осуществляемого ими метаболизма облигатными анаэробами, устойчивыми к кислороду внешней среды. Примером таких организмов служат молочнокислые бактерии.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287</Words>
  <Application>Microsoft Office PowerPoint</Application>
  <PresentationFormat>Произвольный</PresentationFormat>
  <Paragraphs>11</Paragraphs>
  <Slides>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16" baseType="lpstr">
      <vt:lpstr>Open Sans Light</vt:lpstr>
      <vt:lpstr>Raleway</vt:lpstr>
      <vt:lpstr>Raleway Italics</vt:lpstr>
      <vt:lpstr>Open Sans</vt:lpstr>
      <vt:lpstr>Open Sans Bold</vt:lpstr>
      <vt:lpstr>Calibri</vt:lpstr>
      <vt:lpstr>Arial</vt:lpstr>
      <vt:lpstr>Old Standard</vt:lpstr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Аманкельдиева Даяна молек биотех през Рост в н о2</dc:title>
  <cp:lastModifiedBy>User</cp:lastModifiedBy>
  <cp:revision>2</cp:revision>
  <dcterms:created xsi:type="dcterms:W3CDTF">2006-08-16T00:00:00Z</dcterms:created>
  <dcterms:modified xsi:type="dcterms:W3CDTF">2022-11-10T09:54:01Z</dcterms:modified>
  <dc:identifier>DAFM5JOro3Q</dc:identifier>
</cp:coreProperties>
</file>