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9" r:id="rId6"/>
    <p:sldId id="263" r:id="rId7"/>
    <p:sldId id="264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Использование </a:t>
          </a:r>
          <a:r>
            <a:rPr lang="ru-RU" b="1" i="0" dirty="0" err="1" smtClean="0">
              <a:solidFill>
                <a:schemeClr val="bg1"/>
              </a:solidFill>
            </a:rPr>
            <a:t>малокопийных</a:t>
          </a:r>
          <a:r>
            <a:rPr lang="ru-RU" b="1" i="0" dirty="0" smtClean="0">
              <a:solidFill>
                <a:schemeClr val="bg1"/>
              </a:solidFill>
            </a:rPr>
            <a:t> </a:t>
          </a:r>
          <a:r>
            <a:rPr lang="ru-RU" b="1" i="0" dirty="0" err="1" smtClean="0">
              <a:solidFill>
                <a:schemeClr val="bg1"/>
              </a:solidFill>
            </a:rPr>
            <a:t>плазмидных</a:t>
          </a:r>
          <a:r>
            <a:rPr lang="ru-RU" b="1" i="0" dirty="0" smtClean="0">
              <a:solidFill>
                <a:schemeClr val="bg1"/>
              </a:solidFill>
            </a:rPr>
            <a:t> векторов.</a:t>
          </a:r>
          <a:endParaRPr lang="ru-RU" b="1" noProof="0" dirty="0">
            <a:solidFill>
              <a:schemeClr val="bg1"/>
            </a:solidFill>
          </a:endParaRP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Использование регулируемых промоторов.</a:t>
          </a:r>
          <a:endParaRPr lang="ru-RU" b="1" noProof="0" dirty="0">
            <a:solidFill>
              <a:schemeClr val="bg1"/>
            </a:solidFill>
          </a:endParaRP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93A6A030-ABAB-4EFA-B539-0FDB3E07C1EF}">
      <dgm:prSet custT="1"/>
      <dgm:spPr/>
      <dgm:t>
        <a:bodyPr/>
        <a:lstStyle/>
        <a:p>
          <a:pPr algn="l"/>
          <a:r>
            <a:rPr lang="ru-RU" sz="1800" b="1" i="0" dirty="0" err="1" smtClean="0">
              <a:solidFill>
                <a:schemeClr val="bg1"/>
              </a:solidFill>
            </a:rPr>
            <a:t>Поддержаниие</a:t>
          </a:r>
          <a:r>
            <a:rPr lang="ru-RU" sz="1800" b="1" i="0" dirty="0" smtClean="0">
              <a:solidFill>
                <a:schemeClr val="bg1"/>
              </a:solidFill>
            </a:rPr>
            <a:t> уровня экспрессии гена на среднем уровне</a:t>
          </a:r>
          <a:endParaRPr lang="ru-RU" sz="1800" b="1" noProof="0" dirty="0">
            <a:solidFill>
              <a:schemeClr val="bg1"/>
            </a:solidFill>
          </a:endParaRP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76D56F19-2708-49DB-8F92-D8AC45F23A9A}">
      <dgm:prSet custT="1"/>
      <dgm:spPr/>
      <dgm:t>
        <a:bodyPr rtlCol="0"/>
        <a:lstStyle/>
        <a:p>
          <a:pPr rtl="0"/>
          <a:r>
            <a:rPr lang="ru-RU" sz="1400" b="1" i="0" dirty="0" smtClean="0">
              <a:solidFill>
                <a:schemeClr val="bg1"/>
              </a:solidFill>
            </a:rPr>
            <a:t>Отказ от использования векторов и встраивание клонируемого вектора в хромосомную ДНК организма-хозяина.</a:t>
          </a:r>
          <a:endParaRPr lang="ru-RU" sz="1400" b="1" noProof="0" dirty="0">
            <a:solidFill>
              <a:schemeClr val="bg1"/>
            </a:solidFill>
          </a:endParaRP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ru-RU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07854D-2B51-4A8E-B5AE-10487E87CA78}" type="pres">
      <dgm:prSet presAssocID="{AAC263CB-8256-4B03-92FE-1622698FB3E9}" presName="node" presStyleLbl="node1" presStyleIdx="0" presStyleCnt="4" custScaleX="143217" custScaleY="167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20D3CF3-3A37-4B6F-A6B5-4E7BBBD1546D}" type="pres">
      <dgm:prSet presAssocID="{4E8D2E69-0173-4BD3-B96A-7A9C5DD12B47}" presName="node" presStyleLbl="node1" presStyleIdx="1" presStyleCnt="4" custScaleX="157207" custScaleY="15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  <dgm:t>
        <a:bodyPr/>
        <a:lstStyle/>
        <a:p>
          <a:endParaRPr lang="ru-RU"/>
        </a:p>
      </dgm:t>
    </dgm:pt>
    <dgm:pt modelId="{4521CE3A-1D32-4E92-83BA-6B4DBB6DBC61}" type="pres">
      <dgm:prSet presAssocID="{93A6A030-ABAB-4EFA-B539-0FDB3E07C1EF}" presName="node" presStyleLbl="node1" presStyleIdx="2" presStyleCnt="4" custScaleX="137624" custScaleY="130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  <dgm:t>
        <a:bodyPr/>
        <a:lstStyle/>
        <a:p>
          <a:endParaRPr lang="ru-RU"/>
        </a:p>
      </dgm:t>
    </dgm:pt>
    <dgm:pt modelId="{189DFD5B-E336-4C25-B91A-5BA538A2118E}" type="pres">
      <dgm:prSet presAssocID="{76D56F19-2708-49DB-8F92-D8AC45F23A9A}" presName="node" presStyleLbl="node1" presStyleIdx="3" presStyleCnt="4" custScaleX="153885" custScaleY="150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C66C66A4-3E9A-4D48-AE19-59B11A0216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055A39-7BD8-4CB2-9E4E-D5F38D84B2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11ECE-97D8-44F9-9C7A-DB1AC630DFAC}" type="datetime1">
              <a:rPr lang="ru-RU" smtClean="0"/>
              <a:t>10.11.2022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CAEB401-D353-45E5-8280-0606CCCBED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807E761-7F7A-4D2C-8944-3B49A5CD8D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F53B4-0D05-421F-85D3-F311BA4EB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58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BA56-40D1-4E05-9DDD-CA1A1A679143}" type="datetime1">
              <a:rPr lang="ru-RU" smtClean="0"/>
              <a:pPr/>
              <a:t>10.11.2022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41A3B-8407-4A4E-B5A6-988BD64132E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8982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41A3B-8407-4A4E-B5A6-988BD64132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7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41A3B-8407-4A4E-B5A6-988BD64132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26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41A3B-8407-4A4E-B5A6-988BD64132E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2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 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 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Прямоугольник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Прямоугольник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Группа 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Прямая соединительная линия 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C25A7E61-1BBB-461A-A3DA-7941C5BB961C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F586D1-CCD2-4008-B9DD-08178F9B3587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47CB108-4600-494C-A02C-F32CCD9AC1AE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 sz="1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F4C9AFD-A4DD-4E73-ADEE-77437DA12583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 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Прямоугольник 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Прямоугольник 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Прямоугольник 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Группа 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Прямая соединительная линия 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83C615E-E95A-475E-BF17-8B9F578A04B6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6B86C46-81F7-4E08-B84F-71E86E76A374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AE373B3-AD72-488C-8D65-CC2A0D855714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D816314-F397-49E9-A8ED-29B429DE8B7F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AA3BCF6-1B5D-48B1-BC5F-09A4104978DD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Прямоугольник 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9E48EAD-D381-4DD0-8557-975059B0D05D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Прямоугольник 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 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16365492-6A5A-4444-B9B9-CCA334E4126D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E93472D9-7988-48D2-AF06-25BECD8DE9FF}" type="datetime1">
              <a:rPr lang="ru-RU" noProof="0" smtClean="0"/>
              <a:t>10.11.2022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3BFCDB3-13C4-4D69-848D-3F1F4D6B8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26" name="Прямоугольник 25">
            <a:extLst>
              <a:ext uri="{FF2B5EF4-FFF2-40B4-BE49-F238E27FC236}">
                <a16:creationId xmlns:a16="http://schemas.microsoft.com/office/drawing/2014/main" xmlns="" id="{CC2B9599-6E7A-4DD2-B13A-B4F68A1351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28" name="Прямоугольник 27">
            <a:extLst>
              <a:ext uri="{FF2B5EF4-FFF2-40B4-BE49-F238E27FC236}">
                <a16:creationId xmlns:a16="http://schemas.microsoft.com/office/drawing/2014/main" xmlns="" id="{3E377648-1ED1-4112-805B-16C14CE995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30" name="Прямоугольник 29">
            <a:extLst>
              <a:ext uri="{FF2B5EF4-FFF2-40B4-BE49-F238E27FC236}">
                <a16:creationId xmlns:a16="http://schemas.microsoft.com/office/drawing/2014/main" xmlns="" id="{D63B59CB-289C-4850-A932-358B9E412B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2877" y="806752"/>
            <a:ext cx="6570161" cy="5244497"/>
          </a:xfrm>
          <a:prstGeom prst="rect">
            <a:avLst/>
          </a:prstGeom>
          <a:solidFill>
            <a:schemeClr val="tx1"/>
          </a:solidFill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8867647-07B7-4265-832F-DE0E80979A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516AC468-2C3D-4337-A9A2-81175F6D54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2A873262-74DB-4FD1-9625-E4616CF011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09F3D15D-CB95-47AD-87F5-9CFF84F61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20" y="1657922"/>
            <a:ext cx="5665162" cy="3889236"/>
          </a:xfrm>
        </p:spPr>
        <p:txBody>
          <a:bodyPr rtlCol="0">
            <a:normAutofit/>
          </a:bodyPr>
          <a:lstStyle/>
          <a:p>
            <a:pPr algn="l" rtl="0"/>
            <a:r>
              <a:rPr lang="ru-RU" sz="4400" dirty="0" smtClean="0">
                <a:solidFill>
                  <a:schemeClr val="bg1"/>
                </a:solidFill>
              </a:rPr>
              <a:t>Метаболическая перегрузка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>
            <a:extLst>
              <a:ext uri="{FF2B5EF4-FFF2-40B4-BE49-F238E27FC236}">
                <a16:creationId xmlns:a16="http://schemas.microsoft.com/office/drawing/2014/main" xmlns="" id="{AB763E74-B111-4F0A-990A-DC546EDB60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 12">
            <a:extLst>
              <a:ext uri="{FF2B5EF4-FFF2-40B4-BE49-F238E27FC236}">
                <a16:creationId xmlns:a16="http://schemas.microsoft.com/office/drawing/2014/main" xmlns="" id="{59261977-BEC4-4705-BB60-C4C0C7471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 useBgFill="1">
        <p:nvSpPr>
          <p:cNvPr id="15" name="Прямоугольник 14">
            <a:extLst>
              <a:ext uri="{FF2B5EF4-FFF2-40B4-BE49-F238E27FC236}">
                <a16:creationId xmlns:a16="http://schemas.microsoft.com/office/drawing/2014/main" xmlns="" id="{E61F1EFE-E608-4FCB-8DBB-12FA3AC1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7" name="Прямоугольник 16">
            <a:extLst>
              <a:ext uri="{FF2B5EF4-FFF2-40B4-BE49-F238E27FC236}">
                <a16:creationId xmlns:a16="http://schemas.microsoft.com/office/drawing/2014/main" xmlns="" id="{4C7DD595-7EA3-45FF-B181-2B606353F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</p:sp>
      <p:sp>
        <p:nvSpPr>
          <p:cNvPr id="19" name="Прямоугольник 18">
            <a:extLst>
              <a:ext uri="{FF2B5EF4-FFF2-40B4-BE49-F238E27FC236}">
                <a16:creationId xmlns:a16="http://schemas.microsoft.com/office/drawing/2014/main" xmlns="" id="{848B10FE-6408-43F6-9A62-B98F2DB0F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66971" y="-1"/>
            <a:ext cx="4025029" cy="6858000"/>
          </a:xfrm>
          <a:prstGeom prst="rect">
            <a:avLst/>
          </a:prstGeom>
          <a:blipFill dpi="0" rotWithShape="1">
            <a:blip r:embed="rId3">
              <a:alphaModFix amt="1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3F6C66-D6D7-4A72-9928-967AEA4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7605" y="4458082"/>
            <a:ext cx="3618897" cy="2164391"/>
          </a:xfrm>
        </p:spPr>
        <p:txBody>
          <a:bodyPr rtlCol="0">
            <a:normAutofit/>
          </a:bodyPr>
          <a:lstStyle/>
          <a:p>
            <a:r>
              <a:rPr lang="ru-RU" sz="2400" b="1" dirty="0" err="1"/>
              <a:t>М</a:t>
            </a:r>
            <a:r>
              <a:rPr lang="ru-RU" sz="2400" b="1" dirty="0" err="1" smtClean="0"/>
              <a:t>етаболитическая</a:t>
            </a:r>
            <a:r>
              <a:rPr lang="ru-RU" sz="2400" b="1" dirty="0" smtClean="0"/>
              <a:t> перегрузка</a:t>
            </a:r>
            <a:r>
              <a:rPr lang="ru-RU" sz="2400" dirty="0" smtClean="0"/>
              <a:t>  может возникать по разным причинам: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080655"/>
            <a:ext cx="6183745" cy="4954385"/>
          </a:xfrm>
        </p:spPr>
        <p:txBody>
          <a:bodyPr>
            <a:normAutofit/>
          </a:bodyPr>
          <a:lstStyle/>
          <a:p>
            <a:r>
              <a:rPr lang="ru-RU" sz="2000" b="1" dirty="0"/>
              <a:t>Метаболическая перегрузка (</a:t>
            </a:r>
            <a:r>
              <a:rPr lang="ru-RU" sz="2000" b="1" dirty="0" err="1"/>
              <a:t>metabolic</a:t>
            </a:r>
            <a:r>
              <a:rPr lang="ru-RU" sz="2000" b="1" dirty="0"/>
              <a:t> </a:t>
            </a:r>
            <a:r>
              <a:rPr lang="ru-RU" sz="2000" b="1" dirty="0" err="1"/>
              <a:t>load</a:t>
            </a:r>
            <a:r>
              <a:rPr lang="ru-RU" sz="2000" b="1" dirty="0"/>
              <a:t>)</a:t>
            </a:r>
            <a:r>
              <a:rPr lang="ru-RU" sz="2000" dirty="0"/>
              <a:t> </a:t>
            </a:r>
            <a:r>
              <a:rPr lang="ru-RU" sz="2000" dirty="0" smtClean="0"/>
              <a:t>— </a:t>
            </a:r>
            <a:r>
              <a:rPr lang="ru-RU" sz="2000" dirty="0"/>
              <a:t>нарушение метаболизма организма в результате переизбытка определенного продукта или появления специфического продукта (напр., ксенобиотика), не свойственного организму </a:t>
            </a:r>
            <a:endParaRPr lang="ru-RU" sz="2000" dirty="0" smtClean="0"/>
          </a:p>
          <a:p>
            <a:endParaRPr lang="ru-RU" sz="2000" dirty="0"/>
          </a:p>
          <a:p>
            <a:endParaRPr lang="en-US" sz="2000" dirty="0" smtClean="0"/>
          </a:p>
          <a:p>
            <a:r>
              <a:rPr lang="ru-RU" b="1" dirty="0" smtClean="0"/>
              <a:t>* Ксенобиотики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b="1" dirty="0"/>
              <a:t> любые </a:t>
            </a:r>
            <a:r>
              <a:rPr lang="ru-RU" b="1" dirty="0" smtClean="0"/>
              <a:t>чужие </a:t>
            </a:r>
            <a:r>
              <a:rPr lang="ru-RU" b="1" dirty="0"/>
              <a:t>для организма вещества </a:t>
            </a:r>
            <a:r>
              <a:rPr lang="ru-RU" dirty="0"/>
              <a:t>(пестициды, токсины, др. </a:t>
            </a:r>
            <a:r>
              <a:rPr lang="ru-RU" dirty="0" err="1"/>
              <a:t>поллютанты</a:t>
            </a:r>
            <a:r>
              <a:rPr lang="ru-RU" dirty="0"/>
              <a:t>), способные вызвать нарушение биологических процессов, не обязательно яды или токсины.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277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6800" y="1089891"/>
            <a:ext cx="10058400" cy="4945149"/>
          </a:xfrm>
        </p:spPr>
        <p:txBody>
          <a:bodyPr>
            <a:normAutofit/>
          </a:bodyPr>
          <a:lstStyle/>
          <a:p>
            <a:r>
              <a:rPr lang="ru-RU" sz="2400" dirty="0"/>
              <a:t>1.Увеличение затрат энергии (АТФ) и метаболитов на экспрессию, как клонированного гена так и генов самого вектора, и возможность </a:t>
            </a:r>
            <a:r>
              <a:rPr lang="ru-RU" sz="2400" dirty="0" smtClean="0"/>
              <a:t>их </a:t>
            </a:r>
            <a:r>
              <a:rPr lang="ru-RU" sz="2400" dirty="0"/>
              <a:t>истощения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2. Нехватка кислорода и невозможность обеспечения им всех </a:t>
            </a:r>
            <a:r>
              <a:rPr lang="ru-RU" sz="2400" dirty="0" err="1" smtClean="0"/>
              <a:t>метаболитических</a:t>
            </a:r>
            <a:r>
              <a:rPr lang="ru-RU" sz="2400" dirty="0" smtClean="0"/>
              <a:t> </a:t>
            </a:r>
            <a:r>
              <a:rPr lang="ru-RU" sz="2400" dirty="0"/>
              <a:t>реакций, как нужных для клетки, так и для экспрессии клонируемого гена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3. Нарушение внутриклеточной локализации и экспорта жизненно важных клеточных </a:t>
            </a:r>
            <a:r>
              <a:rPr lang="ru-RU" sz="2400" dirty="0" smtClean="0"/>
              <a:t>белков</a:t>
            </a:r>
            <a:r>
              <a:rPr lang="ru-RU" sz="24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985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254" y="1108363"/>
            <a:ext cx="10058400" cy="4760422"/>
          </a:xfrm>
        </p:spPr>
        <p:txBody>
          <a:bodyPr/>
          <a:lstStyle/>
          <a:p>
            <a:r>
              <a:rPr lang="ru-RU" sz="2400" dirty="0"/>
              <a:t>Это может привести к таким нежелательным явлениям как снижение скорости роста трансформированных клеток, потере ими рекомбинантных </a:t>
            </a:r>
            <a:r>
              <a:rPr lang="ru-RU" sz="2400" dirty="0" err="1"/>
              <a:t>плазмид</a:t>
            </a:r>
            <a:r>
              <a:rPr lang="ru-RU" sz="2400" dirty="0"/>
              <a:t> или удалению рекомбинантного гена из </a:t>
            </a:r>
            <a:r>
              <a:rPr lang="ru-RU" sz="2400" dirty="0" err="1"/>
              <a:t>плазмиды</a:t>
            </a:r>
            <a:r>
              <a:rPr lang="ru-RU" sz="2400" dirty="0"/>
              <a:t>.</a:t>
            </a:r>
          </a:p>
          <a:p>
            <a:r>
              <a:rPr lang="ru-RU" sz="2400" dirty="0"/>
              <a:t>Поскольку клеткам, растущим в условиях мета­болической перегрузки, не хватает энергии для нормального функционирования, нарушения затрагивают прежде всего такие энергоемкие метаболические процессы, как фиксация азота или синтез белков. Могут изменяться также размер и форма клеток, образовываться слишком много внеклеточного полисахарида, склеивающего клетки друг с дру­гом и затрудняющего микрофильтрацию.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 20">
            <a:extLst>
              <a:ext uri="{FF2B5EF4-FFF2-40B4-BE49-F238E27FC236}">
                <a16:creationId xmlns:a16="http://schemas.microsoft.com/office/drawing/2014/main" xmlns="" id="{2A4D183E-A455-400F-B558-5EF3C42F6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Прямоугольник 22">
            <a:extLst>
              <a:ext uri="{FF2B5EF4-FFF2-40B4-BE49-F238E27FC236}">
                <a16:creationId xmlns:a16="http://schemas.microsoft.com/office/drawing/2014/main" xmlns="" id="{46EC6A0A-8EDD-4CAD-8301-B0613EFB6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graphicFrame>
        <p:nvGraphicFramePr>
          <p:cNvPr id="10" name="Объект 2" descr="Smart Art">
            <a:extLst>
              <a:ext uri="{FF2B5EF4-FFF2-40B4-BE49-F238E27FC236}">
                <a16:creationId xmlns:a16="http://schemas.microsoft.com/office/drawing/2014/main" xmlns="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92909"/>
              </p:ext>
            </p:extLst>
          </p:nvPr>
        </p:nvGraphicFramePr>
        <p:xfrm>
          <a:off x="6315075" y="892220"/>
          <a:ext cx="5174961" cy="5143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08365" y="1552376"/>
            <a:ext cx="39805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53F4A"/>
                </a:solidFill>
              </a:rPr>
              <a:t>Для снижения влияния </a:t>
            </a:r>
            <a:r>
              <a:rPr lang="ru-RU" sz="2800" dirty="0" err="1">
                <a:solidFill>
                  <a:srgbClr val="353F4A"/>
                </a:solidFill>
              </a:rPr>
              <a:t>метаболитической</a:t>
            </a:r>
            <a:r>
              <a:rPr lang="ru-RU" sz="2800" dirty="0">
                <a:solidFill>
                  <a:srgbClr val="353F4A"/>
                </a:solidFill>
              </a:rPr>
              <a:t> перегрузки используют следующие подходы или их комбинацию: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118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691" y="1293091"/>
            <a:ext cx="8529782" cy="4027055"/>
          </a:xfrm>
        </p:spPr>
        <p:txBody>
          <a:bodyPr>
            <a:noAutofit/>
          </a:bodyPr>
          <a:lstStyle/>
          <a:p>
            <a:r>
              <a:rPr lang="ru-RU" sz="2800" dirty="0"/>
              <a:t>Как следствие метаболической перегрузки, обусловленной образованием избыточного ко­личества чужеродного белка и нехваткой пита­тельных веществ или «строительных блоков» - аминокислот, может произойти запуск стрессо­вых механизмов, в частности инициироваться синтез клеточных протеаз, под действием ко­торых произойдет быстрая деградация рекомбинантного белка.</a:t>
            </a:r>
          </a:p>
        </p:txBody>
      </p:sp>
    </p:spTree>
    <p:extLst>
      <p:ext uri="{BB962C8B-B14F-4D97-AF65-F5344CB8AC3E}">
        <p14:creationId xmlns:p14="http://schemas.microsoft.com/office/powerpoint/2010/main" val="136494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1. Молекулярная </a:t>
            </a:r>
            <a:r>
              <a:rPr lang="ru-RU" sz="2400" b="1" dirty="0"/>
              <a:t>биотехнология. Принципы и применение - </a:t>
            </a:r>
            <a:r>
              <a:rPr lang="ru-RU" sz="2400" b="1" dirty="0" err="1"/>
              <a:t>Глик</a:t>
            </a:r>
            <a:r>
              <a:rPr lang="ru-RU" sz="2400" b="1" dirty="0"/>
              <a:t> Б., Пастернак Дж. </a:t>
            </a:r>
            <a:r>
              <a:rPr lang="ru-RU" sz="2400" b="1" dirty="0" smtClean="0"/>
              <a:t>2002</a:t>
            </a:r>
          </a:p>
          <a:p>
            <a:r>
              <a:rPr lang="ru-RU" sz="2400" b="1" dirty="0" smtClean="0"/>
              <a:t>2. </a:t>
            </a:r>
            <a:r>
              <a:rPr lang="en-US" sz="2400" b="1" dirty="0" smtClean="0"/>
              <a:t>Glick </a:t>
            </a:r>
            <a:r>
              <a:rPr lang="en-US" sz="2400" b="1" dirty="0"/>
              <a:t>B. R. 1995. Metabolic load and heterologous gene expression. </a:t>
            </a:r>
            <a:r>
              <a:rPr lang="en-US" sz="2400" b="1" dirty="0" err="1"/>
              <a:t>Biotechnol</a:t>
            </a:r>
            <a:r>
              <a:rPr lang="en-US" sz="2400" b="1" dirty="0"/>
              <a:t>. Adv. 13: 247—261.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1635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310" y="2656121"/>
            <a:ext cx="10058400" cy="1371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450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C0DB4D-BE53-4100-8A0D-CEFB2E48282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CC21C94-EC06-4610-B8F0-A456DD28C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«Сад Савон»</Template>
  <TotalTime>0</TotalTime>
  <Words>287</Words>
  <Application>Microsoft Office PowerPoint</Application>
  <PresentationFormat>Широкоэкранный</PresentationFormat>
  <Paragraphs>26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Савон</vt:lpstr>
      <vt:lpstr>Метаболическая перегрузка</vt:lpstr>
      <vt:lpstr>Метаболитическая перегрузка  может возникать по разным причинам: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</vt:lpstr>
      <vt:lpstr>Спасибо за внимание!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2022-09-29T10:43:57Z</dcterms:created>
  <dcterms:modified xsi:type="dcterms:W3CDTF">2022-11-10T09:54:13Z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