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3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9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43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9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еть соединенных точек">
            <a:extLst>
              <a:ext uri="{FF2B5EF4-FFF2-40B4-BE49-F238E27FC236}">
                <a16:creationId xmlns:a16="http://schemas.microsoft.com/office/drawing/2014/main" xmlns="" id="{2A30E99C-8E99-3241-7F73-04821FF2F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4" r="1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97A80-CF15-444A-B1FF-DDCEC38A6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663" y="2276354"/>
            <a:ext cx="4947857" cy="163090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Повышение эффективности секреции</a:t>
            </a:r>
            <a:endParaRPr lang="x-none" sz="4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68D22-3FDC-4B37-9E9A-83064B05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DD531F-4AFA-47B5-A781-8030ED27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Грибы </a:t>
            </a:r>
            <a:r>
              <a:rPr lang="ru-RU" sz="2000" dirty="0" err="1"/>
              <a:t>Aspergillus</a:t>
            </a:r>
            <a:r>
              <a:rPr lang="ru-RU" sz="2000" dirty="0"/>
              <a:t> </a:t>
            </a:r>
            <a:r>
              <a:rPr lang="ru-RU" sz="2000" dirty="0" err="1"/>
              <a:t>cекретируют</a:t>
            </a:r>
            <a:r>
              <a:rPr lang="ru-RU" sz="2000" dirty="0"/>
              <a:t> в среду большое количество ферментов и широко используются для их промышленного производства. В одной из работ осуществили слияние гена человеческого интерферона с геном сигнального пептида, ответственного за секрецию, и поместили эту конструкцию под контроль </a:t>
            </a:r>
            <a:r>
              <a:rPr lang="ru-RU" sz="2000" dirty="0" err="1"/>
              <a:t>глюкоамилазного</a:t>
            </a:r>
            <a:r>
              <a:rPr lang="ru-RU" sz="2000" dirty="0"/>
              <a:t> промотора </a:t>
            </a:r>
            <a:r>
              <a:rPr lang="ru-RU" sz="2000" dirty="0" err="1"/>
              <a:t>Aspergitlus</a:t>
            </a:r>
            <a:r>
              <a:rPr lang="ru-RU" sz="2000" dirty="0"/>
              <a:t> </a:t>
            </a:r>
            <a:r>
              <a:rPr lang="ru-RU" sz="2000" dirty="0" err="1"/>
              <a:t>nidulans</a:t>
            </a:r>
            <a:r>
              <a:rPr lang="ru-RU" sz="2000" dirty="0"/>
              <a:t>, индуцируемого крахмалом. После добавления последнего в среду с трансформированными клетками </a:t>
            </a:r>
            <a:r>
              <a:rPr lang="ru-RU" sz="2000" dirty="0" err="1"/>
              <a:t>Aspergillus</a:t>
            </a:r>
            <a:r>
              <a:rPr lang="ru-RU" sz="2000" dirty="0"/>
              <a:t> </a:t>
            </a:r>
            <a:r>
              <a:rPr lang="ru-RU" sz="2000" dirty="0" err="1"/>
              <a:t>nidulans</a:t>
            </a:r>
            <a:r>
              <a:rPr lang="ru-RU" sz="2000" dirty="0"/>
              <a:t> выход секретируемого человеческого интерферона достиг 1 мг на 1 л, что эквивалентно примерно 5% всего секретируемого клеточного белка. Эта работа показывает, что стратегии модулирования генной экспрессии, разработанные для Е, </a:t>
            </a:r>
            <a:r>
              <a:rPr lang="ru-RU" sz="2000" dirty="0" err="1"/>
              <a:t>соli</a:t>
            </a:r>
            <a:r>
              <a:rPr lang="ru-RU" sz="2000" dirty="0"/>
              <a:t>, можно использовать и применительно к другим биологическим системам.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53744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192B1-9619-4FD2-8B83-D6637940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D684DF-B019-43A0-939C-A0BF0766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5" y="2931795"/>
            <a:ext cx="5619750" cy="744855"/>
          </a:xfrm>
        </p:spPr>
        <p:txBody>
          <a:bodyPr>
            <a:normAutofit/>
          </a:bodyPr>
          <a:lstStyle/>
          <a:p>
            <a:r>
              <a:rPr lang="ru-RU" sz="2800" b="1" dirty="0"/>
              <a:t>СПАСИБО ЗА ВНИМАНИЕ!!!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val="420126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BD751-3370-4159-B30D-BB9296F4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Клеточная локализация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7FF61F-89CD-42AA-B8DF-922A0805D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419975" cy="384962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Стабильность белков, кодируемых клонирован­ными генами, значительно зависит от их клеточной локали­зации. </a:t>
            </a:r>
          </a:p>
          <a:p>
            <a:r>
              <a:rPr lang="ru-RU" sz="2400" dirty="0"/>
              <a:t>Например, рекомбинантный </a:t>
            </a:r>
            <a:r>
              <a:rPr lang="ru-RU" sz="2400" dirty="0" err="1"/>
              <a:t>проинсулин</a:t>
            </a:r>
            <a:r>
              <a:rPr lang="ru-RU" sz="2400" dirty="0"/>
              <a:t> оказывается примерно в 10 раз более стабиль­ным, если он секретируется (экспортируется) в периплазму (пространство между плазматиче­ской и наружной мембранами у грамотрицательных бактерий), а не остается в цитоплазме. Кроме того, белки, секретируемые в периплазму или в среду, легче очистить.</a:t>
            </a:r>
            <a:endParaRPr lang="x-none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D9E2DC-226A-4A0D-9753-35C030DB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99" y="3981794"/>
            <a:ext cx="3452449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17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A28B7-65B1-49F4-B0C0-3030BBE3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Секреция и условия секреции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7D70A9-5B47-42F2-8D4E-B7EC672A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325"/>
            <a:ext cx="8639175" cy="4377081"/>
          </a:xfrm>
        </p:spPr>
        <p:txBody>
          <a:bodyPr>
            <a:normAutofit/>
          </a:bodyPr>
          <a:lstStyle/>
          <a:p>
            <a:r>
              <a:rPr lang="ru-RU" sz="2400" dirty="0"/>
              <a:t>Обычно транспорт белков через клеточную мембрану обеспечивают N-концевые аминокислотные последовательности, называемые сигнальными пептидами (сигнальными последовательностями, </a:t>
            </a:r>
            <a:r>
              <a:rPr lang="ru-RU" sz="2400" dirty="0" err="1"/>
              <a:t>лидерными</a:t>
            </a:r>
            <a:r>
              <a:rPr lang="ru-RU" sz="2400" dirty="0"/>
              <a:t> пептидами). Иногда удается сделать белок секретируемым, присоединив к кодирующему его гену нуклеотидную последовательность, ответственную за синтез сигнального пептида. Однако простое наличие сигнального пептида не обеспечивает эффективной секреции.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31820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98C70-B3AD-4D4E-B1F4-AD306B39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D9BE4-ED6C-421A-813F-224A9116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103120"/>
            <a:ext cx="7258050" cy="3849624"/>
          </a:xfrm>
        </p:spPr>
        <p:txBody>
          <a:bodyPr>
            <a:normAutofit/>
          </a:bodyPr>
          <a:lstStyle/>
          <a:p>
            <a:r>
              <a:rPr lang="ru-RU" sz="2400" dirty="0"/>
              <a:t>Кроме того, E. </a:t>
            </a:r>
            <a:r>
              <a:rPr lang="ru-RU" sz="2400" dirty="0" err="1"/>
              <a:t>coli</a:t>
            </a:r>
            <a:r>
              <a:rPr lang="ru-RU" sz="2400" dirty="0"/>
              <a:t> и другие грамотрицательные микроорганизмы обычно не могут секретировать белки в окружающую среду из-за наличия наружной мембраны. Есть по крайней мере два способа решения этой проблемы. Первый — использование грамположительных про- или эукариот, лишенных наружной мембраны, второй — создание грамотрицательных бактерий, способных секретировать белки в среду, с помощью генной инженерии. </a:t>
            </a:r>
            <a:endParaRPr lang="x-none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155B5D-2AEB-4DF9-A39D-073BB7A6C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4" r="17424"/>
          <a:stretch/>
        </p:blipFill>
        <p:spPr>
          <a:xfrm>
            <a:off x="8248650" y="3552252"/>
            <a:ext cx="3524250" cy="284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15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21636-4E77-46DE-9FB4-404F4BC5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0ABE87-EB07-405D-A514-82AD043B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Если слияние гена-мишени с фрагментом ДНК, кодирующим сигнальный пептид, не приводит к эффективной секреции белкового продукта, приходится использовать другие стратегические приемы. Один из таких приемов, с успехом примененных в отношении интерлейкина-2, основывался на слиянии гена, кодирующего интерлейкин-2, с геном, кодирующим полноразмерный предшественник </a:t>
            </a:r>
            <a:r>
              <a:rPr lang="ru-RU" sz="2000" dirty="0" err="1"/>
              <a:t>мальтозосвязывающего</a:t>
            </a:r>
            <a:r>
              <a:rPr lang="ru-RU" sz="2000" dirty="0"/>
              <a:t> белка, а не только его сигнальную последовательность, и разделении этих генов сегментом ДНК, кодирующим сайт узнавания для фактора Ха. Когда такой химерный ген включили в </a:t>
            </a:r>
            <a:r>
              <a:rPr lang="ru-RU" sz="2000" dirty="0" err="1"/>
              <a:t>плазмидный</a:t>
            </a:r>
            <a:r>
              <a:rPr lang="ru-RU" sz="2000" dirty="0"/>
              <a:t> вектор и использовали его для трансформации E. </a:t>
            </a:r>
            <a:r>
              <a:rPr lang="ru-RU" sz="2000" dirty="0" err="1"/>
              <a:t>coli</a:t>
            </a:r>
            <a:r>
              <a:rPr lang="ru-RU" sz="2000" dirty="0"/>
              <a:t>, в периплазме хозяйской клетки обнаружили в большом количестве химерный белок. Обработав его фактором Ха , получили функциональный интерлейкин-2.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06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DC58A-A952-40E6-B5D3-7074AE33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3ABFE7-6C49-446D-B7FD-F3DF51B1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258050" cy="384962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По данным одной из работ, секреция многих </a:t>
            </a:r>
            <a:r>
              <a:rPr lang="ru-RU" sz="2400" dirty="0" err="1"/>
              <a:t>гетерологичннх</a:t>
            </a:r>
            <a:r>
              <a:rPr lang="ru-RU" sz="2400" dirty="0"/>
              <a:t> белков в E. </a:t>
            </a:r>
            <a:r>
              <a:rPr lang="ru-RU" sz="2400" dirty="0" err="1"/>
              <a:t>coli</a:t>
            </a:r>
            <a:r>
              <a:rPr lang="ru-RU" sz="2400" dirty="0"/>
              <a:t> зависит от уровня экспрессии соответствующих генов. Чужеродные белки, синтезируемые наиболее активно, не обязательно столь же активно секретируются. Иногда интенсивный синтез чужеродного белка вызывает перегрузку секреторного аппарата и его блокирование. Таким образом, если нужно, чтобы данный белок непременно секретировался, то можно попытаться понизить уровень экспрессии соответствующих генов.</a:t>
            </a:r>
          </a:p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E6217B-E292-46EF-A0E0-3DD9B030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2" y="2805112"/>
            <a:ext cx="26193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5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50735-5403-47E1-B6F0-93E734C6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145645-1958-4B86-B879-0EE72970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Некоторые грамотрицательные бактерии секретируют в среду белок, называемый </a:t>
            </a:r>
            <a:r>
              <a:rPr lang="ru-RU" sz="2400" dirty="0" err="1"/>
              <a:t>бактериоцином</a:t>
            </a:r>
            <a:r>
              <a:rPr lang="ru-RU" sz="2400" dirty="0"/>
              <a:t>. Он активирует фосфолипазу А, локализованную во внутренней мембране бактериальной клетки, в результате чего и внутренняя, и наружная мембраны становятся проницаемыми, и некоторые цито- и </a:t>
            </a:r>
            <a:r>
              <a:rPr lang="ru-RU" sz="2400" dirty="0" err="1"/>
              <a:t>периплазматические</a:t>
            </a:r>
            <a:r>
              <a:rPr lang="ru-RU" sz="2400" dirty="0"/>
              <a:t> белки высвобождаются в </a:t>
            </a:r>
            <a:r>
              <a:rPr lang="ru-RU" sz="2400" dirty="0" err="1"/>
              <a:t>культуральную</a:t>
            </a:r>
            <a:r>
              <a:rPr lang="ru-RU" sz="2400" dirty="0"/>
              <a:t> среду. Таким образом, можно встроить ген </a:t>
            </a:r>
            <a:r>
              <a:rPr lang="ru-RU" sz="2400" dirty="0" err="1"/>
              <a:t>бактериоцина</a:t>
            </a:r>
            <a:r>
              <a:rPr lang="ru-RU" sz="2400" dirty="0"/>
              <a:t> в плазмиду так, чтобы он находился под контролем сильного регулируемого промотора, трансформировать клетки E. </a:t>
            </a:r>
            <a:r>
              <a:rPr lang="ru-RU" sz="2400" dirty="0" err="1"/>
              <a:t>coli</a:t>
            </a:r>
            <a:r>
              <a:rPr lang="ru-RU" sz="2400" dirty="0"/>
              <a:t> этой плазмидой и сделать их проницаемыми. Если же E. </a:t>
            </a:r>
            <a:r>
              <a:rPr lang="ru-RU" sz="2400" dirty="0" err="1"/>
              <a:t>coli</a:t>
            </a:r>
            <a:r>
              <a:rPr lang="ru-RU" sz="2400" dirty="0"/>
              <a:t> уже несут ген </a:t>
            </a:r>
            <a:r>
              <a:rPr lang="ru-RU" sz="2400" dirty="0" err="1"/>
              <a:t>бактериоцина</a:t>
            </a:r>
            <a:r>
              <a:rPr lang="ru-RU" sz="2400" dirty="0"/>
              <a:t>, их можно трансформировать другой плазмидой, которая содержит ген нужного белка, сшитый с нуклеотидной последовательностью, кодирующей сигнальный пептид.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0995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7A34A-8E9A-4B50-989D-92D3D94E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24181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B455DD-8D25-4433-B702-F7681228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7300"/>
            <a:ext cx="7267575" cy="516255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Если оба гена находятся под контролем одного промотора, то их можно индуцировать одновременно  и белок клонированного гена будет секретироваться в среду. Когда секретируемые чужеродные белки образуются в Е. </a:t>
            </a:r>
            <a:r>
              <a:rPr lang="ru-RU" sz="2400" dirty="0" err="1"/>
              <a:t>coli</a:t>
            </a:r>
            <a:r>
              <a:rPr lang="ru-RU" sz="2400" dirty="0"/>
              <a:t> в слишком большом количестве, очень часто процессинг претерпевают не все белки-предшественники: примерно половина секретированных белков сохраняет </a:t>
            </a:r>
            <a:r>
              <a:rPr lang="ru-RU" sz="2400" dirty="0" err="1"/>
              <a:t>лидерную</a:t>
            </a:r>
            <a:r>
              <a:rPr lang="ru-RU" sz="2400" dirty="0"/>
              <a:t> последовательность, а другая половина полностью </a:t>
            </a:r>
            <a:r>
              <a:rPr lang="ru-RU" sz="2400" dirty="0" err="1"/>
              <a:t>процессируется</a:t>
            </a:r>
            <a:r>
              <a:rPr lang="ru-RU" sz="2400" dirty="0"/>
              <a:t> с образованием зрелой формы. Это может быть связано с недостатком каких-то белков, участвующих в секреции. В такой ситуации, чтобы увеличить долю </a:t>
            </a:r>
            <a:r>
              <a:rPr lang="ru-RU" sz="2400" dirty="0" err="1"/>
              <a:t>процесси-рованных</a:t>
            </a:r>
            <a:r>
              <a:rPr lang="ru-RU" sz="2400" dirty="0"/>
              <a:t> белков, можно попытаться повысить уровень экспрессии генов, ответственных за синтез лимитирующих компонентов </a:t>
            </a:r>
            <a:r>
              <a:rPr lang="ru-RU" sz="2400" dirty="0" err="1"/>
              <a:t>секретиру-юшей</a:t>
            </a:r>
            <a:r>
              <a:rPr lang="ru-RU" sz="2400" dirty="0"/>
              <a:t> системы. </a:t>
            </a:r>
            <a:endParaRPr lang="x-none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070CA6-814B-4A7E-B3FA-1D6328793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" r="3365"/>
          <a:stretch/>
        </p:blipFill>
        <p:spPr>
          <a:xfrm>
            <a:off x="8658224" y="2363140"/>
            <a:ext cx="3295651" cy="241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47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A8EC5-3398-4BFE-B448-570F0F3E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2301D9-43DA-49C6-B5F4-427D7686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220200" cy="3849624"/>
          </a:xfrm>
        </p:spPr>
        <p:txBody>
          <a:bodyPr>
            <a:normAutofit/>
          </a:bodyPr>
          <a:lstStyle/>
          <a:p>
            <a:r>
              <a:rPr lang="ru-RU" sz="2400" dirty="0"/>
              <a:t>Для проверки этого предположения были поставлены следующие эксперименты. Плазмиду, несущую гены prlA4 и </a:t>
            </a:r>
            <a:r>
              <a:rPr lang="ru-RU" sz="2400" dirty="0" err="1"/>
              <a:t>secE</a:t>
            </a:r>
            <a:r>
              <a:rPr lang="ru-RU" sz="2400" dirty="0"/>
              <a:t>, которые кодируют основные компоненты молекулярного механизма, ответственного за физическое перемещение белков через мембрану, ввели в клетки E. </a:t>
            </a:r>
            <a:r>
              <a:rPr lang="ru-RU" sz="2400" dirty="0" err="1"/>
              <a:t>соli</a:t>
            </a:r>
            <a:r>
              <a:rPr lang="ru-RU" sz="2400" dirty="0"/>
              <a:t>. После такого усиления секреторного аппарата хозяйской клетки доля ре-</a:t>
            </a:r>
            <a:r>
              <a:rPr lang="ru-RU" sz="2400" dirty="0" err="1"/>
              <a:t>комбинантного</a:t>
            </a:r>
            <a:r>
              <a:rPr lang="ru-RU" sz="2400" dirty="0"/>
              <a:t> белка (цитокина интерлейкина-6), секретируемая в плазмиду в зрелой форме, увеличилась с 50 до более чем 90%.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34989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755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Garamond</vt:lpstr>
      <vt:lpstr>SavonVTI</vt:lpstr>
      <vt:lpstr>Повышение эффективности секреции</vt:lpstr>
      <vt:lpstr>Клеточная локализация</vt:lpstr>
      <vt:lpstr>Секреция и условия секреции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секреции</dc:title>
  <dc:creator>Liliya Murzagaliyeva</dc:creator>
  <cp:lastModifiedBy>User</cp:lastModifiedBy>
  <cp:revision>6</cp:revision>
  <dcterms:created xsi:type="dcterms:W3CDTF">2022-09-18T12:30:59Z</dcterms:created>
  <dcterms:modified xsi:type="dcterms:W3CDTF">2022-11-10T09:54:25Z</dcterms:modified>
</cp:coreProperties>
</file>