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8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2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7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94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8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77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92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4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0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5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4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3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2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1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4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2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5230AF-DC5A-4DF6-B497-0271226F8414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B8FC-15C1-4604-BE8F-58F2655D0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90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0793" y="0"/>
            <a:ext cx="9144000" cy="2105025"/>
          </a:xfrm>
        </p:spPr>
        <p:txBody>
          <a:bodyPr/>
          <a:lstStyle/>
          <a:p>
            <a:r>
              <a:rPr lang="ru-RU" sz="5400" b="1" dirty="0" smtClean="0"/>
              <a:t>Словарь терминов (552-554 стр.) 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025"/>
            <a:ext cx="4095750" cy="475297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2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270542" cy="6858000"/>
          </a:xfrm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1800" b="1" i="1" dirty="0" err="1" smtClean="0"/>
              <a:t>Неметаболизирующиеся</a:t>
            </a:r>
            <a:r>
              <a:rPr lang="ru-RU" sz="1800" b="1" i="1" dirty="0" smtClean="0"/>
              <a:t> </a:t>
            </a:r>
            <a:r>
              <a:rPr lang="ru-RU" sz="1800" b="1" i="1" dirty="0"/>
              <a:t>индукторы </a:t>
            </a:r>
            <a:r>
              <a:rPr lang="ru-RU" sz="1800" dirty="0"/>
              <a:t>(</a:t>
            </a:r>
            <a:r>
              <a:rPr lang="ru-RU" sz="1800" dirty="0" err="1"/>
              <a:t>Gratuitous</a:t>
            </a:r>
            <a:r>
              <a:rPr lang="ru-RU" sz="1800" dirty="0"/>
              <a:t> </a:t>
            </a:r>
            <a:r>
              <a:rPr lang="ru-RU" sz="1800" dirty="0" err="1"/>
              <a:t>înducers</a:t>
            </a:r>
            <a:r>
              <a:rPr lang="ru-RU" sz="1800" dirty="0"/>
              <a:t>) Вещества, индуцирующие синтез </a:t>
            </a:r>
            <a:r>
              <a:rPr lang="ru-RU" sz="1800" dirty="0" err="1"/>
              <a:t>индуцибельных</a:t>
            </a:r>
            <a:r>
              <a:rPr lang="ru-RU" sz="1800" dirty="0"/>
              <a:t> </a:t>
            </a:r>
            <a:r>
              <a:rPr lang="ru-RU" sz="1800" dirty="0" smtClean="0"/>
              <a:t>ферментов</a:t>
            </a:r>
            <a:r>
              <a:rPr lang="ru-RU" sz="1800" dirty="0"/>
              <a:t>, но не являющиеся для них субстратами, а </a:t>
            </a:r>
            <a:r>
              <a:rPr lang="ru-RU" sz="1800" dirty="0" smtClean="0"/>
              <a:t>потому </a:t>
            </a:r>
            <a:r>
              <a:rPr lang="ru-RU" sz="1800" dirty="0"/>
              <a:t>остающиеся в исходном виде. </a:t>
            </a: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Неомицинфосфотрансфераза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TSeuiiiycinphnsphntransfcrase</a:t>
            </a:r>
            <a:r>
              <a:rPr lang="ru-RU" sz="1800" dirty="0"/>
              <a:t>) Фермент, </a:t>
            </a:r>
            <a:r>
              <a:rPr lang="ru-RU" sz="1800" dirty="0" err="1"/>
              <a:t>инактииирующий</a:t>
            </a:r>
            <a:r>
              <a:rPr lang="ru-RU" sz="1800" dirty="0"/>
              <a:t> антибиотики </a:t>
            </a:r>
            <a:r>
              <a:rPr lang="ru-RU" sz="1800" dirty="0" err="1"/>
              <a:t>неомипип</a:t>
            </a:r>
            <a:r>
              <a:rPr lang="ru-RU" sz="1800" dirty="0"/>
              <a:t> и </a:t>
            </a:r>
            <a:r>
              <a:rPr lang="ru-RU" sz="1800" dirty="0" err="1"/>
              <a:t>канамицин</a:t>
            </a:r>
            <a:r>
              <a:rPr lang="ru-RU" sz="1800" dirty="0"/>
              <a:t>. Часто используется как селективный </a:t>
            </a:r>
            <a:r>
              <a:rPr lang="ru-RU" sz="1800" dirty="0" smtClean="0"/>
              <a:t>маркер </a:t>
            </a:r>
            <a:r>
              <a:rPr lang="ru-RU" sz="1800" dirty="0"/>
              <a:t>для </a:t>
            </a:r>
            <a:r>
              <a:rPr lang="ru-RU" sz="1800" dirty="0" err="1"/>
              <a:t>трансгенных</a:t>
            </a:r>
            <a:r>
              <a:rPr lang="ru-RU" sz="1800" dirty="0"/>
              <a:t> растений.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Неполная </a:t>
            </a:r>
            <a:r>
              <a:rPr lang="ru-RU" sz="1800" b="1" i="1" dirty="0"/>
              <a:t>пенетрантность </a:t>
            </a:r>
            <a:r>
              <a:rPr lang="ru-RU" sz="1800" dirty="0"/>
              <a:t>(</a:t>
            </a:r>
            <a:r>
              <a:rPr lang="ru-RU" sz="1800" dirty="0" err="1"/>
              <a:t>Incomplete</a:t>
            </a:r>
            <a:r>
              <a:rPr lang="ru-RU" sz="1800" dirty="0"/>
              <a:t> </a:t>
            </a:r>
            <a:r>
              <a:rPr lang="ru-RU" sz="1800" dirty="0" err="1"/>
              <a:t>penetranee</a:t>
            </a:r>
            <a:r>
              <a:rPr lang="ru-RU" sz="1800" dirty="0"/>
              <a:t>) </a:t>
            </a:r>
            <a:r>
              <a:rPr lang="ru-RU" sz="1800" dirty="0" smtClean="0"/>
              <a:t>Частичное </a:t>
            </a:r>
            <a:r>
              <a:rPr lang="ru-RU" sz="1800" dirty="0"/>
              <a:t>проявление конкретного </a:t>
            </a:r>
            <a:r>
              <a:rPr lang="ru-RU" sz="1800" dirty="0" err="1"/>
              <a:t>аллеля</a:t>
            </a:r>
            <a:r>
              <a:rPr lang="ru-RU" sz="1800" dirty="0"/>
              <a:t> в группе </a:t>
            </a:r>
            <a:r>
              <a:rPr lang="ru-RU" sz="1800" dirty="0" smtClean="0"/>
              <a:t>родственных </a:t>
            </a:r>
            <a:r>
              <a:rPr lang="ru-RU" sz="1800" dirty="0"/>
              <a:t>организмов. Характерна для большинства мутантных аллелей.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smtClean="0"/>
              <a:t>Непрерывная </a:t>
            </a:r>
            <a:r>
              <a:rPr lang="ru-RU" sz="1800" b="1" i="1" dirty="0"/>
              <a:t>ферментация </a:t>
            </a:r>
            <a:r>
              <a:rPr lang="ru-RU" sz="1800" dirty="0"/>
              <a:t>(</a:t>
            </a:r>
            <a:r>
              <a:rPr lang="ru-RU" sz="1800" dirty="0" err="1"/>
              <a:t>Continuous</a:t>
            </a:r>
            <a:r>
              <a:rPr lang="ru-RU" sz="1800" dirty="0"/>
              <a:t> </a:t>
            </a:r>
            <a:r>
              <a:rPr lang="ru-RU" sz="1800" dirty="0" err="1"/>
              <a:t>fermentation</a:t>
            </a:r>
            <a:r>
              <a:rPr lang="ru-RU" sz="1800" dirty="0"/>
              <a:t>) Культивирование микроорганизмов при непрерывном добавлении в </a:t>
            </a:r>
            <a:r>
              <a:rPr lang="ru-RU" sz="1800" dirty="0" err="1"/>
              <a:t>биореактор</a:t>
            </a:r>
            <a:r>
              <a:rPr lang="ru-RU" sz="1800" dirty="0"/>
              <a:t> среды и выведении такого же объема суспензии.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Нозерн-блоттинг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Nothern</a:t>
            </a:r>
            <a:r>
              <a:rPr lang="ru-RU" sz="1800" dirty="0"/>
              <a:t> </a:t>
            </a:r>
            <a:r>
              <a:rPr lang="ru-RU" sz="1800" dirty="0" err="1"/>
              <a:t>Hotting</a:t>
            </a:r>
            <a:r>
              <a:rPr lang="ru-RU" sz="1800" dirty="0"/>
              <a:t>) Перенос молекул РНК, подвергнутых </a:t>
            </a:r>
            <a:r>
              <a:rPr lang="ru-RU" sz="1800" dirty="0" err="1" smtClean="0"/>
              <a:t>электроферезу</a:t>
            </a:r>
            <a:r>
              <a:rPr lang="ru-RU" sz="1800" dirty="0"/>
              <a:t>, с геля на твердую подложку {нитроцеллюлозный или </a:t>
            </a:r>
            <a:r>
              <a:rPr lang="ru-RU" sz="1800" dirty="0" err="1"/>
              <a:t>найлоновый</a:t>
            </a:r>
            <a:r>
              <a:rPr lang="ru-RU" sz="1800" dirty="0"/>
              <a:t> фильтр) с последующей </a:t>
            </a:r>
            <a:r>
              <a:rPr lang="ru-RU" sz="1800" dirty="0" smtClean="0"/>
              <a:t>ДНК—PHК-гибридизацией 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«</a:t>
            </a:r>
            <a:r>
              <a:rPr lang="ru-RU" sz="1800" b="1" i="1" dirty="0"/>
              <a:t>Нокаут» </a:t>
            </a:r>
            <a:r>
              <a:rPr lang="ru-RU" sz="1800" dirty="0"/>
              <a:t>(</a:t>
            </a:r>
            <a:r>
              <a:rPr lang="ru-RU" sz="1800" dirty="0" err="1"/>
              <a:t>Knockout</a:t>
            </a:r>
            <a:r>
              <a:rPr lang="ru-RU" sz="1800" dirty="0"/>
              <a:t>) Направленное разрушение гена с помощью гомологичной рекомбинации.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smtClean="0"/>
              <a:t>Нуклеаза </a:t>
            </a:r>
            <a:r>
              <a:rPr lang="ru-RU" sz="1800" b="1" i="1" dirty="0"/>
              <a:t>SI </a:t>
            </a:r>
            <a:r>
              <a:rPr lang="ru-RU" sz="1800" dirty="0"/>
              <a:t>(SI </a:t>
            </a:r>
            <a:r>
              <a:rPr lang="ru-RU" sz="1800" dirty="0" err="1"/>
              <a:t>nudease</a:t>
            </a:r>
            <a:r>
              <a:rPr lang="ru-RU" sz="1800" dirty="0"/>
              <a:t>) Фермент, специфически </a:t>
            </a:r>
            <a:r>
              <a:rPr lang="ru-RU" sz="1800" dirty="0" smtClean="0"/>
              <a:t>деградирующий </a:t>
            </a:r>
            <a:r>
              <a:rPr lang="ru-RU" sz="1800" dirty="0" err="1"/>
              <a:t>одноцепочечную</a:t>
            </a:r>
            <a:r>
              <a:rPr lang="ru-RU" sz="1800" dirty="0"/>
              <a:t> ДНК.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smtClean="0"/>
              <a:t>N-конец </a:t>
            </a:r>
            <a:r>
              <a:rPr lang="ru-RU" sz="1800" dirty="0"/>
              <a:t>(N </a:t>
            </a:r>
            <a:r>
              <a:rPr lang="ru-RU" sz="1800" dirty="0" err="1"/>
              <a:t>terminus</a:t>
            </a:r>
            <a:r>
              <a:rPr lang="ru-RU" sz="1800" dirty="0"/>
              <a:t>) Первая аминокислота (или </a:t>
            </a:r>
            <a:r>
              <a:rPr lang="ru-RU" sz="1800" dirty="0" smtClean="0"/>
              <a:t>несколько </a:t>
            </a:r>
            <a:r>
              <a:rPr lang="ru-RU" sz="1800" dirty="0"/>
              <a:t>аминокислот) в белковой молекуле</a:t>
            </a:r>
          </a:p>
        </p:txBody>
      </p:sp>
      <p:pic>
        <p:nvPicPr>
          <p:cNvPr id="9220" name="Picture 4" descr="http://cs10.pikabu.ru/post_img/big/2018/02/25/4/1519533079143137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42" y="3906670"/>
            <a:ext cx="3921457" cy="29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7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223378" cy="6858000"/>
          </a:xfrm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1800" b="1" i="1" dirty="0" smtClean="0"/>
              <a:t>Нуклеозид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Nucteoside</a:t>
            </a:r>
            <a:r>
              <a:rPr lang="ru-RU" sz="1800" dirty="0"/>
              <a:t>) Пуриновое или </a:t>
            </a:r>
            <a:r>
              <a:rPr lang="ru-RU" sz="1800" dirty="0" smtClean="0"/>
              <a:t>пиримидиновое </a:t>
            </a:r>
            <a:r>
              <a:rPr lang="ru-RU" sz="1800" dirty="0"/>
              <a:t>азотистое основание, </a:t>
            </a:r>
            <a:r>
              <a:rPr lang="ru-RU" sz="1800" dirty="0" err="1"/>
              <a:t>ковалентно</a:t>
            </a:r>
            <a:r>
              <a:rPr lang="ru-RU" sz="1800" dirty="0"/>
              <a:t> связанное с </a:t>
            </a:r>
            <a:r>
              <a:rPr lang="ru-RU" sz="1800" dirty="0" err="1" smtClean="0"/>
              <a:t>пятиутлеродным</a:t>
            </a:r>
            <a:r>
              <a:rPr lang="ru-RU" sz="1800" dirty="0" smtClean="0"/>
              <a:t> </a:t>
            </a:r>
            <a:r>
              <a:rPr lang="ru-RU" sz="1800" dirty="0"/>
              <a:t>сахаром (пентозой). Если сахаром </a:t>
            </a:r>
            <a:r>
              <a:rPr lang="ru-RU" sz="1800" dirty="0" smtClean="0"/>
              <a:t>является </a:t>
            </a:r>
            <a:r>
              <a:rPr lang="ru-RU" sz="1800" dirty="0"/>
              <a:t>рибоза, то мы имеем дело с </a:t>
            </a:r>
            <a:r>
              <a:rPr lang="ru-RU" sz="1800" dirty="0" err="1"/>
              <a:t>рибонуклеозидом</a:t>
            </a:r>
            <a:r>
              <a:rPr lang="ru-RU" sz="1800" dirty="0"/>
              <a:t>, а если </a:t>
            </a:r>
            <a:r>
              <a:rPr lang="ru-RU" sz="1800" dirty="0" err="1"/>
              <a:t>дезоксирибоза</a:t>
            </a:r>
            <a:r>
              <a:rPr lang="ru-RU" sz="1800" dirty="0"/>
              <a:t>, то с </a:t>
            </a:r>
            <a:r>
              <a:rPr lang="ru-RU" sz="1800" dirty="0" err="1"/>
              <a:t>дезоксирибонуклеозидом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Нуклеотид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Nudeotide</a:t>
            </a:r>
            <a:r>
              <a:rPr lang="ru-RU" sz="1800" dirty="0"/>
              <a:t>) Нуклеозид, к которому </a:t>
            </a:r>
            <a:r>
              <a:rPr lang="ru-RU" sz="1800" dirty="0" smtClean="0"/>
              <a:t>присоединена </a:t>
            </a:r>
            <a:r>
              <a:rPr lang="ru-RU" sz="1800" dirty="0"/>
              <a:t>одна или более фосфатных групп; </a:t>
            </a:r>
            <a:r>
              <a:rPr lang="ru-RU" sz="1800" dirty="0" smtClean="0"/>
              <a:t>присоединение </a:t>
            </a:r>
            <a:r>
              <a:rPr lang="ru-RU" sz="1800" dirty="0"/>
              <a:t>происходит по 5'-углеродному атому сахарного кольца. Нуклеозиды, связанные с рибозой, </a:t>
            </a:r>
            <a:r>
              <a:rPr lang="ru-RU" sz="1800" dirty="0" smtClean="0"/>
              <a:t>называются </a:t>
            </a:r>
            <a:r>
              <a:rPr lang="ru-RU" sz="1800" dirty="0" err="1"/>
              <a:t>рибонуклеозидмонофосфатами</a:t>
            </a:r>
            <a:r>
              <a:rPr lang="ru-RU" sz="1800" dirty="0"/>
              <a:t> (</a:t>
            </a:r>
            <a:r>
              <a:rPr lang="ru-RU" sz="1800" dirty="0" err="1"/>
              <a:t>rNMP</a:t>
            </a:r>
            <a:r>
              <a:rPr lang="ru-RU" sz="1800" dirty="0"/>
              <a:t>), </a:t>
            </a:r>
            <a:r>
              <a:rPr lang="ru-RU" sz="1800" dirty="0" err="1" smtClean="0"/>
              <a:t>рибонуклеозиддифо</a:t>
            </a:r>
            <a:r>
              <a:rPr lang="ru-RU" sz="1800" dirty="0" smtClean="0"/>
              <a:t> </a:t>
            </a:r>
            <a:r>
              <a:rPr lang="ru-RU" sz="1800" dirty="0"/>
              <a:t>с фитами (</a:t>
            </a:r>
            <a:r>
              <a:rPr lang="ru-RU" sz="1800" dirty="0" err="1"/>
              <a:t>rNDP</a:t>
            </a:r>
            <a:r>
              <a:rPr lang="ru-RU" sz="1800" dirty="0"/>
              <a:t>) или </a:t>
            </a:r>
            <a:r>
              <a:rPr lang="ru-RU" sz="1800" dirty="0" err="1" smtClean="0"/>
              <a:t>рибонуклеозидтрифосфатами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rNTl</a:t>
            </a:r>
            <a:r>
              <a:rPr lang="ru-RU" sz="1800" dirty="0"/>
              <a:t> J ). Для нуклеозидов, связанных с </a:t>
            </a:r>
            <a:r>
              <a:rPr lang="ru-RU" sz="1800" dirty="0" err="1"/>
              <a:t>дезоксирибозой</a:t>
            </a:r>
            <a:r>
              <a:rPr lang="ru-RU" sz="1800" dirty="0"/>
              <a:t>, соответствующие названия таковы: </a:t>
            </a:r>
            <a:r>
              <a:rPr lang="ru-RU" sz="1800" dirty="0" err="1"/>
              <a:t>дезоксирибонуклеозидмоно</a:t>
            </a:r>
            <a:r>
              <a:rPr lang="ru-RU" sz="1800" dirty="0"/>
              <a:t>-, </a:t>
            </a:r>
            <a:r>
              <a:rPr lang="ru-RU" sz="1800" dirty="0" err="1"/>
              <a:t>ди</a:t>
            </a:r>
            <a:r>
              <a:rPr lang="ru-RU" sz="1800" dirty="0"/>
              <a:t>- и три фосфаты (</a:t>
            </a:r>
            <a:r>
              <a:rPr lang="ru-RU" sz="1800" dirty="0" err="1"/>
              <a:t>dNMP,dNDP,dNTP</a:t>
            </a:r>
            <a:r>
              <a:rPr lang="ru-RU" sz="1800" dirty="0"/>
              <a:t>).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smtClean="0"/>
              <a:t>Обратная </a:t>
            </a:r>
            <a:r>
              <a:rPr lang="ru-RU" sz="1800" b="1" i="1" dirty="0"/>
              <a:t>транскриптаза </a:t>
            </a:r>
            <a:r>
              <a:rPr lang="ru-RU" sz="1800" dirty="0"/>
              <a:t>(</a:t>
            </a:r>
            <a:r>
              <a:rPr lang="ru-RU" sz="1800" dirty="0" err="1"/>
              <a:t>Reverse</a:t>
            </a:r>
            <a:r>
              <a:rPr lang="ru-RU" sz="1800" dirty="0"/>
              <a:t> </a:t>
            </a:r>
            <a:r>
              <a:rPr lang="ru-RU" sz="1800" dirty="0" err="1"/>
              <a:t>transcriptase</a:t>
            </a:r>
            <a:r>
              <a:rPr lang="ru-RU" sz="1800" dirty="0"/>
              <a:t>) </a:t>
            </a:r>
            <a:r>
              <a:rPr lang="ru-RU" sz="1800" dirty="0" smtClean="0"/>
              <a:t>РНК зависимая </a:t>
            </a:r>
            <a:r>
              <a:rPr lang="ru-RU" sz="1800" dirty="0"/>
              <a:t>ДНК-полимераза, использующая молекулу РНК в качестве матрицы для синтеза </a:t>
            </a:r>
            <a:r>
              <a:rPr lang="ru-RU" sz="1800" dirty="0" smtClean="0"/>
              <a:t>комплементарной </a:t>
            </a:r>
            <a:r>
              <a:rPr lang="ru-RU" sz="1800" dirty="0"/>
              <a:t>цепи ДНК.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err="1" smtClean="0"/>
              <a:t>Одноцепочечный</a:t>
            </a:r>
            <a:r>
              <a:rPr lang="ru-RU" sz="1800" b="1" i="1" dirty="0" smtClean="0"/>
              <a:t> </a:t>
            </a:r>
            <a:r>
              <a:rPr lang="ru-RU" sz="1800" b="1" i="1" dirty="0"/>
              <a:t>разрыв </a:t>
            </a:r>
            <a:r>
              <a:rPr lang="ru-RU" sz="1800" dirty="0"/>
              <a:t>(</a:t>
            </a:r>
            <a:r>
              <a:rPr lang="ru-RU" sz="1800" dirty="0" err="1"/>
              <a:t>Nick</a:t>
            </a:r>
            <a:r>
              <a:rPr lang="ru-RU" sz="1800" dirty="0"/>
              <a:t>) Разрыв </a:t>
            </a:r>
            <a:r>
              <a:rPr lang="ru-RU" sz="1800" dirty="0" err="1"/>
              <a:t>фосфод</a:t>
            </a:r>
            <a:r>
              <a:rPr lang="ru-RU" sz="1800" dirty="0"/>
              <a:t> и </a:t>
            </a:r>
            <a:r>
              <a:rPr lang="ru-RU" sz="1800" dirty="0" smtClean="0"/>
              <a:t>эфирной </a:t>
            </a:r>
            <a:r>
              <a:rPr lang="ru-RU" sz="1800" dirty="0"/>
              <a:t>связи между соседними нуклеотидами в одной </a:t>
            </a:r>
            <a:r>
              <a:rPr lang="ru-RU" sz="1800" dirty="0" smtClean="0"/>
              <a:t>цепи </a:t>
            </a:r>
            <a:r>
              <a:rPr lang="ru-RU" sz="1800" dirty="0"/>
              <a:t>ДНК.</a:t>
            </a:r>
          </a:p>
        </p:txBody>
      </p:sp>
      <p:pic>
        <p:nvPicPr>
          <p:cNvPr id="10242" name="Picture 2" descr="http://bigslide.ru/images/36/35170/96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8" y="2381535"/>
            <a:ext cx="5968621" cy="44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2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6858000"/>
          </a:xfrm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1800" b="1" i="1" dirty="0" smtClean="0"/>
              <a:t>Обратная транскрипция и </a:t>
            </a:r>
            <a:r>
              <a:rPr lang="ru-RU" sz="1800" b="1" i="1" dirty="0"/>
              <a:t>неравная ценная реакция </a:t>
            </a:r>
            <a:r>
              <a:rPr lang="ru-RU" sz="1800" dirty="0"/>
              <a:t>(</a:t>
            </a:r>
            <a:r>
              <a:rPr lang="ru-RU" sz="1800" dirty="0" err="1"/>
              <a:t>Reverse</a:t>
            </a:r>
            <a:r>
              <a:rPr lang="ru-RU" sz="1800" dirty="0"/>
              <a:t> </a:t>
            </a:r>
            <a:r>
              <a:rPr lang="ru-RU" sz="1800" dirty="0" err="1"/>
              <a:t>Ira</a:t>
            </a:r>
            <a:r>
              <a:rPr lang="ru-RU" sz="1800" dirty="0"/>
              <a:t> г </a:t>
            </a:r>
            <a:r>
              <a:rPr lang="ru-RU" sz="1800" dirty="0" err="1"/>
              <a:t>se</a:t>
            </a:r>
            <a:r>
              <a:rPr lang="ru-RU" sz="1800" dirty="0"/>
              <a:t> </a:t>
            </a:r>
            <a:r>
              <a:rPr lang="ru-RU" sz="1800" dirty="0" err="1"/>
              <a:t>ri</a:t>
            </a:r>
            <a:r>
              <a:rPr lang="ru-RU" sz="1800" dirty="0"/>
              <a:t> </a:t>
            </a:r>
            <a:r>
              <a:rPr lang="ru-RU" sz="1800" dirty="0" err="1"/>
              <a:t>ptin</a:t>
            </a:r>
            <a:r>
              <a:rPr lang="ru-RU" sz="1800" dirty="0"/>
              <a:t> </a:t>
            </a:r>
            <a:r>
              <a:rPr lang="ru-RU" sz="1800" dirty="0" err="1" smtClean="0"/>
              <a:t>npol</a:t>
            </a:r>
            <a:r>
              <a:rPr lang="ru-RU" sz="1800" dirty="0" smtClean="0"/>
              <a:t> </a:t>
            </a:r>
            <a:r>
              <a:rPr lang="ru-RU" sz="1800" dirty="0"/>
              <a:t>y </a:t>
            </a:r>
            <a:r>
              <a:rPr lang="ru-RU" sz="1800" dirty="0" err="1"/>
              <a:t>me</a:t>
            </a:r>
            <a:r>
              <a:rPr lang="ru-RU" sz="1800" dirty="0"/>
              <a:t> </a:t>
            </a:r>
            <a:r>
              <a:rPr lang="ru-RU" sz="1800" dirty="0" err="1"/>
              <a:t>rase</a:t>
            </a:r>
            <a:r>
              <a:rPr lang="ru-RU" sz="1800" dirty="0"/>
              <a:t> </a:t>
            </a:r>
            <a:r>
              <a:rPr lang="ru-RU" sz="1800" dirty="0" err="1"/>
              <a:t>chain</a:t>
            </a:r>
            <a:r>
              <a:rPr lang="ru-RU" sz="1800" dirty="0"/>
              <a:t> </a:t>
            </a:r>
            <a:r>
              <a:rPr lang="ru-RU" sz="1800" dirty="0" err="1"/>
              <a:t>reaction</a:t>
            </a:r>
            <a:r>
              <a:rPr lang="ru-RU" sz="1800" dirty="0"/>
              <a:t>) Способ получения в большом количестве </a:t>
            </a:r>
            <a:r>
              <a:rPr lang="ru-RU" sz="1800" dirty="0" err="1"/>
              <a:t>кДНК</a:t>
            </a:r>
            <a:r>
              <a:rPr lang="ru-RU" sz="1800" dirty="0"/>
              <a:t>, </a:t>
            </a:r>
            <a:r>
              <a:rPr lang="ru-RU" sz="1800" dirty="0" err="1"/>
              <a:t>состояший</a:t>
            </a:r>
            <a:r>
              <a:rPr lang="ru-RU" sz="1800" dirty="0"/>
              <a:t> из двух этапов. Вначале </a:t>
            </a:r>
            <a:r>
              <a:rPr lang="ru-RU" sz="1800" dirty="0" err="1"/>
              <a:t>in</a:t>
            </a:r>
            <a:r>
              <a:rPr lang="ru-RU" sz="1800" dirty="0"/>
              <a:t> </a:t>
            </a:r>
            <a:r>
              <a:rPr lang="ru-RU" sz="1800" dirty="0" err="1"/>
              <a:t>vitro</a:t>
            </a:r>
            <a:r>
              <a:rPr lang="ru-RU" sz="1800" dirty="0"/>
              <a:t> синтезируют </a:t>
            </a:r>
            <a:r>
              <a:rPr lang="ru-RU" sz="1800" dirty="0" err="1"/>
              <a:t>кДНК</a:t>
            </a:r>
            <a:r>
              <a:rPr lang="ru-RU" sz="1800" dirty="0"/>
              <a:t>, </a:t>
            </a:r>
            <a:r>
              <a:rPr lang="ru-RU" sz="1800" dirty="0" smtClean="0"/>
              <a:t>используя </a:t>
            </a:r>
            <a:r>
              <a:rPr lang="ru-RU" sz="1800" dirty="0"/>
              <a:t>обратную транскриптазу, </a:t>
            </a:r>
            <a:r>
              <a:rPr lang="ru-RU" sz="1800" dirty="0" err="1"/>
              <a:t>мРНК</a:t>
            </a:r>
            <a:r>
              <a:rPr lang="ru-RU" sz="1800" dirty="0"/>
              <a:t> в качестве </a:t>
            </a:r>
            <a:r>
              <a:rPr lang="ru-RU" sz="1800" dirty="0" smtClean="0"/>
              <a:t>матрицы </a:t>
            </a:r>
            <a:r>
              <a:rPr lang="ru-RU" sz="1800" dirty="0"/>
              <a:t>и </a:t>
            </a:r>
            <a:r>
              <a:rPr lang="ru-RU" sz="1800" dirty="0" err="1"/>
              <a:t>oligo</a:t>
            </a:r>
            <a:r>
              <a:rPr lang="ru-RU" sz="1800" dirty="0"/>
              <a:t>(</a:t>
            </a:r>
            <a:r>
              <a:rPr lang="ru-RU" sz="1800" dirty="0" err="1"/>
              <a:t>dT</a:t>
            </a:r>
            <a:r>
              <a:rPr lang="ru-RU" sz="1800" dirty="0"/>
              <a:t>) в качестве </a:t>
            </a:r>
            <a:r>
              <a:rPr lang="ru-RU" sz="1800" dirty="0" err="1"/>
              <a:t>праймера</a:t>
            </a:r>
            <a:r>
              <a:rPr lang="ru-RU" sz="1800" dirty="0"/>
              <a:t>. Затем </a:t>
            </a:r>
            <a:r>
              <a:rPr lang="ru-RU" sz="1800" dirty="0" err="1"/>
              <a:t>кДНК</a:t>
            </a:r>
            <a:r>
              <a:rPr lang="ru-RU" sz="1800" dirty="0"/>
              <a:t> </a:t>
            </a:r>
            <a:r>
              <a:rPr lang="ru-RU" sz="1800" dirty="0" err="1" smtClean="0"/>
              <a:t>амплифицируют</a:t>
            </a:r>
            <a:r>
              <a:rPr lang="ru-RU" sz="1800" dirty="0" smtClean="0"/>
              <a:t> </a:t>
            </a:r>
            <a:r>
              <a:rPr lang="ru-RU" sz="1800" dirty="0"/>
              <a:t>с помощью полимеразной </a:t>
            </a:r>
            <a:r>
              <a:rPr lang="ru-RU" sz="1800" dirty="0" smtClean="0"/>
              <a:t>цепной реакции </a:t>
            </a:r>
            <a:r>
              <a:rPr lang="ru-RU" sz="1800" dirty="0"/>
              <a:t>(ПЦР), используя два </a:t>
            </a:r>
            <a:r>
              <a:rPr lang="ru-RU" sz="1800" dirty="0" err="1"/>
              <a:t>праймера</a:t>
            </a:r>
            <a:r>
              <a:rPr lang="ru-RU" sz="1800" dirty="0"/>
              <a:t>: один </a:t>
            </a:r>
            <a:r>
              <a:rPr lang="ru-RU" sz="1800" dirty="0" smtClean="0"/>
              <a:t>комплементарен </a:t>
            </a:r>
            <a:r>
              <a:rPr lang="ru-RU" sz="1800" dirty="0"/>
              <a:t>участку первой цепи </a:t>
            </a:r>
            <a:r>
              <a:rPr lang="ru-RU" sz="1800" dirty="0" err="1"/>
              <a:t>кДНК</a:t>
            </a:r>
            <a:r>
              <a:rPr lang="ru-RU" sz="1800" dirty="0"/>
              <a:t>, а второй — </a:t>
            </a:r>
            <a:r>
              <a:rPr lang="ru-RU" sz="1800" dirty="0" smtClean="0"/>
              <a:t>другой </a:t>
            </a:r>
            <a:r>
              <a:rPr lang="ru-RU" sz="1800" dirty="0"/>
              <a:t>цепи, комплементарной первой,</a:t>
            </a:r>
          </a:p>
        </p:txBody>
      </p:sp>
      <p:pic>
        <p:nvPicPr>
          <p:cNvPr id="11266" name="Picture 2" descr="https://cdn24.img.ria.ru/images/07e4/02/0e/1564795034_0:0:1152:648_1920x0_80_0_0_daf099d8d4f1fbdcf4735746172bde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3" y="2047165"/>
            <a:ext cx="8552597" cy="48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cf.ppt-online.org/files1/slide/e/E8ahQ43s2oApvnRUtqNb1cjOPLKkyMdV6DrmeFSwGJ/slide-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4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2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11737" cy="6857999"/>
          </a:xfrm>
          <a:noFill/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1800" b="1" i="1" dirty="0" smtClean="0"/>
              <a:t>Кроссинговер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 smtClean="0"/>
              <a:t>Crossingover</a:t>
            </a:r>
            <a:r>
              <a:rPr lang="ru-RU" sz="1800" dirty="0"/>
              <a:t>) Взаимный обмен </a:t>
            </a:r>
            <a:r>
              <a:rPr lang="ru-RU" sz="1800" dirty="0" smtClean="0"/>
              <a:t>участками </a:t>
            </a:r>
            <a:r>
              <a:rPr lang="ru-RU" sz="1800" dirty="0"/>
              <a:t>гомологичных хромосом, основанный на </a:t>
            </a:r>
            <a:r>
              <a:rPr lang="ru-RU" sz="1800" dirty="0" smtClean="0"/>
              <a:t>разрыве-соединении </a:t>
            </a:r>
            <a:r>
              <a:rPr lang="ru-RU" sz="1800" dirty="0"/>
              <a:t>хроматид и приводящий к новой </a:t>
            </a:r>
            <a:r>
              <a:rPr lang="ru-RU" sz="1800" dirty="0" smtClean="0"/>
              <a:t>комбинации </a:t>
            </a:r>
            <a:r>
              <a:rPr lang="ru-RU" sz="1800" dirty="0"/>
              <a:t>аллелей. Называется также рекомбинацией.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kk-KZ" sz="1800" dirty="0" smtClean="0"/>
              <a:t>	</a:t>
            </a:r>
            <a:r>
              <a:rPr lang="ru-RU" sz="1800" b="1" i="1" dirty="0" smtClean="0"/>
              <a:t>Ксенобиотик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Xenoblotic</a:t>
            </a:r>
            <a:r>
              <a:rPr lang="ru-RU" sz="1800" dirty="0"/>
              <a:t>) Соединение, полученное </a:t>
            </a:r>
            <a:r>
              <a:rPr lang="ru-RU" sz="1800" dirty="0" smtClean="0"/>
              <a:t>искусственным </a:t>
            </a:r>
            <a:r>
              <a:rPr lang="ru-RU" sz="1800" dirty="0"/>
              <a:t>путем, а не синтезированное живым организмом.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smtClean="0"/>
              <a:t>Ксилема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Xylose</a:t>
            </a:r>
            <a:r>
              <a:rPr lang="ru-RU" sz="1800" dirty="0"/>
              <a:t>) </a:t>
            </a:r>
            <a:r>
              <a:rPr lang="ru-RU" sz="1800" dirty="0" err="1"/>
              <a:t>Пятиуглеродный</a:t>
            </a:r>
            <a:r>
              <a:rPr lang="ru-RU" sz="1800" dirty="0"/>
              <a:t> сахар, основной компонент </a:t>
            </a:r>
            <a:r>
              <a:rPr lang="ru-RU" sz="1800" dirty="0" err="1"/>
              <a:t>гемииеллюлозы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>
                <a:solidFill>
                  <a:schemeClr val="tx1"/>
                </a:solidFill>
              </a:rPr>
              <a:t>Культура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Culture</a:t>
            </a:r>
            <a:r>
              <a:rPr lang="ru-RU" sz="1800" dirty="0"/>
              <a:t>) Популяция клеток или </a:t>
            </a:r>
            <a:r>
              <a:rPr lang="ru-RU" sz="1800" dirty="0" smtClean="0"/>
              <a:t>микроорганизмов</a:t>
            </a:r>
            <a:r>
              <a:rPr lang="ru-RU" sz="1800" dirty="0"/>
              <a:t>, выращиваемых в контролируемых условиях </a:t>
            </a:r>
            <a:r>
              <a:rPr lang="ru-RU" sz="1800" dirty="0" err="1"/>
              <a:t>in</a:t>
            </a:r>
            <a:r>
              <a:rPr lang="ru-RU" sz="1800" dirty="0"/>
              <a:t> </a:t>
            </a:r>
            <a:r>
              <a:rPr lang="ru-RU" sz="1800" dirty="0" err="1"/>
              <a:t>vitro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Культуралышя</a:t>
            </a:r>
            <a:r>
              <a:rPr lang="ru-RU" sz="1800" b="1" i="1" dirty="0" smtClean="0"/>
              <a:t> </a:t>
            </a:r>
            <a:r>
              <a:rPr lang="ru-RU" sz="1800" b="1" i="1" dirty="0"/>
              <a:t>среда </a:t>
            </a:r>
            <a:r>
              <a:rPr lang="ru-RU" sz="1800" dirty="0"/>
              <a:t>(</a:t>
            </a:r>
            <a:r>
              <a:rPr lang="ru-RU" sz="1800" dirty="0" err="1"/>
              <a:t>Culture</a:t>
            </a:r>
            <a:r>
              <a:rPr lang="ru-RU" sz="1800" dirty="0"/>
              <a:t> </a:t>
            </a:r>
            <a:r>
              <a:rPr lang="ru-RU" sz="1800" dirty="0" err="1"/>
              <a:t>medium</a:t>
            </a:r>
            <a:r>
              <a:rPr lang="ru-RU" sz="1800" dirty="0"/>
              <a:t>) Твердая или жидкая среда, использующаяся </a:t>
            </a:r>
            <a:r>
              <a:rPr lang="ru-RU" sz="1800" dirty="0">
                <a:solidFill>
                  <a:schemeClr val="tx1"/>
                </a:solidFill>
              </a:rPr>
              <a:t>для</a:t>
            </a:r>
            <a:r>
              <a:rPr lang="ru-RU" sz="1800" dirty="0"/>
              <a:t> выращивания </a:t>
            </a:r>
            <a:r>
              <a:rPr lang="ru-RU" sz="1800" dirty="0" err="1" smtClean="0"/>
              <a:t>микрооргинюмов</a:t>
            </a:r>
            <a:r>
              <a:rPr lang="ru-RU" sz="1800" dirty="0" smtClean="0"/>
              <a:t> </a:t>
            </a:r>
            <a:r>
              <a:rPr lang="ru-RU" sz="1800" dirty="0" err="1"/>
              <a:t>in</a:t>
            </a:r>
            <a:r>
              <a:rPr lang="ru-RU" sz="1800" dirty="0"/>
              <a:t> </a:t>
            </a:r>
            <a:r>
              <a:rPr lang="ru-RU" sz="1800" dirty="0" err="1"/>
              <a:t>vitro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«</a:t>
            </a:r>
            <a:r>
              <a:rPr lang="ru-RU" sz="1800" b="1" i="1" dirty="0" err="1"/>
              <a:t>Кэп</a:t>
            </a:r>
            <a:r>
              <a:rPr lang="ru-RU" sz="1800" b="1" i="1" dirty="0"/>
              <a:t>» </a:t>
            </a:r>
            <a:r>
              <a:rPr lang="ru-RU" sz="1800" dirty="0"/>
              <a:t>(Сар) </a:t>
            </a:r>
            <a:r>
              <a:rPr lang="ru-RU" sz="1800" dirty="0" err="1"/>
              <a:t>Метилированный</a:t>
            </a:r>
            <a:r>
              <a:rPr lang="ru-RU" sz="1800" dirty="0"/>
              <a:t> </a:t>
            </a:r>
            <a:r>
              <a:rPr lang="ru-RU" sz="1800" dirty="0" err="1"/>
              <a:t>гуанозин</a:t>
            </a:r>
            <a:r>
              <a:rPr lang="ru-RU" sz="1800" dirty="0"/>
              <a:t> на 5'-конце многих </a:t>
            </a:r>
            <a:r>
              <a:rPr lang="ru-RU" sz="1800" dirty="0" err="1"/>
              <a:t>мРНК</a:t>
            </a:r>
            <a:r>
              <a:rPr lang="ru-RU" sz="1800" dirty="0"/>
              <a:t> эукариот.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ft</a:t>
            </a:r>
            <a:r>
              <a:rPr lang="ru-RU" sz="1800" b="1" i="1" dirty="0"/>
              <a:t>,,,</a:t>
            </a:r>
            <a:r>
              <a:rPr lang="ru-RU" sz="1800" dirty="0"/>
              <a:t>, Константа скорости ферментативной реакции. Чем выше эта величина, тем быстрее субстрат </a:t>
            </a:r>
            <a:r>
              <a:rPr lang="ru-RU" sz="1800" dirty="0" smtClean="0"/>
              <a:t>превращается </a:t>
            </a:r>
            <a:r>
              <a:rPr lang="ru-RU" sz="1800" dirty="0"/>
              <a:t>в продукт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dirty="0" smtClean="0"/>
              <a:t> </a:t>
            </a:r>
            <a:r>
              <a:rPr lang="ru-RU" sz="1800" b="1" i="1" dirty="0"/>
              <a:t>ЛЫ|/АМ </a:t>
            </a:r>
            <a:r>
              <a:rPr lang="ru-RU" sz="1800" dirty="0"/>
              <a:t>Каталитическая эффективность </a:t>
            </a:r>
            <a:r>
              <a:rPr lang="ru-RU" sz="1800" dirty="0" smtClean="0"/>
              <a:t>фермента-</a:t>
            </a:r>
            <a:r>
              <a:rPr lang="ru-RU" sz="1800" dirty="0" err="1" smtClean="0"/>
              <a:t>ru</a:t>
            </a:r>
            <a:r>
              <a:rPr lang="ru-RU" sz="1800" dirty="0" smtClean="0"/>
              <a:t> </a:t>
            </a:r>
            <a:r>
              <a:rPr lang="ru-RU" sz="1800" dirty="0"/>
              <a:t>реакции. Чем она выше, тем быстрее и </a:t>
            </a:r>
            <a:r>
              <a:rPr lang="ru-RU" sz="1800" dirty="0" smtClean="0"/>
              <a:t>эффективнее </a:t>
            </a:r>
            <a:r>
              <a:rPr lang="ru-RU" sz="1800" dirty="0"/>
              <a:t>субстрат превращается в </a:t>
            </a:r>
            <a:r>
              <a:rPr lang="ru-RU" sz="1800" dirty="0" smtClean="0"/>
              <a:t>продукт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smtClean="0"/>
              <a:t>«Левый</a:t>
            </a:r>
            <a:r>
              <a:rPr lang="ru-RU" sz="1800" b="1" i="1" dirty="0"/>
              <a:t>» элемент оперена </a:t>
            </a:r>
            <a:r>
              <a:rPr lang="ru-RU" sz="1800" dirty="0"/>
              <a:t>(</a:t>
            </a:r>
            <a:r>
              <a:rPr lang="ru-RU" sz="1800" dirty="0" err="1"/>
              <a:t>Upstream</a:t>
            </a:r>
            <a:r>
              <a:rPr lang="ru-RU" sz="1800" dirty="0"/>
              <a:t>) Условное </a:t>
            </a:r>
            <a:r>
              <a:rPr lang="ru-RU" sz="1800" dirty="0" err="1"/>
              <a:t>название</a:t>
            </a:r>
            <a:r>
              <a:rPr lang="ru-RU" sz="1800" dirty="0"/>
              <a:t> участка оперона, расположенного перед сайтом инициации транскрипции, в направлении 5' от него. Обычно первое транскрибируемое основание оперона обозначается +1, а все «левые» элементы — цифрами со знаком «—»</a:t>
            </a:r>
          </a:p>
        </p:txBody>
      </p:sp>
      <p:pic>
        <p:nvPicPr>
          <p:cNvPr id="1026" name="Picture 2" descr="https://med-explorer.ru/wp-content/uploads/2017/05/%D0%9A%D1%80%D0%BE%D1%81%D1%81%D0%B8%D0%BD%D0%B3%D0%BE%D0%B2%D0%B5%D1%80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61" y="0"/>
            <a:ext cx="3716740" cy="25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yl.ru/misc/i/ai/301213/1675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541" y="2720170"/>
            <a:ext cx="3325457" cy="27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3328" y="5722417"/>
            <a:ext cx="22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Ксенобиотики </a:t>
            </a:r>
            <a:r>
              <a:rPr lang="ru-RU" sz="2000" b="1" dirty="0" smtClean="0"/>
              <a:t>(Лекарство)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3653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7429500" cy="6858000"/>
          </a:xfrm>
        </p:spPr>
        <p:txBody>
          <a:bodyPr/>
          <a:lstStyle/>
          <a:p>
            <a:r>
              <a:rPr lang="ru-RU" sz="1800" b="1" i="1" dirty="0" smtClean="0"/>
              <a:t>	</a:t>
            </a:r>
            <a:r>
              <a:rPr lang="ru-RU" sz="1800" b="1" i="1" dirty="0" err="1" smtClean="0"/>
              <a:t>Лигирование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Liga</a:t>
            </a:r>
            <a:r>
              <a:rPr lang="ru-RU" sz="1800" dirty="0"/>
              <a:t> t </a:t>
            </a:r>
            <a:r>
              <a:rPr lang="ru-RU" sz="1800" dirty="0" err="1"/>
              <a:t>ion</a:t>
            </a:r>
            <a:r>
              <a:rPr lang="ru-RU" sz="1800" dirty="0"/>
              <a:t>) Соединение двух молекул ДНК с помощью </a:t>
            </a:r>
            <a:r>
              <a:rPr lang="ru-RU" sz="1800" dirty="0" err="1"/>
              <a:t>фосфод</a:t>
            </a:r>
            <a:r>
              <a:rPr lang="ru-RU" sz="1800" dirty="0"/>
              <a:t> и Мирных связей. </a:t>
            </a:r>
            <a:r>
              <a:rPr lang="ru-RU" sz="1800" dirty="0" err="1"/>
              <a:t>In</a:t>
            </a:r>
            <a:r>
              <a:rPr lang="ru-RU" sz="1800" dirty="0"/>
              <a:t> </a:t>
            </a:r>
            <a:r>
              <a:rPr lang="ru-RU" sz="1800" dirty="0" err="1"/>
              <a:t>vitro</a:t>
            </a:r>
            <a:r>
              <a:rPr lang="ru-RU" sz="1800" dirty="0"/>
              <a:t> </a:t>
            </a:r>
            <a:r>
              <a:rPr lang="ru-RU" sz="1800" dirty="0" smtClean="0"/>
              <a:t>катализируется </a:t>
            </a:r>
            <a:r>
              <a:rPr lang="ru-RU" sz="1800" dirty="0"/>
              <a:t>ферментом ДНК-</a:t>
            </a:r>
            <a:r>
              <a:rPr lang="ru-RU" sz="1800" dirty="0" err="1"/>
              <a:t>лигазой</a:t>
            </a:r>
            <a:r>
              <a:rPr lang="ru-RU" sz="1800" dirty="0"/>
              <a:t> фага Т4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/>
              <a:t>Лигироиание</a:t>
            </a:r>
            <a:r>
              <a:rPr lang="ru-RU" sz="1800" b="1" i="1" dirty="0"/>
              <a:t> </a:t>
            </a:r>
            <a:r>
              <a:rPr lang="ru-RU" sz="1800" b="1" i="1" dirty="0" err="1"/>
              <a:t>олигонуклеотидных</a:t>
            </a:r>
            <a:r>
              <a:rPr lang="ru-RU" sz="1800" b="1" i="1" dirty="0"/>
              <a:t> зондов, ЛОЗ </a:t>
            </a:r>
            <a:r>
              <a:rPr lang="ru-RU" sz="1800" b="1" i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/>
              <a:t>Oligonucleotideligatioii</a:t>
            </a:r>
            <a:r>
              <a:rPr lang="ru-RU" sz="1800" dirty="0"/>
              <a:t> </a:t>
            </a:r>
            <a:r>
              <a:rPr lang="ru-RU" sz="1800" dirty="0" err="1"/>
              <a:t>assay</a:t>
            </a:r>
            <a:r>
              <a:rPr lang="ru-RU" sz="1800" dirty="0"/>
              <a:t>) Метод выявления </a:t>
            </a:r>
            <a:r>
              <a:rPr lang="ru-RU" sz="1800" dirty="0" err="1" smtClean="0"/>
              <a:t>однонуклеотидных</a:t>
            </a:r>
            <a:r>
              <a:rPr lang="ru-RU" sz="1800" dirty="0" smtClean="0"/>
              <a:t> </a:t>
            </a:r>
            <a:r>
              <a:rPr lang="ru-RU" sz="1800" dirty="0"/>
              <a:t>замен в гене-мишени с помощью коротких </a:t>
            </a:r>
            <a:r>
              <a:rPr lang="ru-RU" sz="1800" dirty="0" err="1"/>
              <a:t>олигонуклеотидов</a:t>
            </a:r>
            <a:r>
              <a:rPr lang="ru-RU" sz="1800" dirty="0"/>
              <a:t>, комплементарных </a:t>
            </a:r>
            <a:r>
              <a:rPr lang="ru-RU" sz="1800" dirty="0" smtClean="0"/>
              <a:t>противоположным </a:t>
            </a:r>
            <a:r>
              <a:rPr lang="ru-RU" sz="1800" dirty="0"/>
              <a:t>цепям тестируемого отрезка ДНК. Если замена </a:t>
            </a:r>
            <a:r>
              <a:rPr lang="ru-RU" sz="1800" dirty="0" smtClean="0"/>
              <a:t>отсутствует</a:t>
            </a:r>
            <a:r>
              <a:rPr lang="ru-RU" sz="1800" dirty="0"/>
              <a:t>, то оба </a:t>
            </a:r>
            <a:r>
              <a:rPr lang="ru-RU" sz="1800" dirty="0" err="1"/>
              <a:t>олигонуклеотида</a:t>
            </a:r>
            <a:r>
              <a:rPr lang="ru-RU" sz="1800" dirty="0"/>
              <a:t> полностью </a:t>
            </a:r>
            <a:r>
              <a:rPr lang="ru-RU" sz="1800" dirty="0" err="1" smtClean="0"/>
              <a:t>гибридизуются</a:t>
            </a:r>
            <a:r>
              <a:rPr lang="ru-RU" sz="1800" dirty="0" smtClean="0"/>
              <a:t> </a:t>
            </a:r>
            <a:r>
              <a:rPr lang="ru-RU" sz="1800" dirty="0"/>
              <a:t>с ДНК, и после добавления в реакционную смесь ДНК-</a:t>
            </a:r>
            <a:r>
              <a:rPr lang="ru-RU" sz="1800" dirty="0" err="1"/>
              <a:t>лигазы</a:t>
            </a:r>
            <a:r>
              <a:rPr lang="ru-RU" sz="1800" dirty="0"/>
              <a:t> происходит их сшивание (</a:t>
            </a:r>
            <a:r>
              <a:rPr lang="ru-RU" sz="1800" dirty="0" err="1"/>
              <a:t>лигирование</a:t>
            </a:r>
            <a:r>
              <a:rPr lang="ru-RU" sz="1800" dirty="0"/>
              <a:t>). В противном случае сшивание </a:t>
            </a:r>
            <a:r>
              <a:rPr lang="ru-RU" sz="1800" dirty="0" smtClean="0"/>
              <a:t>оказывается невозможным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err="1" smtClean="0">
                <a:solidFill>
                  <a:schemeClr val="tx1">
                    <a:lumMod val="85000"/>
                  </a:schemeClr>
                </a:solidFill>
              </a:rPr>
              <a:t>Лигноцеллюлоза</a:t>
            </a:r>
            <a:r>
              <a:rPr lang="ru-RU" sz="1800" dirty="0" smtClean="0"/>
              <a:t> (</a:t>
            </a:r>
            <a:r>
              <a:rPr lang="ru-RU" sz="1800" dirty="0" err="1" smtClean="0"/>
              <a:t>Lignocellulose</a:t>
            </a:r>
            <a:r>
              <a:rPr lang="ru-RU" sz="1800" dirty="0"/>
              <a:t>) Комплекс </a:t>
            </a:r>
            <a:r>
              <a:rPr lang="ru-RU" sz="1800" dirty="0" smtClean="0"/>
              <a:t>лигнина и целлюлозы</a:t>
            </a:r>
            <a:r>
              <a:rPr lang="ru-RU" sz="1800" dirty="0"/>
              <a:t>, составляющий </a:t>
            </a:r>
            <a:r>
              <a:rPr lang="ru-RU" sz="1800" dirty="0" smtClean="0"/>
              <a:t>структурный </a:t>
            </a:r>
            <a:r>
              <a:rPr lang="ru-RU" sz="1800" dirty="0"/>
              <a:t>каркас клеточной стенки растений. 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err="1" smtClean="0"/>
              <a:t>Лидерная</a:t>
            </a:r>
            <a:r>
              <a:rPr lang="ru-RU" sz="1800" b="1" i="1" dirty="0" smtClean="0"/>
              <a:t> </a:t>
            </a:r>
            <a:r>
              <a:rPr lang="ru-RU" sz="1800" b="1" i="1" dirty="0"/>
              <a:t>последовательность </a:t>
            </a:r>
            <a:r>
              <a:rPr lang="ru-RU" sz="1800" dirty="0"/>
              <a:t>(</a:t>
            </a:r>
            <a:r>
              <a:rPr lang="ru-RU" sz="1800" dirty="0" err="1"/>
              <a:t>Leader</a:t>
            </a:r>
            <a:r>
              <a:rPr lang="ru-RU" sz="1800" dirty="0"/>
              <a:t> </a:t>
            </a:r>
            <a:r>
              <a:rPr lang="ru-RU" sz="1800" dirty="0" err="1"/>
              <a:t>sequence</a:t>
            </a:r>
            <a:r>
              <a:rPr lang="ru-RU" sz="1800" dirty="0"/>
              <a:t>) </a:t>
            </a:r>
            <a:r>
              <a:rPr lang="ru-RU" sz="1800" dirty="0" err="1" smtClean="0"/>
              <a:t>Heтранслируемая</a:t>
            </a:r>
            <a:r>
              <a:rPr lang="ru-RU" sz="1800" dirty="0" smtClean="0"/>
              <a:t> </a:t>
            </a:r>
            <a:r>
              <a:rPr lang="ru-RU" sz="1800" dirty="0"/>
              <a:t>последовательность </a:t>
            </a:r>
            <a:r>
              <a:rPr lang="ru-RU" sz="1800" dirty="0" err="1"/>
              <a:t>мРНК</a:t>
            </a:r>
            <a:r>
              <a:rPr lang="ru-RU" sz="1800" dirty="0"/>
              <a:t>, </a:t>
            </a:r>
            <a:r>
              <a:rPr lang="ru-RU" sz="1800" dirty="0" smtClean="0"/>
              <a:t>расположенная </a:t>
            </a:r>
            <a:r>
              <a:rPr lang="ru-RU" sz="1800" dirty="0"/>
              <a:t>между 5'-концом и инициирующим колоном AUG.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Лизис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Lysis</a:t>
            </a:r>
            <a:r>
              <a:rPr lang="ru-RU" sz="1800" dirty="0"/>
              <a:t>) Разрушение клеточных стенок под </a:t>
            </a:r>
            <a:r>
              <a:rPr lang="ru-RU" sz="1800" dirty="0" smtClean="0"/>
              <a:t>действием </a:t>
            </a:r>
            <a:r>
              <a:rPr lang="ru-RU" sz="1800" dirty="0"/>
              <a:t>ферментов, содержащихся в лизосомах, или других агентов,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Лизогення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Lysogeny</a:t>
            </a:r>
            <a:r>
              <a:rPr lang="ru-RU" sz="1800" dirty="0"/>
              <a:t>) Интеграция генома </a:t>
            </a:r>
            <a:r>
              <a:rPr lang="ru-RU" sz="1800" dirty="0" smtClean="0"/>
              <a:t>бактериофага </a:t>
            </a:r>
            <a:r>
              <a:rPr lang="ru-RU" sz="1800" dirty="0"/>
              <a:t>в геном клетки-хозяина. В результате индукции </a:t>
            </a:r>
            <a:r>
              <a:rPr lang="ru-RU" sz="1800" dirty="0" smtClean="0"/>
              <a:t>вирусная </a:t>
            </a:r>
            <a:r>
              <a:rPr lang="ru-RU" sz="1800" dirty="0"/>
              <a:t>ДНК может </a:t>
            </a:r>
            <a:r>
              <a:rPr lang="ru-RU" sz="1800" dirty="0" err="1"/>
              <a:t>выщепляться</a:t>
            </a:r>
            <a:r>
              <a:rPr lang="ru-RU" sz="1800" dirty="0"/>
              <a:t> с образованием </a:t>
            </a:r>
            <a:r>
              <a:rPr lang="ru-RU" sz="1800" dirty="0" smtClean="0"/>
              <a:t>зрелых </a:t>
            </a:r>
            <a:r>
              <a:rPr lang="ru-RU" sz="1800" dirty="0" err="1"/>
              <a:t>фаговых</a:t>
            </a:r>
            <a:r>
              <a:rPr lang="ru-RU" sz="1800" dirty="0"/>
              <a:t> частиц.</a:t>
            </a:r>
          </a:p>
        </p:txBody>
      </p:sp>
      <p:pic>
        <p:nvPicPr>
          <p:cNvPr id="2050" name="Picture 2" descr="Жизненный цикл умеренного фа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47625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4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693623" cy="6858000"/>
          </a:xfrm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1800" b="1" i="1" dirty="0" smtClean="0"/>
              <a:t>Линкер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Linker</a:t>
            </a:r>
            <a:r>
              <a:rPr lang="ru-RU" sz="1800" dirty="0"/>
              <a:t>) Синтетический </a:t>
            </a:r>
            <a:r>
              <a:rPr lang="ru-RU" sz="1800" dirty="0" err="1"/>
              <a:t>олигонуклеотид</a:t>
            </a:r>
            <a:r>
              <a:rPr lang="ru-RU" sz="1800" dirty="0"/>
              <a:t>, </a:t>
            </a:r>
            <a:r>
              <a:rPr lang="ru-RU" sz="1800" dirty="0" smtClean="0"/>
              <a:t>содержащий </a:t>
            </a:r>
            <a:r>
              <a:rPr lang="ru-RU" sz="1800" dirty="0"/>
              <a:t>сайт рестрикции. Используется для </a:t>
            </a:r>
            <a:r>
              <a:rPr lang="ru-RU" sz="1800" dirty="0" smtClean="0"/>
              <a:t>соединения </a:t>
            </a:r>
            <a:r>
              <a:rPr lang="ru-RU" sz="1800" dirty="0"/>
              <a:t>векторной и клонируемой ДНК, к концам </a:t>
            </a:r>
            <a:r>
              <a:rPr lang="ru-RU" sz="1800" dirty="0" smtClean="0"/>
              <a:t>которой </a:t>
            </a:r>
            <a:r>
              <a:rPr lang="ru-RU" sz="1800" dirty="0"/>
              <a:t>по методу сшивания тупых концов присоединены линкеры. </a:t>
            </a: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Липаза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Llpase</a:t>
            </a:r>
            <a:r>
              <a:rPr lang="ru-RU" sz="1800" dirty="0"/>
              <a:t>) Фермент, расщепляющий </a:t>
            </a:r>
            <a:r>
              <a:rPr lang="ru-RU" sz="1800" dirty="0" smtClean="0"/>
              <a:t>липиды</a:t>
            </a:r>
            <a:r>
              <a:rPr lang="ru-RU" sz="1800" dirty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b="1" i="1" dirty="0" smtClean="0"/>
              <a:t>Липкие </a:t>
            </a:r>
            <a:r>
              <a:rPr lang="ru-RU" sz="1800" b="1" i="1" dirty="0"/>
              <a:t>юнцы </a:t>
            </a:r>
            <a:r>
              <a:rPr lang="ru-RU" sz="1800" dirty="0"/>
              <a:t>(</a:t>
            </a:r>
            <a:r>
              <a:rPr lang="ru-RU" sz="1800" dirty="0" err="1"/>
              <a:t>Cohesive</a:t>
            </a:r>
            <a:r>
              <a:rPr lang="ru-RU" sz="1800" dirty="0"/>
              <a:t> </a:t>
            </a:r>
            <a:r>
              <a:rPr lang="ru-RU" sz="1800" dirty="0" err="1"/>
              <a:t>ends</a:t>
            </a:r>
            <a:r>
              <a:rPr lang="ru-RU" sz="1800" dirty="0"/>
              <a:t>) Взаимно </a:t>
            </a:r>
            <a:r>
              <a:rPr lang="ru-RU" sz="1800" dirty="0" smtClean="0"/>
              <a:t>комплементарные </a:t>
            </a:r>
            <a:r>
              <a:rPr lang="ru-RU" sz="1800" dirty="0" err="1"/>
              <a:t>одноцепочные</a:t>
            </a:r>
            <a:r>
              <a:rPr lang="ru-RU" sz="1800" dirty="0"/>
              <a:t> участки ДНК, выступающие по </a:t>
            </a:r>
            <a:r>
              <a:rPr lang="ru-RU" sz="1800" dirty="0" smtClean="0"/>
              <a:t>концам </a:t>
            </a:r>
            <a:r>
              <a:rPr lang="ru-RU" sz="1800" dirty="0" err="1"/>
              <a:t>двухцепочечной</a:t>
            </a:r>
            <a:r>
              <a:rPr lang="ru-RU" sz="1800" dirty="0"/>
              <a:t> молекулы; образуются в результате ступенчатых разрезов </a:t>
            </a:r>
            <a:r>
              <a:rPr lang="ru-RU" sz="1800" dirty="0" err="1"/>
              <a:t>двухцепочечных</a:t>
            </a:r>
            <a:r>
              <a:rPr lang="ru-RU" sz="1800" dirty="0"/>
              <a:t> ДНК.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Липополисахарид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Lipopolysaccharide</a:t>
            </a:r>
            <a:r>
              <a:rPr lang="ru-RU" sz="1800" dirty="0"/>
              <a:t>) Соединение, </a:t>
            </a:r>
            <a:r>
              <a:rPr lang="ru-RU" sz="1800" dirty="0" smtClean="0"/>
              <a:t>содержащее лиπид</a:t>
            </a:r>
            <a:r>
              <a:rPr lang="ru-RU" sz="1800" dirty="0"/>
              <a:t>, связанный с полисахаридом. Один из компонентов клеточной стенки бактерий.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b="1" i="1" dirty="0" err="1" smtClean="0"/>
              <a:t>Липосома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Liposome</a:t>
            </a:r>
            <a:r>
              <a:rPr lang="ru-RU" sz="1800" dirty="0"/>
              <a:t>) Пузырек, образуемый одно- или двухслойной мембраной, состоящей </a:t>
            </a:r>
            <a:r>
              <a:rPr lang="ru-RU" sz="1800" dirty="0" err="1"/>
              <a:t>излипидных</a:t>
            </a:r>
            <a:r>
              <a:rPr lang="ru-RU" sz="1800" dirty="0"/>
              <a:t> </a:t>
            </a:r>
            <a:r>
              <a:rPr lang="ru-RU" sz="1800" dirty="0" smtClean="0"/>
              <a:t>молекул</a:t>
            </a:r>
            <a:r>
              <a:rPr lang="ru-RU" sz="1800" dirty="0"/>
              <a:t>. Гидрофобная часть этих молекул обращена внутрь пузырька, гидрофильная - наружу. Внутри пузырька могут находиться нуклеиновые кислоты, лекарственные вещества и т.д., адресно доставляемые </a:t>
            </a:r>
            <a:r>
              <a:rPr lang="ru-RU" sz="1800" dirty="0" err="1"/>
              <a:t>липосомой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Литическин</a:t>
            </a:r>
            <a:r>
              <a:rPr lang="ru-RU" sz="1800" b="1" i="1" dirty="0" smtClean="0"/>
              <a:t> </a:t>
            </a:r>
            <a:r>
              <a:rPr lang="ru-RU" sz="1800" b="1" i="1" dirty="0"/>
              <a:t>цикл </a:t>
            </a:r>
            <a:r>
              <a:rPr lang="ru-RU" sz="1800" dirty="0"/>
              <a:t>(</a:t>
            </a:r>
            <a:r>
              <a:rPr lang="ru-RU" sz="1800" dirty="0" err="1"/>
              <a:t>Lytic</a:t>
            </a:r>
            <a:r>
              <a:rPr lang="ru-RU" sz="1800" dirty="0"/>
              <a:t> </a:t>
            </a:r>
            <a:r>
              <a:rPr lang="ru-RU" sz="1800" dirty="0" err="1"/>
              <a:t>cycle</a:t>
            </a:r>
            <a:r>
              <a:rPr lang="ru-RU" sz="1800" dirty="0"/>
              <a:t>) Размножение вируса в клетке-хозяине, оканчивающееся лизисом клетки</a:t>
            </a:r>
            <a:r>
              <a:rPr lang="ru-RU" sz="1800" dirty="0" smtClean="0"/>
              <a:t>.	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Локус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 smtClean="0"/>
              <a:t>Locus</a:t>
            </a:r>
            <a:r>
              <a:rPr lang="ru-RU" sz="1800" dirty="0"/>
              <a:t>) Место на хромосоме, где находится </a:t>
            </a:r>
            <a:r>
              <a:rPr lang="ru-RU" sz="1800" dirty="0" smtClean="0"/>
              <a:t>специфический </a:t>
            </a:r>
            <a:r>
              <a:rPr lang="ru-RU" sz="1800" dirty="0"/>
              <a:t>ген.</a:t>
            </a:r>
            <a:br>
              <a:rPr lang="ru-RU" sz="1800" dirty="0"/>
            </a:br>
            <a:r>
              <a:rPr lang="ru-RU" sz="1800" dirty="0" smtClean="0"/>
              <a:t>	</a:t>
            </a:r>
            <a:endParaRPr lang="ru-RU" sz="1800" dirty="0"/>
          </a:p>
        </p:txBody>
      </p:sp>
      <p:pic>
        <p:nvPicPr>
          <p:cNvPr id="3076" name="Picture 4" descr="https://www.h-l-s.ru/wp-content/uploads/2019/06/lipos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000500"/>
            <a:ext cx="3238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3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6858000"/>
          </a:xfrm>
        </p:spPr>
        <p:txBody>
          <a:bodyPr/>
          <a:lstStyle/>
          <a:p>
            <a:r>
              <a:rPr lang="ru-RU" sz="1800" b="1" i="1" dirty="0" smtClean="0"/>
              <a:t>	Макромолекула</a:t>
            </a:r>
            <a:r>
              <a:rPr lang="ru-RU" sz="1800" dirty="0" smtClean="0"/>
              <a:t> </a:t>
            </a:r>
            <a:r>
              <a:rPr lang="ru-RU" sz="1800" dirty="0"/>
              <a:t>( </a:t>
            </a:r>
            <a:r>
              <a:rPr lang="ru-RU" sz="1800" dirty="0" err="1"/>
              <a:t>Macrom</a:t>
            </a:r>
            <a:r>
              <a:rPr lang="ru-RU" sz="1800" dirty="0"/>
              <a:t> </a:t>
            </a:r>
            <a:r>
              <a:rPr lang="ru-RU" sz="1800" dirty="0" err="1"/>
              <a:t>olecule</a:t>
            </a:r>
            <a:r>
              <a:rPr lang="ru-RU" sz="1800" dirty="0"/>
              <a:t>) Полимер с мол. массой от нескольких тысяч до сотен млн. дальтон (белки, нуклеиновые кислоты, полисахариды и т.д.). </a:t>
            </a:r>
            <a:br>
              <a:rPr lang="ru-RU" sz="1800" dirty="0"/>
            </a:br>
            <a:r>
              <a:rPr lang="ru-RU" sz="1800" dirty="0"/>
              <a:t>	</a:t>
            </a:r>
            <a:r>
              <a:rPr lang="ru-RU" sz="1800" b="1" i="1" dirty="0"/>
              <a:t>Макрофаг</a:t>
            </a:r>
            <a:r>
              <a:rPr lang="ru-RU" sz="1800" dirty="0"/>
              <a:t> (</a:t>
            </a:r>
            <a:r>
              <a:rPr lang="ru-RU" sz="1800" dirty="0" err="1"/>
              <a:t>Macrophage</a:t>
            </a:r>
            <a:r>
              <a:rPr lang="ru-RU" sz="1800" dirty="0"/>
              <a:t>) Крупный лейкоцит, обладающий способностью к фагоцитозу.</a:t>
            </a: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b="1" i="1" dirty="0" smtClean="0"/>
              <a:t>Маркерные </a:t>
            </a:r>
            <a:r>
              <a:rPr lang="ru-RU" sz="1800" b="1" i="1" dirty="0" err="1"/>
              <a:t>экспрессируемые</a:t>
            </a:r>
            <a:r>
              <a:rPr lang="ru-RU" sz="1800" b="1" i="1" dirty="0"/>
              <a:t> последовательности, EST </a:t>
            </a:r>
            <a:r>
              <a:rPr lang="ru-RU" sz="1800" dirty="0"/>
              <a:t>(</a:t>
            </a:r>
            <a:r>
              <a:rPr lang="ru-RU" sz="1800" dirty="0" err="1"/>
              <a:t>Expressed</a:t>
            </a:r>
            <a:r>
              <a:rPr lang="ru-RU" sz="1800" dirty="0"/>
              <a:t> </a:t>
            </a:r>
            <a:r>
              <a:rPr lang="ru-RU" sz="1800" dirty="0" err="1"/>
              <a:t>sequence</a:t>
            </a:r>
            <a:r>
              <a:rPr lang="ru-RU" sz="1800" dirty="0"/>
              <a:t> </a:t>
            </a:r>
            <a:r>
              <a:rPr lang="ru-RU" sz="1800" dirty="0" err="1"/>
              <a:t>tag</a:t>
            </a:r>
            <a:r>
              <a:rPr lang="ru-RU" sz="1800" dirty="0"/>
              <a:t>) Короткие маркерные </a:t>
            </a:r>
            <a:r>
              <a:rPr lang="ru-RU" sz="1800" dirty="0" smtClean="0"/>
              <a:t>последовательности</a:t>
            </a:r>
            <a:r>
              <a:rPr lang="ru-RU" sz="1800" dirty="0"/>
              <a:t>, характерные для каждого </a:t>
            </a:r>
            <a:r>
              <a:rPr lang="ru-RU" sz="1800" dirty="0" err="1" smtClean="0"/>
              <a:t>экспрессируемого</a:t>
            </a:r>
            <a:r>
              <a:rPr lang="ru-RU" sz="1800" dirty="0" smtClean="0"/>
              <a:t> </a:t>
            </a:r>
            <a:r>
              <a:rPr lang="ru-RU" sz="1800" dirty="0"/>
              <a:t>гена человека. Позволяют изучать размеры, разнообразие и транскрипционную активность </a:t>
            </a:r>
            <a:r>
              <a:rPr lang="ru-RU" sz="1800" dirty="0" err="1" smtClean="0"/>
              <a:t>экспрессирующихся</a:t>
            </a:r>
            <a:r>
              <a:rPr lang="ru-RU" sz="1800" dirty="0" smtClean="0"/>
              <a:t> </a:t>
            </a:r>
            <a:r>
              <a:rPr lang="ru-RU" sz="1800" dirty="0"/>
              <a:t>генов человека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smtClean="0"/>
              <a:t>Маркерный </a:t>
            </a:r>
            <a:r>
              <a:rPr lang="ru-RU" sz="1800" b="1" i="1" dirty="0"/>
              <a:t>ген </a:t>
            </a:r>
            <a:r>
              <a:rPr lang="ru-RU" sz="1800" dirty="0"/>
              <a:t>(</a:t>
            </a:r>
            <a:r>
              <a:rPr lang="ru-RU" sz="1800" dirty="0" err="1"/>
              <a:t>Marker</a:t>
            </a:r>
            <a:r>
              <a:rPr lang="ru-RU" sz="1800" dirty="0"/>
              <a:t> </a:t>
            </a:r>
            <a:r>
              <a:rPr lang="ru-RU" sz="1800" dirty="0" err="1"/>
              <a:t>gene</a:t>
            </a:r>
            <a:r>
              <a:rPr lang="ru-RU" sz="1800" dirty="0"/>
              <a:t>) Ген с известной </a:t>
            </a:r>
            <a:r>
              <a:rPr lang="ru-RU" sz="1800" dirty="0" smtClean="0"/>
              <a:t>хромосомной </a:t>
            </a:r>
            <a:r>
              <a:rPr lang="ru-RU" sz="1800" dirty="0"/>
              <a:t>локализацией, имеющий четкое </a:t>
            </a:r>
            <a:r>
              <a:rPr lang="ru-RU" sz="1800" dirty="0" smtClean="0"/>
              <a:t>фенотипическое </a:t>
            </a:r>
            <a:r>
              <a:rPr lang="ru-RU" sz="1800" dirty="0"/>
              <a:t>проявление (устойчивость к антибиотику, </a:t>
            </a:r>
            <a:r>
              <a:rPr lang="ru-RU" sz="1800" dirty="0" smtClean="0"/>
              <a:t>ферментативная </a:t>
            </a:r>
            <a:r>
              <a:rPr lang="ru-RU" sz="1800" dirty="0"/>
              <a:t>активность и т.д.).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dirty="0" smtClean="0"/>
              <a:t>Маркерный </a:t>
            </a:r>
            <a:r>
              <a:rPr lang="ru-RU" sz="1800" b="1" dirty="0"/>
              <a:t>пептид </a:t>
            </a:r>
            <a:r>
              <a:rPr lang="ru-RU" sz="1800" dirty="0"/>
              <a:t>(</a:t>
            </a:r>
            <a:r>
              <a:rPr lang="ru-RU" sz="1800" dirty="0" err="1"/>
              <a:t>Marker</a:t>
            </a:r>
            <a:r>
              <a:rPr lang="ru-RU" sz="1800" dirty="0"/>
              <a:t> </a:t>
            </a:r>
            <a:r>
              <a:rPr lang="ru-RU" sz="1800" dirty="0" err="1"/>
              <a:t>peptid</a:t>
            </a:r>
            <a:r>
              <a:rPr lang="ru-RU" sz="1800" dirty="0"/>
              <a:t>) Участок гибридной белковой молекулы, облегчающий идентификацию или очистку белка.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Матричная </a:t>
            </a:r>
            <a:r>
              <a:rPr lang="ru-RU" sz="1800" b="1" i="1" dirty="0"/>
              <a:t>РНК, </a:t>
            </a:r>
            <a:r>
              <a:rPr lang="ru-RU" sz="1800" b="1" i="1" dirty="0" err="1"/>
              <a:t>мРНК</a:t>
            </a:r>
            <a:r>
              <a:rPr lang="ru-RU" sz="1800" b="1" i="1" dirty="0"/>
              <a:t> </a:t>
            </a:r>
            <a:r>
              <a:rPr lang="ru-RU" sz="1800" dirty="0"/>
              <a:t>(</a:t>
            </a:r>
            <a:r>
              <a:rPr lang="ru-RU" sz="1800" dirty="0" err="1"/>
              <a:t>Messenger</a:t>
            </a:r>
            <a:r>
              <a:rPr lang="ru-RU" sz="1800" dirty="0"/>
              <a:t> RNA) Молекула РНК, в которой заключена информация об </a:t>
            </a:r>
            <a:r>
              <a:rPr lang="ru-RU" sz="1800" dirty="0" err="1"/>
              <a:t>аминокислотной</a:t>
            </a:r>
            <a:r>
              <a:rPr lang="ru-RU" sz="1800" dirty="0"/>
              <a:t> последовательности определенной белковой молекулы</a:t>
            </a:r>
          </a:p>
        </p:txBody>
      </p:sp>
      <p:pic>
        <p:nvPicPr>
          <p:cNvPr id="4" name="Picture 2" descr="https://upload.wikimedia.org/wikipedia/commons/thumb/3/3a/Opsonin_ru.svg/300px-Opsonin_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44" y="4420785"/>
            <a:ext cx="4250956" cy="24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8120418" cy="6858000"/>
          </a:xfrm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1800" b="1" i="1" dirty="0" smtClean="0"/>
              <a:t>Матричная </a:t>
            </a:r>
            <a:r>
              <a:rPr lang="ru-RU" sz="1800" b="1" i="1" dirty="0"/>
              <a:t>цепь </a:t>
            </a:r>
            <a:r>
              <a:rPr lang="ru-RU" sz="1800" dirty="0"/>
              <a:t>(</a:t>
            </a:r>
            <a:r>
              <a:rPr lang="ru-RU" sz="1800" dirty="0" err="1"/>
              <a:t>Template</a:t>
            </a:r>
            <a:r>
              <a:rPr lang="ru-RU" sz="1800" dirty="0"/>
              <a:t> </a:t>
            </a:r>
            <a:r>
              <a:rPr lang="ru-RU" sz="1800" dirty="0" err="1"/>
              <a:t>strand</a:t>
            </a:r>
            <a:r>
              <a:rPr lang="ru-RU" sz="1800" dirty="0"/>
              <a:t>) Цепь ДНК или </a:t>
            </a:r>
            <a:r>
              <a:rPr lang="ru-RU" sz="1800" dirty="0" smtClean="0"/>
              <a:t>другой </a:t>
            </a:r>
            <a:r>
              <a:rPr lang="ru-RU" sz="1800" dirty="0" err="1"/>
              <a:t>полинуклеотид</a:t>
            </a:r>
            <a:r>
              <a:rPr lang="ru-RU" sz="1800" dirty="0"/>
              <a:t>, использующийся </a:t>
            </a:r>
            <a:r>
              <a:rPr lang="ru-RU" sz="1800" dirty="0" smtClean="0"/>
              <a:t>ДНК-полимеразой </a:t>
            </a:r>
            <a:r>
              <a:rPr lang="ru-RU" sz="1800" dirty="0"/>
              <a:t>в качестве матрицы для синтеза комплементарной цепи,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Мезофильиые</a:t>
            </a:r>
            <a:r>
              <a:rPr lang="ru-RU" sz="1800" b="1" i="1" dirty="0" smtClean="0"/>
              <a:t> </a:t>
            </a:r>
            <a:r>
              <a:rPr lang="ru-RU" sz="1800" b="1" i="1" dirty="0"/>
              <a:t>микроорганизмы </a:t>
            </a:r>
            <a:r>
              <a:rPr lang="ru-RU" sz="1800" dirty="0"/>
              <a:t>(</a:t>
            </a:r>
            <a:r>
              <a:rPr lang="ru-RU" sz="1800" dirty="0" err="1"/>
              <a:t>Mesophile</a:t>
            </a:r>
            <a:r>
              <a:rPr lang="ru-RU" sz="1800" dirty="0"/>
              <a:t>) </a:t>
            </a:r>
            <a:r>
              <a:rPr lang="ru-RU" sz="1800" dirty="0" smtClean="0"/>
              <a:t>Организмы</a:t>
            </a:r>
            <a:r>
              <a:rPr lang="ru-RU" sz="1800" dirty="0"/>
              <a:t>, способные расти при температурах от 20 до 50 °С; оптимальная температура роста 37 "С. </a:t>
            </a: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Меристема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Meristematic</a:t>
            </a:r>
            <a:r>
              <a:rPr lang="ru-RU" sz="1800" dirty="0"/>
              <a:t> </a:t>
            </a:r>
            <a:r>
              <a:rPr lang="ru-RU" sz="1800" dirty="0" err="1"/>
              <a:t>tissue</a:t>
            </a:r>
            <a:r>
              <a:rPr lang="ru-RU" sz="1800" dirty="0"/>
              <a:t>) Ткань растений, </a:t>
            </a:r>
            <a:r>
              <a:rPr lang="ru-RU" sz="1800" dirty="0" smtClean="0"/>
              <a:t>обладающая </a:t>
            </a:r>
            <a:r>
              <a:rPr lang="ru-RU" sz="1800" dirty="0"/>
              <a:t>способностью к активному делению, У </a:t>
            </a:r>
            <a:r>
              <a:rPr lang="ru-RU" sz="1800" dirty="0" smtClean="0"/>
              <a:t>молодых </a:t>
            </a:r>
            <a:r>
              <a:rPr lang="ru-RU" sz="1800" dirty="0"/>
              <a:t>растений обычно находится у кончиков корней и </a:t>
            </a:r>
            <a:r>
              <a:rPr lang="ru-RU" sz="1800" dirty="0" smtClean="0"/>
              <a:t>побегов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b="1" i="1" dirty="0" smtClean="0"/>
              <a:t>Метаболизм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Metabolism</a:t>
            </a:r>
            <a:r>
              <a:rPr lang="ru-RU" sz="1800" dirty="0"/>
              <a:t>) Совокупность физических и химических процессов, протекающих в организме и обеспечивающих его существование. Продукты </a:t>
            </a:r>
            <a:r>
              <a:rPr lang="ru-RU" sz="1800" dirty="0" smtClean="0"/>
              <a:t>метаболизма </a:t>
            </a:r>
            <a:r>
              <a:rPr lang="ru-RU" sz="1800" dirty="0"/>
              <a:t>называются метаболитами. </a:t>
            </a: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Метаболическая </a:t>
            </a:r>
            <a:r>
              <a:rPr lang="ru-RU" sz="1800" b="1" i="1" dirty="0"/>
              <a:t>перегрузка </a:t>
            </a:r>
            <a:r>
              <a:rPr lang="ru-RU" sz="1800" dirty="0"/>
              <a:t>(</a:t>
            </a:r>
            <a:r>
              <a:rPr lang="ru-RU" sz="1800" dirty="0" err="1"/>
              <a:t>Metatotic</a:t>
            </a:r>
            <a:r>
              <a:rPr lang="ru-RU" sz="1800" dirty="0"/>
              <a:t> </a:t>
            </a:r>
            <a:r>
              <a:rPr lang="ru-RU" sz="1800" dirty="0" err="1"/>
              <a:t>load</a:t>
            </a:r>
            <a:r>
              <a:rPr lang="ru-RU" sz="1800" dirty="0"/>
              <a:t>) </a:t>
            </a:r>
            <a:r>
              <a:rPr lang="ru-RU" sz="1800" dirty="0" smtClean="0"/>
              <a:t>Нарушение </a:t>
            </a:r>
            <a:r>
              <a:rPr lang="ru-RU" sz="1800" dirty="0"/>
              <a:t>метаболизма организма-хозяина в результате </a:t>
            </a:r>
            <a:r>
              <a:rPr lang="ru-RU" sz="1800" dirty="0" smtClean="0"/>
              <a:t>введения </a:t>
            </a:r>
            <a:r>
              <a:rPr lang="ru-RU" sz="1800" dirty="0"/>
              <a:t>в его геном и экспрессии чужеродной </a:t>
            </a:r>
            <a:r>
              <a:rPr lang="ru-RU" sz="1800" dirty="0" smtClean="0"/>
              <a:t>ДНК 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Метилирование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Methylatîon</a:t>
            </a:r>
            <a:r>
              <a:rPr lang="ru-RU" sz="1800" dirty="0"/>
              <a:t>) Присоединение к </a:t>
            </a:r>
            <a:r>
              <a:rPr lang="ru-RU" sz="1800" dirty="0" smtClean="0"/>
              <a:t>макромолекуле </a:t>
            </a:r>
            <a:r>
              <a:rPr lang="ru-RU" sz="1800" dirty="0" err="1"/>
              <a:t>метильной</a:t>
            </a:r>
            <a:r>
              <a:rPr lang="ru-RU" sz="1800" dirty="0"/>
              <a:t> группы. Например, при </a:t>
            </a:r>
            <a:r>
              <a:rPr lang="ru-RU" sz="1800" dirty="0" err="1" smtClean="0"/>
              <a:t>метилировании</a:t>
            </a:r>
            <a:r>
              <a:rPr lang="ru-RU" sz="1800" dirty="0" smtClean="0"/>
              <a:t> </a:t>
            </a:r>
            <a:r>
              <a:rPr lang="ru-RU" sz="1800" dirty="0"/>
              <a:t>ДНК происходит присоединение такой группы к специфическим остаткам </a:t>
            </a:r>
            <a:r>
              <a:rPr lang="ru-RU" sz="1800" dirty="0" err="1"/>
              <a:t>цитозина</a:t>
            </a:r>
            <a:r>
              <a:rPr lang="ru-RU" sz="1800" dirty="0"/>
              <a:t>, а иногда аденит.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Метка</a:t>
            </a:r>
            <a:r>
              <a:rPr lang="ru-RU" sz="1800" dirty="0" smtClean="0"/>
              <a:t> </a:t>
            </a:r>
            <a:r>
              <a:rPr lang="ru-RU" sz="1800" dirty="0"/>
              <a:t>([.</a:t>
            </a:r>
            <a:r>
              <a:rPr lang="ru-RU" sz="1800" dirty="0" err="1"/>
              <a:t>abel</a:t>
            </a:r>
            <a:r>
              <a:rPr lang="ru-RU" sz="1800" dirty="0"/>
              <a:t>) Радиоактивный изотоп или </a:t>
            </a:r>
            <a:r>
              <a:rPr lang="ru-RU" sz="1800" dirty="0" smtClean="0"/>
              <a:t>идентифицируемая </a:t>
            </a:r>
            <a:r>
              <a:rPr lang="ru-RU" sz="1800" dirty="0"/>
              <a:t>биохимическими либо иммунологическими методами </a:t>
            </a:r>
            <a:r>
              <a:rPr lang="ru-RU" sz="1800" dirty="0" err="1"/>
              <a:t>лиганд</a:t>
            </a:r>
            <a:r>
              <a:rPr lang="ru-RU" sz="1800" dirty="0"/>
              <a:t> (например, </a:t>
            </a:r>
            <a:r>
              <a:rPr lang="ru-RU" sz="1800" dirty="0" err="1"/>
              <a:t>флуорофор</a:t>
            </a:r>
            <a:r>
              <a:rPr lang="ru-RU" sz="1800" dirty="0"/>
              <a:t>), </a:t>
            </a:r>
            <a:r>
              <a:rPr lang="ru-RU" sz="1800" dirty="0" smtClean="0"/>
              <a:t>связывающийся </a:t>
            </a:r>
            <a:r>
              <a:rPr lang="ru-RU" sz="1800" dirty="0"/>
              <a:t>с макромолекулой. Позволяет обнаружить </a:t>
            </a:r>
            <a:r>
              <a:rPr lang="ru-RU" sz="1800" dirty="0" smtClean="0"/>
              <a:t>меченое </a:t>
            </a:r>
            <a:r>
              <a:rPr lang="ru-RU" sz="1800" dirty="0"/>
              <a:t>вещество в образце.</a:t>
            </a:r>
          </a:p>
        </p:txBody>
      </p:sp>
      <p:pic>
        <p:nvPicPr>
          <p:cNvPr id="5122" name="Picture 2" descr="https://present5.com/presentation/156313921_438213310/image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18" y="4299045"/>
            <a:ext cx="4071582" cy="25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3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34567" cy="6858000"/>
          </a:xfrm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1800" b="1" i="1" dirty="0" smtClean="0"/>
              <a:t>Метод </a:t>
            </a:r>
            <a:r>
              <a:rPr lang="ru-RU" sz="1800" b="1" i="1" dirty="0"/>
              <a:t>отпечатков </a:t>
            </a:r>
            <a:r>
              <a:rPr lang="ru-RU" sz="1800" dirty="0"/>
              <a:t>(реплик) (</a:t>
            </a:r>
            <a:r>
              <a:rPr lang="ru-RU" sz="1800" dirty="0" err="1"/>
              <a:t>Replica</a:t>
            </a:r>
            <a:r>
              <a:rPr lang="ru-RU" sz="1800" dirty="0"/>
              <a:t> </a:t>
            </a:r>
            <a:r>
              <a:rPr lang="ru-RU" sz="1800" dirty="0" err="1"/>
              <a:t>plating</a:t>
            </a:r>
            <a:r>
              <a:rPr lang="ru-RU" sz="1800" dirty="0"/>
              <a:t>) Перенос колоний микроорганизмов с одной чашки Петри на другую с помощью бархатной «печатки» с полным </a:t>
            </a:r>
            <a:r>
              <a:rPr lang="ru-RU" sz="1800" dirty="0" smtClean="0"/>
              <a:t>сохранением </a:t>
            </a:r>
            <a:r>
              <a:rPr lang="ru-RU" sz="1800" dirty="0"/>
              <a:t>взаимного расположения колоний.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Метод </a:t>
            </a:r>
            <a:r>
              <a:rPr lang="ru-RU" sz="1800" b="1" i="1" dirty="0"/>
              <a:t>случайных </a:t>
            </a:r>
            <a:r>
              <a:rPr lang="ru-RU" sz="1800" b="1" i="1" dirty="0" err="1" smtClean="0"/>
              <a:t>праймеров</a:t>
            </a:r>
            <a:r>
              <a:rPr lang="ru-RU" sz="1800" b="1" i="1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Random</a:t>
            </a:r>
            <a:r>
              <a:rPr lang="ru-RU" sz="1800" dirty="0"/>
              <a:t> </a:t>
            </a:r>
            <a:r>
              <a:rPr lang="ru-RU" sz="1800" dirty="0" err="1"/>
              <a:t>primer</a:t>
            </a:r>
            <a:r>
              <a:rPr lang="ru-RU" sz="1800" dirty="0"/>
              <a:t> </a:t>
            </a:r>
            <a:r>
              <a:rPr lang="ru-RU" sz="1800" dirty="0" err="1"/>
              <a:t>method</a:t>
            </a:r>
            <a:r>
              <a:rPr lang="ru-RU" sz="1800" dirty="0"/>
              <a:t>) Способ получения меченых ДНК-зондов, основанный на применении синтетических </a:t>
            </a:r>
            <a:r>
              <a:rPr lang="ru-RU" sz="1800" dirty="0" err="1"/>
              <a:t>олигонуклеотидов</a:t>
            </a:r>
            <a:r>
              <a:rPr lang="ru-RU" sz="1800" dirty="0"/>
              <a:t>, </a:t>
            </a:r>
            <a:r>
              <a:rPr lang="ru-RU" sz="1800" dirty="0" smtClean="0"/>
              <a:t>содержащих </a:t>
            </a:r>
            <a:r>
              <a:rPr lang="ru-RU" sz="1800" dirty="0"/>
              <a:t>все возможные комбинации из шести </a:t>
            </a:r>
            <a:r>
              <a:rPr lang="ru-RU" sz="1800" dirty="0" smtClean="0"/>
              <a:t>нуклеотидов</a:t>
            </a:r>
            <a:r>
              <a:rPr lang="ru-RU" sz="1800" dirty="0"/>
              <a:t>, и на их гибридизации с денатурированной ДНК-мишенью, </a:t>
            </a:r>
            <a:r>
              <a:rPr lang="ru-RU" sz="1800" dirty="0" err="1" smtClean="0"/>
              <a:t>Олигонуклеотиды</a:t>
            </a:r>
            <a:r>
              <a:rPr lang="ru-RU" sz="1800" dirty="0"/>
              <a:t>, комплементарные последней, спариваются с ней, В реакционную смесь добавляют все четыре </a:t>
            </a:r>
            <a:r>
              <a:rPr lang="ru-RU" sz="1800" dirty="0" err="1"/>
              <a:t>дезоксирибонуклеотида</a:t>
            </a:r>
            <a:r>
              <a:rPr lang="ru-RU" sz="1800" dirty="0"/>
              <a:t> (причем один из них меченый) и фермент, катализирующий синтез фрагментов ДНК с использованием цепей ДНК-мишени в качестве матрицы, а </a:t>
            </a:r>
            <a:r>
              <a:rPr lang="ru-RU" sz="1800" dirty="0" err="1" smtClean="0"/>
              <a:t>гибридизировавшихся</a:t>
            </a:r>
            <a:r>
              <a:rPr lang="ru-RU" sz="1800" dirty="0" smtClean="0"/>
              <a:t> </a:t>
            </a:r>
            <a:r>
              <a:rPr lang="ru-RU" sz="1800" dirty="0"/>
              <a:t>фрагментов — в качестве затравки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err="1" smtClean="0"/>
              <a:t>Микроинъекцин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en-US" sz="1800" dirty="0" err="1"/>
              <a:t>MkToinjection</a:t>
            </a:r>
            <a:r>
              <a:rPr lang="en-US" sz="1800" dirty="0"/>
              <a:t>) </a:t>
            </a:r>
            <a:r>
              <a:rPr lang="ru-RU" sz="1800" dirty="0"/>
              <a:t>Введение в </a:t>
            </a:r>
            <a:r>
              <a:rPr lang="ru-RU" sz="1800" dirty="0" smtClean="0"/>
              <a:t>изолированную </a:t>
            </a:r>
            <a:r>
              <a:rPr lang="ru-RU" sz="1800" dirty="0" err="1" smtClean="0"/>
              <a:t>эукариотическую</a:t>
            </a:r>
            <a:r>
              <a:rPr lang="ru-RU" sz="1800" dirty="0" smtClean="0"/>
              <a:t> </a:t>
            </a:r>
            <a:r>
              <a:rPr lang="ru-RU" sz="1800" dirty="0"/>
              <a:t>клетку ДНК или других </a:t>
            </a:r>
            <a:r>
              <a:rPr lang="ru-RU" sz="1800" dirty="0" smtClean="0"/>
              <a:t>молекул </a:t>
            </a:r>
            <a:r>
              <a:rPr lang="ru-RU" sz="1800" dirty="0"/>
              <a:t>с помощью тонкой иглы. </a:t>
            </a:r>
            <a:r>
              <a:rPr lang="ru-RU" sz="1800" dirty="0" smtClean="0"/>
              <a:t>	</a:t>
            </a:r>
            <a:r>
              <a:rPr lang="ru-RU" sz="1800" b="1" i="1" dirty="0" smtClean="0"/>
              <a:t>Мини-</a:t>
            </a:r>
            <a:r>
              <a:rPr lang="ru-RU" sz="1800" b="1" i="1" dirty="0" err="1" smtClean="0"/>
              <a:t>сателлитная</a:t>
            </a:r>
            <a:r>
              <a:rPr lang="ru-RU" sz="1800" b="1" i="1" dirty="0" smtClean="0"/>
              <a:t> </a:t>
            </a:r>
            <a:r>
              <a:rPr lang="ru-RU" sz="1800" b="1" i="1" dirty="0"/>
              <a:t>ДНК человека </a:t>
            </a:r>
            <a:r>
              <a:rPr lang="ru-RU" sz="1800" dirty="0"/>
              <a:t>(</a:t>
            </a:r>
            <a:r>
              <a:rPr lang="en-US" sz="1800" dirty="0"/>
              <a:t>Human </a:t>
            </a:r>
            <a:r>
              <a:rPr lang="en-US" sz="1800" dirty="0" err="1"/>
              <a:t>minisatellite</a:t>
            </a:r>
            <a:r>
              <a:rPr lang="en-US" sz="1800" dirty="0"/>
              <a:t> DNA) </a:t>
            </a:r>
            <a:r>
              <a:rPr lang="ru-RU" sz="1800" dirty="0" err="1"/>
              <a:t>Некодирующая</a:t>
            </a:r>
            <a:r>
              <a:rPr lang="ru-RU" sz="1800" dirty="0"/>
              <a:t> ДНК человека, обычно </a:t>
            </a:r>
            <a:r>
              <a:rPr lang="ru-RU" sz="1800" dirty="0" smtClean="0"/>
              <a:t>ОС-богатая</a:t>
            </a:r>
            <a:r>
              <a:rPr lang="ru-RU" sz="1800" dirty="0"/>
              <a:t>, содержащая тандемные повторы коротких (</a:t>
            </a:r>
            <a:r>
              <a:rPr lang="ru-RU" sz="1800" dirty="0" smtClean="0"/>
              <a:t>длиной </a:t>
            </a:r>
            <a:r>
              <a:rPr lang="ru-RU" sz="1800" dirty="0"/>
              <a:t>9—40 </a:t>
            </a:r>
            <a:r>
              <a:rPr lang="ru-RU" sz="1800" dirty="0" err="1"/>
              <a:t>п.п</a:t>
            </a:r>
            <a:r>
              <a:rPr lang="ru-RU" sz="1800" dirty="0"/>
              <a:t>.) сегментов. </a:t>
            </a:r>
            <a:br>
              <a:rPr lang="ru-RU" sz="1800" dirty="0"/>
            </a:br>
            <a:r>
              <a:rPr lang="ru-RU" sz="1800" dirty="0" smtClean="0"/>
              <a:t>	</a:t>
            </a:r>
            <a:r>
              <a:rPr lang="ru-RU" sz="1800" b="1" i="1" dirty="0" err="1" smtClean="0"/>
              <a:t>Миссенс</a:t>
            </a:r>
            <a:r>
              <a:rPr lang="ru-RU" sz="1800" b="1" i="1" dirty="0" smtClean="0"/>
              <a:t>-мутация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Missense</a:t>
            </a:r>
            <a:r>
              <a:rPr lang="ru-RU" sz="1800" dirty="0"/>
              <a:t> </a:t>
            </a:r>
            <a:r>
              <a:rPr lang="ru-RU" sz="1800" dirty="0" err="1"/>
              <a:t>mutation</a:t>
            </a:r>
            <a:r>
              <a:rPr lang="ru-RU" sz="1800" dirty="0"/>
              <a:t>) Мутация, в </a:t>
            </a:r>
            <a:r>
              <a:rPr lang="ru-RU" sz="1800" dirty="0" smtClean="0"/>
              <a:t>результате </a:t>
            </a:r>
            <a:r>
              <a:rPr lang="ru-RU" sz="1800" dirty="0"/>
              <a:t>которой кодон, кодирующий какую-либо аминокислоту, изменяется с образованием кодона, </a:t>
            </a:r>
            <a:r>
              <a:rPr lang="ru-RU" sz="1800" dirty="0" smtClean="0"/>
              <a:t>кодирующего </a:t>
            </a:r>
            <a:r>
              <a:rPr lang="ru-RU" sz="1800" dirty="0"/>
              <a:t>другую </a:t>
            </a:r>
            <a:r>
              <a:rPr lang="ru-RU" sz="1800" dirty="0" smtClean="0"/>
              <a:t>аминокислоту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dirty="0" smtClean="0"/>
              <a:t>Мицелий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Mycelium</a:t>
            </a:r>
            <a:r>
              <a:rPr lang="ru-RU" sz="1800" dirty="0"/>
              <a:t>) Вегетативное тело гриба, </a:t>
            </a:r>
            <a:r>
              <a:rPr lang="ru-RU" sz="1800" dirty="0" smtClean="0"/>
              <a:t>состоящее </a:t>
            </a:r>
            <a:r>
              <a:rPr lang="ru-RU" sz="1800" dirty="0"/>
              <a:t>из тонких ветвящихся нитей.</a:t>
            </a:r>
          </a:p>
        </p:txBody>
      </p:sp>
      <p:pic>
        <p:nvPicPr>
          <p:cNvPr id="6146" name="Picture 2" descr="https://progrib.ru/wp-content/uploads/2014/07/micelij-veshenki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54" y="4449170"/>
            <a:ext cx="3613245" cy="24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50743" y="3899427"/>
            <a:ext cx="2095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Мицелий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019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62875" cy="6858000"/>
          </a:xfrm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1800" b="1" i="1" dirty="0" smtClean="0"/>
              <a:t>Мишень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Target</a:t>
            </a:r>
            <a:r>
              <a:rPr lang="ru-RU" sz="1800" dirty="0"/>
              <a:t>) В самом широком смысле — </a:t>
            </a:r>
            <a:r>
              <a:rPr lang="ru-RU" sz="1800" dirty="0" smtClean="0"/>
              <a:t>биологический </a:t>
            </a:r>
            <a:r>
              <a:rPr lang="ru-RU" sz="1800" dirty="0"/>
              <a:t>объект (ткань, молекула, клетка, </a:t>
            </a:r>
            <a:r>
              <a:rPr lang="ru-RU" sz="1800" dirty="0" smtClean="0"/>
              <a:t>микроорганизм</a:t>
            </a:r>
            <a:r>
              <a:rPr lang="ru-RU" sz="1800" dirty="0"/>
              <a:t>), которая интересует исследователя. </a:t>
            </a:r>
            <a:r>
              <a:rPr lang="ru-RU" sz="1800" dirty="0" smtClean="0"/>
              <a:t>	</a:t>
            </a:r>
            <a:r>
              <a:rPr lang="ru-RU" sz="1800" b="1" i="1" dirty="0" smtClean="0"/>
              <a:t>Мобилизация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Mobilization</a:t>
            </a:r>
            <a:r>
              <a:rPr lang="ru-RU" sz="1800" dirty="0"/>
              <a:t>) Передача от одной </a:t>
            </a:r>
            <a:r>
              <a:rPr lang="ru-RU" sz="1800" dirty="0" smtClean="0"/>
              <a:t>бактериальной </a:t>
            </a:r>
            <a:r>
              <a:rPr lang="ru-RU" sz="1800" dirty="0"/>
              <a:t>клетки другой хромосомных генов либо </a:t>
            </a:r>
            <a:r>
              <a:rPr lang="ru-RU" sz="1800" dirty="0" err="1" smtClean="0"/>
              <a:t>неконъюгативных</a:t>
            </a:r>
            <a:r>
              <a:rPr lang="ru-RU" sz="1800" dirty="0" smtClean="0"/>
              <a:t> </a:t>
            </a:r>
            <a:r>
              <a:rPr lang="ru-RU" sz="1800" dirty="0" err="1"/>
              <a:t>плазмид</a:t>
            </a:r>
            <a:r>
              <a:rPr lang="ru-RU" sz="1800" dirty="0"/>
              <a:t> с участием </a:t>
            </a:r>
            <a:r>
              <a:rPr lang="ru-RU" sz="1800" dirty="0" err="1"/>
              <a:t>конъюгативных</a:t>
            </a:r>
            <a:r>
              <a:rPr lang="ru-RU" sz="1800" dirty="0"/>
              <a:t> </a:t>
            </a:r>
            <a:r>
              <a:rPr lang="ru-RU" sz="1800" dirty="0" err="1"/>
              <a:t>плазмид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b="1" i="1" dirty="0" smtClean="0"/>
              <a:t>Мобильный </a:t>
            </a:r>
            <a:r>
              <a:rPr lang="ru-RU" sz="1800" b="1" i="1" dirty="0"/>
              <a:t>генетический элемент </a:t>
            </a:r>
            <a:r>
              <a:rPr lang="ru-RU" sz="1800" dirty="0"/>
              <a:t>(</a:t>
            </a:r>
            <a:r>
              <a:rPr lang="ru-RU" sz="1800" dirty="0" err="1"/>
              <a:t>Transposable</a:t>
            </a:r>
            <a:r>
              <a:rPr lang="ru-RU" sz="1800" dirty="0"/>
              <a:t> </a:t>
            </a:r>
            <a:r>
              <a:rPr lang="ru-RU" sz="1800" dirty="0" err="1"/>
              <a:t>element</a:t>
            </a:r>
            <a:r>
              <a:rPr lang="ru-RU" sz="1800" dirty="0"/>
              <a:t>) Участок ДНК, способный изменить свое положение в геноме. Среди таких элементов различают </a:t>
            </a:r>
            <a:r>
              <a:rPr lang="ru-RU" sz="1800" dirty="0" smtClean="0"/>
              <a:t>IS-элементы </a:t>
            </a:r>
            <a:r>
              <a:rPr lang="ru-RU" sz="1800" dirty="0"/>
              <a:t>и </a:t>
            </a:r>
            <a:r>
              <a:rPr lang="ru-RU" sz="1800" dirty="0" err="1"/>
              <a:t>транспозоны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Mолекулярaя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диагностикa</a:t>
            </a:r>
            <a:r>
              <a:rPr lang="ru-RU" sz="1800" b="1" i="1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Molecular</a:t>
            </a:r>
            <a:r>
              <a:rPr lang="ru-RU" sz="1800" dirty="0"/>
              <a:t> </a:t>
            </a:r>
            <a:r>
              <a:rPr lang="ru-RU" sz="1800" dirty="0" err="1"/>
              <a:t>diagnostic</a:t>
            </a:r>
            <a:r>
              <a:rPr lang="ru-RU" sz="1800" dirty="0"/>
              <a:t>) </a:t>
            </a:r>
            <a:r>
              <a:rPr lang="ru-RU" sz="1800" dirty="0" smtClean="0"/>
              <a:t>Выявление </a:t>
            </a:r>
            <a:r>
              <a:rPr lang="ru-RU" sz="1800" dirty="0"/>
              <a:t>молекулярно-биологическими методами </a:t>
            </a:r>
            <a:r>
              <a:rPr lang="ru-RU" sz="1800" dirty="0" smtClean="0"/>
              <a:t>патогенного </a:t>
            </a:r>
            <a:r>
              <a:rPr lang="ru-RU" sz="1800" dirty="0"/>
              <a:t>микроорганизма, специфического вещества или измененной нуклеотидной последовательности, ответственных за то или иное заболевание.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err="1" smtClean="0"/>
              <a:t>Моноклональные</a:t>
            </a:r>
            <a:r>
              <a:rPr lang="ru-RU" sz="1800" b="1" i="1" dirty="0" smtClean="0"/>
              <a:t> </a:t>
            </a:r>
            <a:r>
              <a:rPr lang="ru-RU" sz="1800" b="1" i="1" dirty="0"/>
              <a:t>антитела </a:t>
            </a:r>
            <a:r>
              <a:rPr lang="ru-RU" sz="1800" dirty="0"/>
              <a:t>(</a:t>
            </a:r>
            <a:r>
              <a:rPr lang="ru-RU" sz="1800" dirty="0" err="1"/>
              <a:t>Monoclonal</a:t>
            </a:r>
            <a:r>
              <a:rPr lang="ru-RU" sz="1800" dirty="0"/>
              <a:t> </a:t>
            </a:r>
            <a:r>
              <a:rPr lang="ru-RU" sz="1800" dirty="0" err="1"/>
              <a:t>antibodies</a:t>
            </a:r>
            <a:r>
              <a:rPr lang="ru-RU" sz="1800" dirty="0"/>
              <a:t>) </a:t>
            </a:r>
            <a:r>
              <a:rPr lang="ru-RU" sz="1800" dirty="0" smtClean="0"/>
              <a:t>Однотипные </a:t>
            </a:r>
            <a:r>
              <a:rPr lang="ru-RU" sz="1800" dirty="0"/>
              <a:t>антитела, строго специфичные в отношении одного </a:t>
            </a:r>
            <a:r>
              <a:rPr lang="ru-RU" sz="1800" dirty="0" err="1"/>
              <a:t>эпитопа</a:t>
            </a:r>
            <a:r>
              <a:rPr lang="ru-RU" sz="1800" dirty="0"/>
              <a:t> (антигенной детерминанты). </a:t>
            </a:r>
            <a:r>
              <a:rPr lang="ru-RU" sz="1800" dirty="0" smtClean="0"/>
              <a:t>Синтезируются </a:t>
            </a:r>
            <a:r>
              <a:rPr lang="ru-RU" sz="1800" dirty="0" err="1" smtClean="0"/>
              <a:t>гибридомами</a:t>
            </a:r>
            <a:r>
              <a:rPr lang="ru-RU" sz="1800" dirty="0" smtClean="0"/>
              <a:t> </a:t>
            </a:r>
            <a:r>
              <a:rPr lang="ru-RU" sz="1800" dirty="0"/>
              <a:t>— клеточными гибридами, </a:t>
            </a:r>
            <a:r>
              <a:rPr lang="ru-RU" sz="1800" dirty="0" smtClean="0"/>
              <a:t>полученными </a:t>
            </a:r>
            <a:r>
              <a:rPr lang="ru-RU" sz="1800" dirty="0"/>
              <a:t>при слиянии нормальных </a:t>
            </a:r>
            <a:r>
              <a:rPr lang="ru-RU" sz="1800" dirty="0" err="1" smtClean="0"/>
              <a:t>антителообразующих</a:t>
            </a:r>
            <a:r>
              <a:rPr lang="ru-RU" sz="1800" dirty="0" smtClean="0"/>
              <a:t> </a:t>
            </a:r>
            <a:r>
              <a:rPr lang="ru-RU" sz="1800" dirty="0"/>
              <a:t>клеток с </a:t>
            </a:r>
            <a:r>
              <a:rPr lang="ru-RU" sz="1800" dirty="0" err="1"/>
              <a:t>миеломной</a:t>
            </a:r>
            <a:r>
              <a:rPr lang="ru-RU" sz="1800" dirty="0"/>
              <a:t> опухолевой клеткой, способной к неограниченному росту. Некоторые </a:t>
            </a:r>
            <a:r>
              <a:rPr lang="ru-RU" sz="1800" dirty="0" err="1" smtClean="0"/>
              <a:t>миеломные</a:t>
            </a:r>
            <a:r>
              <a:rPr lang="ru-RU" sz="1800" dirty="0" smtClean="0"/>
              <a:t> </a:t>
            </a:r>
            <a:r>
              <a:rPr lang="ru-RU" sz="1800" dirty="0"/>
              <a:t>клетки синтезируют </a:t>
            </a:r>
            <a:r>
              <a:rPr lang="ru-RU" sz="1800" dirty="0" err="1"/>
              <a:t>моноклональные</a:t>
            </a:r>
            <a:r>
              <a:rPr lang="ru-RU" sz="1800" dirty="0"/>
              <a:t> тела </a:t>
            </a:r>
            <a:r>
              <a:rPr lang="ru-RU" sz="1800" dirty="0" smtClean="0"/>
              <a:t>самостоятельно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r>
              <a:rPr lang="ru-RU" sz="1800" b="1" i="1" dirty="0" smtClean="0"/>
              <a:t>Мутация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Mutation</a:t>
            </a:r>
            <a:r>
              <a:rPr lang="ru-RU" sz="1800" dirty="0"/>
              <a:t>) Спонтанное или индуцированное изменение структуры гена.</a:t>
            </a:r>
          </a:p>
        </p:txBody>
      </p:sp>
      <p:pic>
        <p:nvPicPr>
          <p:cNvPr id="7170" name="Picture 2" descr="http://meduniver.com/Medical/onkologia/Img/monoklonalnie_antitela_v_lechenii_r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3933824"/>
            <a:ext cx="44291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7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033048" cy="6858000"/>
          </a:xfrm>
        </p:spPr>
        <p:txBody>
          <a:bodyPr/>
          <a:lstStyle/>
          <a:p>
            <a:r>
              <a:rPr lang="ru-RU" sz="1800" dirty="0" smtClean="0"/>
              <a:t>	</a:t>
            </a:r>
            <a:r>
              <a:rPr lang="ru-RU" sz="1800" b="1" i="1" dirty="0" smtClean="0"/>
              <a:t>Мобильная генетическая карта </a:t>
            </a:r>
            <a:r>
              <a:rPr lang="ru-RU" sz="1800" dirty="0" smtClean="0"/>
              <a:t>(</a:t>
            </a:r>
            <a:r>
              <a:rPr lang="ru-RU" sz="1800" dirty="0" err="1"/>
              <a:t>Multipoint</a:t>
            </a:r>
            <a:r>
              <a:rPr lang="ru-RU" sz="1800" dirty="0"/>
              <a:t> </a:t>
            </a:r>
            <a:r>
              <a:rPr lang="ru-RU" sz="1800" dirty="0" err="1"/>
              <a:t>map</a:t>
            </a:r>
            <a:r>
              <a:rPr lang="ru-RU" sz="1800" dirty="0"/>
              <a:t>, </a:t>
            </a:r>
            <a:r>
              <a:rPr lang="ru-RU" sz="1800" dirty="0" err="1"/>
              <a:t>multilocus</a:t>
            </a:r>
            <a:r>
              <a:rPr lang="ru-RU" sz="1800" dirty="0"/>
              <a:t> </a:t>
            </a:r>
            <a:r>
              <a:rPr lang="ru-RU" sz="1800" dirty="0" err="1"/>
              <a:t>linkage</a:t>
            </a:r>
            <a:r>
              <a:rPr lang="ru-RU" sz="1800" dirty="0"/>
              <a:t> тар) Схема </a:t>
            </a:r>
            <a:r>
              <a:rPr lang="ru-RU" sz="1800" dirty="0" err="1" smtClean="0"/>
              <a:t>изаимного</a:t>
            </a:r>
            <a:r>
              <a:rPr lang="ru-RU" sz="1800" dirty="0" smtClean="0"/>
              <a:t> </a:t>
            </a:r>
            <a:r>
              <a:rPr lang="ru-RU" sz="1800" dirty="0"/>
              <a:t>расположения локусов на хромосомах данного </a:t>
            </a:r>
            <a:r>
              <a:rPr lang="ru-RU" sz="1800" dirty="0" smtClean="0"/>
              <a:t>организма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Мутагенез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Mutagenesis</a:t>
            </a:r>
            <a:r>
              <a:rPr lang="ru-RU" sz="1800" dirty="0"/>
              <a:t>) Искусственное введение </a:t>
            </a:r>
            <a:r>
              <a:rPr lang="ru-RU" sz="1800" dirty="0" smtClean="0"/>
              <a:t>мутаций </a:t>
            </a:r>
            <a:r>
              <a:rPr lang="ru-RU" sz="1800" dirty="0"/>
              <a:t>с помощью физических или химических агентов.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Мутант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Mutant</a:t>
            </a:r>
            <a:r>
              <a:rPr lang="ru-RU" sz="1800" dirty="0"/>
              <a:t>) Организм, измененный в результате мутации; как правило, отличается от исходной формы (дикого типа).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Мутация </a:t>
            </a:r>
            <a:r>
              <a:rPr lang="ru-RU" sz="1800" b="1" i="1" dirty="0"/>
              <a:t>со сдвигом рамки </a:t>
            </a:r>
            <a:r>
              <a:rPr lang="ru-RU" sz="1800" dirty="0"/>
              <a:t>(</a:t>
            </a:r>
            <a:r>
              <a:rPr lang="ru-RU" sz="1800" dirty="0" err="1"/>
              <a:t>Fnuneshift</a:t>
            </a:r>
            <a:r>
              <a:rPr lang="ru-RU" sz="1800" dirty="0"/>
              <a:t> </a:t>
            </a:r>
            <a:r>
              <a:rPr lang="ru-RU" sz="1800" dirty="0" err="1"/>
              <a:t>mutation</a:t>
            </a:r>
            <a:r>
              <a:rPr lang="ru-RU" sz="1800" dirty="0"/>
              <a:t>) </a:t>
            </a:r>
            <a:r>
              <a:rPr lang="ru-RU" sz="1800" dirty="0" smtClean="0"/>
              <a:t>Мутация</a:t>
            </a:r>
            <a:r>
              <a:rPr lang="ru-RU" sz="1800" dirty="0"/>
              <a:t>, связанная с появлением лишнего или с потерей одного или нескольких (в числе, не кратном трем) </a:t>
            </a:r>
            <a:r>
              <a:rPr lang="ru-RU" sz="1800" dirty="0" smtClean="0"/>
              <a:t>нуклеотидов</a:t>
            </a:r>
            <a:r>
              <a:rPr lang="ru-RU" sz="1800" dirty="0"/>
              <a:t>. Приводит к нарушению триплетного кода и синтезу совершенно другого белка (если только синтез вообще не блокируется).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Нарушение </a:t>
            </a:r>
            <a:r>
              <a:rPr lang="ru-RU" sz="1800" b="1" i="1" dirty="0" err="1" smtClean="0"/>
              <a:t>комплементарности</a:t>
            </a:r>
            <a:r>
              <a:rPr lang="ru-RU" sz="1800" b="1" i="1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Mismatch</a:t>
            </a:r>
            <a:r>
              <a:rPr lang="ru-RU" sz="1800" dirty="0"/>
              <a:t>, </a:t>
            </a:r>
            <a:r>
              <a:rPr lang="ru-RU" sz="1800" dirty="0" err="1"/>
              <a:t>mis</a:t>
            </a:r>
            <a:r>
              <a:rPr lang="ru-RU" sz="1800" dirty="0"/>
              <a:t> </a:t>
            </a:r>
            <a:r>
              <a:rPr lang="ru-RU" sz="1800" dirty="0" err="1"/>
              <a:t>pa</a:t>
            </a:r>
            <a:r>
              <a:rPr lang="ru-RU" sz="1800" dirty="0"/>
              <a:t> </a:t>
            </a:r>
            <a:r>
              <a:rPr lang="ru-RU" sz="1800" dirty="0" err="1"/>
              <a:t>ring</a:t>
            </a:r>
            <a:r>
              <a:rPr lang="ru-RU" sz="1800" dirty="0"/>
              <a:t>) Наличие в </a:t>
            </a:r>
            <a:r>
              <a:rPr lang="ru-RU" sz="1800" dirty="0" err="1"/>
              <a:t>двухцепочечной</a:t>
            </a:r>
            <a:r>
              <a:rPr lang="ru-RU" sz="1800" dirty="0"/>
              <a:t> молекуле ДНК одной или нескольких пар </a:t>
            </a:r>
            <a:r>
              <a:rPr lang="ru-RU" sz="1800" dirty="0" err="1"/>
              <a:t>некомплементарных</a:t>
            </a:r>
            <a:r>
              <a:rPr lang="ru-RU" sz="1800" dirty="0"/>
              <a:t> оснований.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Негативная </a:t>
            </a:r>
            <a:r>
              <a:rPr lang="ru-RU" sz="1800" b="1" i="1" dirty="0"/>
              <a:t>регуляция </a:t>
            </a:r>
            <a:r>
              <a:rPr lang="ru-RU" sz="1800" dirty="0"/>
              <a:t>(</a:t>
            </a:r>
            <a:r>
              <a:rPr lang="ru-RU" sz="1800" dirty="0" err="1"/>
              <a:t>Negative</a:t>
            </a:r>
            <a:r>
              <a:rPr lang="ru-RU" sz="1800" dirty="0"/>
              <a:t> </a:t>
            </a:r>
            <a:r>
              <a:rPr lang="ru-RU" sz="1800" dirty="0" err="1"/>
              <a:t>control</a:t>
            </a:r>
            <a:r>
              <a:rPr lang="ru-RU" sz="1800" dirty="0"/>
              <a:t>) Тип </a:t>
            </a:r>
            <a:r>
              <a:rPr lang="ru-RU" sz="1800" dirty="0" smtClean="0"/>
              <a:t>регуляции</a:t>
            </a:r>
            <a:r>
              <a:rPr lang="ru-RU" sz="1800" dirty="0"/>
              <a:t>, при котором транскрипция гена подавляется </a:t>
            </a:r>
            <a:r>
              <a:rPr lang="ru-RU" sz="1800" dirty="0" smtClean="0"/>
              <a:t>регуляторным </a:t>
            </a:r>
            <a:r>
              <a:rPr lang="ru-RU" sz="1800" dirty="0"/>
              <a:t>белком (репрессором); соответственно при </a:t>
            </a:r>
            <a:r>
              <a:rPr lang="ru-RU" sz="1800" dirty="0" err="1"/>
              <a:t>инактивации</a:t>
            </a:r>
            <a:r>
              <a:rPr lang="ru-RU" sz="1800" dirty="0"/>
              <a:t> белка-регулятора структурные гены остаются в активном состоянии.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b="1" i="1" dirty="0" smtClean="0"/>
              <a:t>Независимое </a:t>
            </a:r>
            <a:r>
              <a:rPr lang="ru-RU" sz="1800" b="1" i="1" dirty="0"/>
              <a:t>распределение генов </a:t>
            </a:r>
            <a:r>
              <a:rPr lang="ru-RU" sz="1800" dirty="0"/>
              <a:t>(</a:t>
            </a:r>
            <a:r>
              <a:rPr lang="ru-RU" sz="1800" dirty="0" err="1"/>
              <a:t>Independent</a:t>
            </a:r>
            <a:r>
              <a:rPr lang="ru-RU" sz="1800" dirty="0"/>
              <a:t> </a:t>
            </a:r>
            <a:r>
              <a:rPr lang="ru-RU" sz="1800" dirty="0" err="1" smtClean="0"/>
              <a:t>assortment</a:t>
            </a:r>
            <a:r>
              <a:rPr lang="ru-RU" sz="1800" dirty="0"/>
              <a:t>) Распределение генов, локализованных на </a:t>
            </a:r>
            <a:r>
              <a:rPr lang="ru-RU" sz="1800" dirty="0" smtClean="0"/>
              <a:t>разных </a:t>
            </a:r>
            <a:r>
              <a:rPr lang="ru-RU" sz="1800" dirty="0"/>
              <a:t>хромосомах, по гаплоидным гаметам с </a:t>
            </a:r>
            <a:r>
              <a:rPr lang="ru-RU" sz="1800" dirty="0" smtClean="0"/>
              <a:t>образованием </a:t>
            </a:r>
            <a:r>
              <a:rPr lang="ru-RU" sz="1800" dirty="0"/>
              <a:t>всех возможных комбинаций генов. Лежит в основе закона Менделя о независимом распределении признаков.</a:t>
            </a:r>
          </a:p>
        </p:txBody>
      </p:sp>
      <p:pic>
        <p:nvPicPr>
          <p:cNvPr id="8196" name="Picture 4" descr="https://kaz-ekzams.ru/uploads/posts/2010-07/1279895454_11383e3b3e33384f-213f4030323e473d4b35-3c3042354038303b4b-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51" y="2313295"/>
            <a:ext cx="3662149" cy="25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36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190</TotalTime>
  <Words>11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Словарь терминов (552-554 стр.) </vt:lpstr>
      <vt:lpstr> Кроссинговер (Crossingover) Взаимный обмен участками гомологичных хромосом, основанный на разрыве-соединении хроматид и приводящий к новой комбинации аллелей. Называется также рекомбинацией.   Ксенобиотик (Xenoblotic) Соединение, полученное искусственным путем, а не синтезированное живым организмом.  Ксилема (Xylose) Пятиуглеродный сахар, основной компонент гемииеллюлозы.   Культура (Culture) Популяция клеток или микроорганизмов, выращиваемых в контролируемых условиях in vitro.   Культуралышя среда (Culture medium) Твердая или жидкая среда, использующаяся для выращивания микрооргинюмов in vitro.   «Кэп» (Сар) Метилированный гуанозин на 5'-конце многих мРНК эукариот.   ft,,,, Константа скорости ферментативной реакции. Чем выше эта величина, тем быстрее субстрат превращается в продукт.   ЛЫ|/АМ Каталитическая эффективность фермента-ru реакции. Чем она выше, тем быстрее и эффективнее субстрат превращается в продукт  «Левый» элемент оперена (Upstream) Условное название участка оперона, расположенного перед сайтом инициации транскрипции, в направлении 5' от него. Обычно первое транскрибируемое основание оперона обозначается +1, а все «левые» элементы — цифрами со знаком «—»</vt:lpstr>
      <vt:lpstr> Лигирование (Liga t ion) Соединение двух молекул ДНК с помощью фосфод и Мирных связей. In vitro катализируется ферментом ДНК-лигазой фага Т4.  Лигироиание олигонуклеотидных зондов, ЛОЗ  (Oligonucleotideligatioii assay) Метод выявления однонуклеотидных замен в гене-мишени с помощью коротких олигонуклеотидов, комплементарных противоположным цепям тестируемого отрезка ДНК. Если замена отсутствует, то оба олигонуклеотида полностью гибридизуются с ДНК, и после добавления в реакционную смесь ДНК-лигазы происходит их сшивание (лигирование). В противном случае сшивание оказывается невозможным   Лигноцеллюлоза (Lignocellulose) Комплекс лигнина и целлюлозы, составляющий структурный каркас клеточной стенки растений.   Лидерная последовательность (Leader sequence) Heтранслируемая последовательность мРНК, расположенная между 5'-концом и инициирующим колоном AUG.   Лизис (Lysis) Разрушение клеточных стенок под действием ферментов, содержащихся в лизосомах, или других агентов,   Лизогення (Lysogeny) Интеграция генома бактериофага в геном клетки-хозяина. В результате индукции вирусная ДНК может выщепляться с образованием зрелых фаговых частиц.</vt:lpstr>
      <vt:lpstr> Линкер (Linker) Синтетический олигонуклеотид, содержащий сайт рестрикции. Используется для соединения векторной и клонируемой ДНК, к концам которой по методу сшивания тупых концов присоединены линкеры.    Липаза (Llpase) Фермент, расщепляющий липиды.  Липкие юнцы (Cohesive ends) Взаимно комплементарные одноцепочные участки ДНК, выступающие по концам двухцепочечной молекулы; образуются в результате ступенчатых разрезов двухцепочечных ДНК.   Липополисахарид (Lipopolysaccharide) Соединение, содержащее лиπид, связанный с полисахаридом. Один из компонентов клеточной стенки бактерий.   Липосома (Liposome) Пузырек, образуемый одно- или двухслойной мембраной, состоящей излипидных молекул. Гидрофобная часть этих молекул обращена внутрь пузырька, гидрофильная - наружу. Внутри пузырька могут находиться нуклеиновые кислоты, лекарственные вещества и т.д., адресно доставляемые липосомой.   Литическин цикл (Lytic cycle) Размножение вируса в клетке-хозяине, оканчивающееся лизисом клетки.   Локус (Locus) Место на хромосоме, где находится специфический ген.  </vt:lpstr>
      <vt:lpstr> Макромолекула ( Macrom olecule) Полимер с мол. массой от нескольких тысяч до сотен млн. дальтон (белки, нуклеиновые кислоты, полисахариды и т.д.).   Макрофаг (Macrophage) Крупный лейкоцит, обладающий способностью к фагоцитозу.   Маркерные экспрессируемые последовательности, EST (Expressed sequence tag) Короткие маркерные последовательности, характерные для каждого экспрессируемого гена человека. Позволяют изучать размеры, разнообразие и транскрипционную активность экспрессирующихся генов человека  Маркерный ген (Marker gene) Ген с известной хромосомной локализацией, имеющий четкое фенотипическое проявление (устойчивость к антибиотику, ферментативная активность и т.д.).   Маркерный пептид (Marker peptid) Участок гибридной белковой молекулы, облегчающий идентификацию или очистку белка.   Матричная РНК, мРНК (Messenger RNA) Молекула РНК, в которой заключена информация об аминокислотной последовательности определенной белковой молекулы</vt:lpstr>
      <vt:lpstr> Матричная цепь (Template strand) Цепь ДНК или другой полинуклеотид, использующийся ДНК-полимеразой в качестве матрицы для синтеза комплементарной цепи,   Мезофильиые микроорганизмы (Mesophile) Организмы, способные расти при температурах от 20 до 50 °С; оптимальная температура роста 37 "С.    Меристема (Meristematic tissue) Ткань растений, обладающая способностью к активному делению, У молодых растений обычно находится у кончиков корней и побегов  Метаболизм (Metabolism) Совокупность физических и химических процессов, протекающих в организме и обеспечивающих его существование. Продукты метаболизма называются метаболитами.    Метаболическая перегрузка (Metatotic load) Нарушение метаболизма организма-хозяина в результате введения в его геном и экспрессии чужеродной ДНК   Метилирование (Methylatîon) Присоединение к макромолекуле метильной группы. Например, при метилировании ДНК происходит присоединение такой группы к специфическим остаткам цитозина, а иногда аденит.   Метка ([.abel) Радиоактивный изотоп или идентифицируемая биохимическими либо иммунологическими методами лиганд (например, флуорофор), связывающийся с макромолекулой. Позволяет обнаружить меченое вещество в образце.</vt:lpstr>
      <vt:lpstr> Метод отпечатков (реплик) (Replica plating) Перенос колоний микроорганизмов с одной чашки Петри на другую с помощью бархатной «печатки» с полным сохранением взаимного расположения колоний.   Метод случайных праймеров (Random primer method) Способ получения меченых ДНК-зондов, основанный на применении синтетических олигонуклеотидов, содержащих все возможные комбинации из шести нуклеотидов, и на их гибридизации с денатурированной ДНК-мишенью, Олигонуклеотиды, комплементарные последней, спариваются с ней, В реакционную смесь добавляют все четыре дезоксирибонуклеотида (причем один из них меченый) и фермент, катализирующий синтез фрагментов ДНК с использованием цепей ДНК-мишени в качестве матрицы, а гибридизировавшихся фрагментов — в качестве затравки  Микроинъекцин (MkToinjection) Введение в изолированную эукариотическую клетку ДНК или других молекул с помощью тонкой иглы.  Мини-сателлитная ДНК человека (Human minisatellite DNA) Некодирующая ДНК человека, обычно ОС-богатая, содержащая тандемные повторы коротких (длиной 9—40 п.п.) сегментов.   Миссенс-мутация (Missense mutation) Мутация, в результате которой кодон, кодирующий какую-либо аминокислоту, изменяется с образованием кодона, кодирующего другую аминокислоту  Мицелий (Mycelium) Вегетативное тело гриба, состоящее из тонких ветвящихся нитей.</vt:lpstr>
      <vt:lpstr> Мишень (Target) В самом широком смысле — биологический объект (ткань, молекула, клетка, микроорганизм), которая интересует исследователя.  Мобилизация (Mobilization) Передача от одной бактериальной клетки другой хромосомных генов либо неконъюгативных плазмид с участием конъюгативных плазмид.   Мобильный генетический элемент (Transposable element) Участок ДНК, способный изменить свое положение в геноме. Среди таких элементов различают IS-элементы и транспозоны.   Mолекулярaя диагностикa (Molecular diagnostic) Выявление молекулярно-биологическими методами патогенного микроорганизма, специфического вещества или измененной нуклеотидной последовательности, ответственных за то или иное заболевание.   Моноклональные антитела (Monoclonal antibodies) Однотипные антитела, строго специфичные в отношении одного эпитопа (антигенной детерминанты). Синтезируются гибридомами — клеточными гибридами, полученными при слиянии нормальных антителообразующих клеток с миеломной опухолевой клеткой, способной к неограниченному росту. Некоторые миеломные клетки синтезируют моноклональные тела самостоятельно.   Мутация (Mutation) Спонтанное или индуцированное изменение структуры гена.</vt:lpstr>
      <vt:lpstr> Мобильная генетическая карта (Multipoint map, multilocus linkage тар) Схема изаимного расположения локусов на хромосомах данного организма.   Мутагенез (Mutagenesis) Искусственное введение мутаций с помощью физических или химических агентов.   Мутант (Mutant) Организм, измененный в результате мутации; как правило, отличается от исходной формы (дикого типа).   Мутация со сдвигом рамки (Fnuneshift mutation) Мутация, связанная с появлением лишнего или с потерей одного или нескольких (в числе, не кратном трем) нуклеотидов. Приводит к нарушению триплетного кода и синтезу совершенно другого белка (если только синтез вообще не блокируется).   Нарушение комплементарности (Mismatch, mis pa ring) Наличие в двухцепочечной молекуле ДНК одной или нескольких пар некомплементарных оснований.   Негативная регуляция (Negative control) Тип регуляции, при котором транскрипция гена подавляется регуляторным белком (репрессором); соответственно при инактивации белка-регулятора структурные гены остаются в активном состоянии.   Независимое распределение генов (Independent assortment) Распределение генов, локализованных на разных хромосомах, по гаплоидным гаметам с образованием всех возможных комбинаций генов. Лежит в основе закона Менделя о независимом распределении признаков.</vt:lpstr>
      <vt:lpstr> Неметаболизирующиеся индукторы (Gratuitous înducers) Вещества, индуцирующие синтез индуцибельных ферментов, но не являющиеся для них субстратами, а потому остающиеся в исходном виде.    Неомицинфосфотрансфераза (TSeuiiiycinphnsphntransfcrase) Фермент, инактииирующий антибиотики неомипип и канамицин. Часто используется как селективный маркер для трансгенных растений.   Неполная пенетрантность (Incomplete penetranee) Частичное проявление конкретного аллеля в группе родственных организмов. Характерна для большинства мутантных аллелей.  Непрерывная ферментация (Continuous fermentation) Культивирование микроорганизмов при непрерывном добавлении в биореактор среды и выведении такого же объема суспензии.   Нозерн-блоттинг (Nothern Hotting) Перенос молекул РНК, подвергнутых электроферезу, с геля на твердую подложку {нитроцеллюлозный или найлоновый фильтр) с последующей ДНК—PHК-гибридизацией   «Нокаут» (Knockout) Направленное разрушение гена с помощью гомологичной рекомбинации.  Нуклеаза SI (SI nudease) Фермент, специфически деградирующий одноцепочечную ДНК.  N-конец (N terminus) Первая аминокислота (или несколько аминокислот) в белковой молекуле</vt:lpstr>
      <vt:lpstr> Нуклеозид (Nucteoside) Пуриновое или пиримидиновое азотистое основание, ковалентно связанное с пятиутлеродным сахаром (пентозой). Если сахаром является рибоза, то мы имеем дело с рибонуклеозидом, а если дезоксирибоза, то с дезоксирибонуклеозидом.   Нуклеотид (Nudeotide) Нуклеозид, к которому присоединена одна или более фосфатных групп; присоединение происходит по 5'-углеродному атому сахарного кольца. Нуклеозиды, связанные с рибозой, называются рибонуклеозидмонофосфатами (rNMP), рибонуклеозиддифо с фитами (rNDP) или рибонуклеозидтрифосфатами (rNTl J ). Для нуклеозидов, связанных с дезоксирибозой, соответствующие названия таковы: дезоксирибонуклеозидмоно-, ди- и три фосфаты (dNMP,dNDP,dNTP).  Обратная транскриптаза (Reverse transcriptase) РНК зависимая ДНК-полимераза, использующая молекулу РНК в качестве матрицы для синтеза комплементарной цепи ДНК.  Одноцепочечный разрыв (Nick) Разрыв фосфод и эфирной связи между соседними нуклеотидами в одной цепи ДНК.</vt:lpstr>
      <vt:lpstr> Обратная транскрипция и неравная ценная реакция (Reverse Ira г se ri ptin npol y me rase chain reaction) Способ получения в большом количестве кДНК, состояший из двух этапов. Вначале in vitro синтезируют кДНК, используя обратную транскриптазу, мРНК в качестве матрицы и oligo(dT) в качестве праймера. Затем кДНК амплифицируют с помощью полимеразной цепной реакции (ПЦР), используя два праймера: один комплементарен участку первой цепи кДНК, а второй — другой цепи, комплементарной первой,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терминов (552-554 стр.) </dc:title>
  <dc:creator>user</dc:creator>
  <cp:lastModifiedBy>User</cp:lastModifiedBy>
  <cp:revision>16</cp:revision>
  <dcterms:created xsi:type="dcterms:W3CDTF">2022-09-21T15:00:56Z</dcterms:created>
  <dcterms:modified xsi:type="dcterms:W3CDTF">2022-11-10T09:40:51Z</dcterms:modified>
</cp:coreProperties>
</file>