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F6F07-F7F9-4839-BD62-9447CA37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5239147-4C42-466A-BB28-2EDFCB6A9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AF3363-3A00-404B-BE17-DAC94235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C5F9F8-2CD0-4724-A469-F9EC9F38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E0FAAB-A429-494C-885B-22FA24FD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81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946A91-1E66-4463-9B27-2A986AB73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E009C52-3009-40C0-BB45-13D32D7AD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1A706A-4714-4689-BBBB-A0DA6E95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5F6C43F-AA4E-4213-A76E-0C475F30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3BB507-460E-4886-94C2-E2DE0D7B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35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6981C85-15EA-4A3E-8F42-5C991BD10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FBCBE0C-3E18-4CBB-A4F9-5612821EC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8F62DC-D667-444C-A4E9-8B041831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B064B9-845C-41FD-9353-EAFEDBE88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268CEE-9275-41D2-A839-66634899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184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85D2CA-2163-4586-B0DD-BF5C67039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26B56-D9AF-49BD-A1BB-BB32A2709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89D1D2F-FDBD-476F-8BD2-A7354D09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58FDB6-15C2-44D1-9529-8111B186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D8BD91-E8C9-407A-A94C-73308CCD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419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1AECC5-B1A8-42CD-9B04-60DB7F43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842E3AB-7515-4B46-8399-E9CD1ECFC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3B91FBD-B81E-4ECC-8EB8-C449078B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DB8610-64FE-402B-995F-36E035E9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FD9710-5761-43C9-8200-7F0DB589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89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21CAD1-5955-42C1-A013-56436AB7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FE5177-5667-4DAF-A6CE-C2935879E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4FF85B7-9C4B-4F66-AEE3-72CF645F0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E2396F-81A6-48A3-9FF0-C0DE6E66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0A05721-978C-4EEA-BDE8-EA6E4E013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C780E3C-24EE-4D0B-8E24-8B42C5C4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175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5EC4B4-D7D2-4045-A047-93E6A0E24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C58A9F3-BA3A-473C-945C-97D957A64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B72062C-CAE7-4260-9C87-B2A6C1442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6416C85-3A27-41B0-BB8F-A32E2541B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1ED5ED3-C0DB-48F4-8AB5-CC70BBDDB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47473F7-B7CE-4F88-AE58-6C69AF7C0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0E18F14-B771-44E2-88BA-6A0921EE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D730D8D-0812-4B0F-B1B8-47AD0A4F7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497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5E1055-A604-4F19-8CD2-E93567C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B5AB8CC-486D-4CB2-9648-51D7097AE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B587D9B-29D1-4D8F-905D-8AB8B298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E55A024-D7A1-407C-A349-5E98CDDA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394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C956022-3677-44C8-8AE1-76D71841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040EFA-2919-4372-A792-92BBCA96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5452151-15A7-4AE2-8927-B429F492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4122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5B9854-0C6B-49FA-8CD2-D4F59C7B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F0CE6F-4468-4060-B54F-80E0543CA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5031134-52A5-47B1-8088-39946E0B2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2FA5827-D7D3-4B41-AC9A-F6213C2F2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F51C9A9-7BE3-4DDA-9651-D4104245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12F647-FAB4-4917-B14B-8353E1E38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02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35164E-6989-4169-976D-23E272624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2028805-C98C-4FF5-9901-1F9C03652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557DD06-D64A-478B-9B75-97EFBB353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69464D-66AD-46C9-AD15-55DE11116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5C967EF-01EC-458E-AE5F-78239912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148A6FC-D0EF-4D37-A533-317721D76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129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B3CAA7-C0D9-4470-A20A-713DAC35F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5A59F5-6D5F-4059-BAB2-B8E1C22BB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EA1570-5053-408E-9B0F-414BDE3EF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F35F5-E30E-46E3-B634-C42FE3FE3DC8}" type="datetimeFigureOut">
              <a:rPr lang="x-none" smtClean="0"/>
              <a:t>10.11.2022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16E89A-C4CD-4AA1-953D-382556A4FB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F7B0EF-2487-4A26-9C18-2610A73ED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ED23-BA39-4B25-821F-78233C0CB0F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589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12814B-C942-41EB-8A60-7C5C92790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Словарь страницы 561-563</a:t>
            </a:r>
            <a:endParaRPr lang="x-none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1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431B42-DE90-4DF6-89A9-E706EA51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-сайты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7DE081-5A63-48D5-9BCB-FCDACF9E8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690688"/>
            <a:ext cx="817372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-сайты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Нуклеотилные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последовательности на концах генома фага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необходимые для упаковки ДНК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фаговые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частицы. 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К.-с. используются для конструирования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космид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Космиды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плазмиды, содержащие фрагмент ДНК фага лямбда включая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-участок. Вместе с системами упаковки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фаговые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частицы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vitro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используются как векторные молекулы для клонирования генов и при построении геномных библиотек.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4098" name="Picture 2" descr="Генная инженерия: ее развитие и методы">
            <a:extLst>
              <a:ext uri="{FF2B5EF4-FFF2-40B4-BE49-F238E27FC236}">
                <a16:creationId xmlns:a16="http://schemas.microsoft.com/office/drawing/2014/main" xmlns="" id="{5650F9CD-EC11-4BA1-A11F-20ACD4B71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568" y="2059587"/>
            <a:ext cx="3318192" cy="273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77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0CB7A5-F808-4A48-AB3F-C17ACE34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-плазмида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9C000E-591B-484D-8A7D-69BE6A474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20" y="1480185"/>
            <a:ext cx="704596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1800" b="1" spc="10" dirty="0">
                <a:solidFill>
                  <a:srgbClr val="76767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-плазмида (Л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plasmid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Плазмида почвенной бактерии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Agrobacterium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tumefaclens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Т-участок которой способен включаться в их ядерную ДНК, что приводит к образованию опухолей.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Т-ДНК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-плазмиды, который встраивается в ядерную ДНК клетки-хозяина и стабильно наследуется ею. Вызывает образование опухоли у растений (корончатого галла).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x-none" dirty="0"/>
          </a:p>
        </p:txBody>
      </p:sp>
      <p:pic>
        <p:nvPicPr>
          <p:cNvPr id="3074" name="Picture 2" descr="ГМО и другие генетические тайны селекции растений">
            <a:extLst>
              <a:ext uri="{FF2B5EF4-FFF2-40B4-BE49-F238E27FC236}">
                <a16:creationId xmlns:a16="http://schemas.microsoft.com/office/drawing/2014/main" xmlns="" id="{5505F0A4-81E5-4F37-BD16-2E2182AFC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122" y="1639888"/>
            <a:ext cx="4846878" cy="297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81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554987-ACF4-4477-8EF0-FDCE841E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Тельца включения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F77186-F00F-47A1-A6BB-999E601C1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554956"/>
            <a:ext cx="587756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Тельца включения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bodies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Мелкие частицы из кристаллизовавшегося белка, образующегося в избыточном количестве в бактериальной клетке при заражении ее вирусом или при встраивании вирусного генома в ДНК клетки-хозяина. Их наличие свидетельствует о патологических изменениях в клетке.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5122" name="Picture 2" descr="Клеточные включения – строение и функции » Kupuk.net">
            <a:extLst>
              <a:ext uri="{FF2B5EF4-FFF2-40B4-BE49-F238E27FC236}">
                <a16:creationId xmlns:a16="http://schemas.microsoft.com/office/drawing/2014/main" xmlns="" id="{F92AC34A-BD78-4E34-A312-8E335FFB8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825625"/>
            <a:ext cx="57626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27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C907BF-10AF-41FF-9999-352BDEFDD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Тимидилатсинтаза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6F3A9C-5A04-4690-B019-161062C1A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Тимидилатсинтаза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Thymidylate synthase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Фермент, катализирующий метилирование урацила с превращением его в тимин.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  <p:pic>
        <p:nvPicPr>
          <p:cNvPr id="2052" name="Picture 4" descr="Биосинтез тимидиловых нуклеотидов">
            <a:extLst>
              <a:ext uri="{FF2B5EF4-FFF2-40B4-BE49-F238E27FC236}">
                <a16:creationId xmlns:a16="http://schemas.microsoft.com/office/drawing/2014/main" xmlns="" id="{FAC70803-D81A-4FF6-93EC-3E63D8BB8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108" y="3559810"/>
            <a:ext cx="56864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12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22B341-1C5A-4E51-9CF8-D9531242E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DC26B6-C7E6-447C-B51D-8EBABB636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120" y="1896744"/>
            <a:ext cx="5715000" cy="4747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Транспозаза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Transposas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-Фермент, участвующий в транспозиции (перемещении из одного сайта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вдругой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некоторых мобильных генетических элементов.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Транспозиция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Transposition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-Перемещение мобильного генетического элемента из одного локуса в другой.</a:t>
            </a:r>
          </a:p>
          <a:p>
            <a:pPr marL="0" indent="0">
              <a:buNone/>
            </a:pP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Транепозоны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Transposons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Мобильные генетические элементы, несущие структурные гены, которые детерминируют функции, не связанные с самим процессом перемещения (например, гены устойчивости к антибиотикам).</a:t>
            </a:r>
          </a:p>
          <a:p>
            <a:endParaRPr lang="x-none" dirty="0"/>
          </a:p>
        </p:txBody>
      </p:sp>
      <p:pic>
        <p:nvPicPr>
          <p:cNvPr id="6146" name="Picture 2" descr="Cut&amp;Paste;: от транспозонов к эпигеномике">
            <a:extLst>
              <a:ext uri="{FF2B5EF4-FFF2-40B4-BE49-F238E27FC236}">
                <a16:creationId xmlns:a16="http://schemas.microsoft.com/office/drawing/2014/main" xmlns="" id="{4E0FBC85-2E16-4EB4-A67C-0132AA2B1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868" y="1198880"/>
            <a:ext cx="5015419" cy="521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1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384A30-AB7F-4C99-935D-5D4777118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Устойчивые клеточные линии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583E07-8BD9-4DD5-956A-50ADC79EE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Устойчивые клеточные линии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tell lines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Культуры клеток, способные к неограниченному росту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invitro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Получаются из перевиваемых клеточных культур, часть клеток которых приобретают селективные преимущества и обладают повышенной скоростью роста.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7051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38E7F9-2114-40D6-BD3A-92A0245E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Футпринтинг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DD5A14-6E8E-4AB2-806A-659C0436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244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Футпринтинг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-Метод идентификации участков ДНК, специфически связывающихся с белками. В его основе лежит защита ДНК в местах контакта с белком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эндонуклеазного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расщепления.</a:t>
            </a:r>
          </a:p>
          <a:p>
            <a:endParaRPr lang="x-none" dirty="0"/>
          </a:p>
        </p:txBody>
      </p:sp>
      <p:pic>
        <p:nvPicPr>
          <p:cNvPr id="7170" name="Picture 2" descr="Футпринтинг ДНК - Wikiwand">
            <a:extLst>
              <a:ext uri="{FF2B5EF4-FFF2-40B4-BE49-F238E27FC236}">
                <a16:creationId xmlns:a16="http://schemas.microsoft.com/office/drawing/2014/main" xmlns="" id="{54B3613C-B37D-4640-98FA-33A9EAEFA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120" y="1070572"/>
            <a:ext cx="5770880" cy="542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110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51EF31-4C4F-474E-A91F-0E225009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Ферментный </a:t>
            </a:r>
            <a:r>
              <a:rPr lang="ru-RU" dirty="0" err="1"/>
              <a:t>иммуносорбентный</a:t>
            </a:r>
            <a:r>
              <a:rPr lang="ru-RU" dirty="0"/>
              <a:t> анализ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9768160-5B50-4AF4-9B6D-29F001FC9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722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Ферментный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иммуносорбентный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 LIS A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Enzyme-linked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Immunosorbent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Метод обнаружения специфических молекул в образце. Образец фиксируют на твердой подложке и добавляют антитело, специфичное к маркерной молекуле (первое антитело).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Несвязавшиеся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молекулы первого антитела смывают и добавляют второе антитело, специфически связывающееся с первым. Ко второму антителу присоединен фермент, превращающий неокрашенный субстрат в окрашенный продукт. Добавляют неокрашенный субстрат и проводят количественное определение окрашенного продукта.</a:t>
            </a:r>
          </a:p>
          <a:p>
            <a:endParaRPr lang="x-none" dirty="0"/>
          </a:p>
        </p:txBody>
      </p:sp>
      <p:pic>
        <p:nvPicPr>
          <p:cNvPr id="8194" name="Picture 2" descr="Иммуносорбентный анализ с ферментной меткой (твердофазный иммуноферментный  анализ): методы и интерпретация">
            <a:extLst>
              <a:ext uri="{FF2B5EF4-FFF2-40B4-BE49-F238E27FC236}">
                <a16:creationId xmlns:a16="http://schemas.microsoft.com/office/drawing/2014/main" xmlns="" id="{6C15A306-99B1-4B47-B86C-3CAB4CD0D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369" y="1403384"/>
            <a:ext cx="4222432" cy="492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615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415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Словарь страницы 561-563</vt:lpstr>
      <vt:lpstr>Cos-сайты (Cos-sites)</vt:lpstr>
      <vt:lpstr>Ti-плазмида</vt:lpstr>
      <vt:lpstr>Тельца включения</vt:lpstr>
      <vt:lpstr>Тимидилатсинтаза</vt:lpstr>
      <vt:lpstr>Перемещение</vt:lpstr>
      <vt:lpstr>Устойчивые клеточные линии</vt:lpstr>
      <vt:lpstr>Футпринтинг</vt:lpstr>
      <vt:lpstr>Ферментный иммуносорбентный анализ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Айман Егизбаева</dc:creator>
  <cp:lastModifiedBy>User</cp:lastModifiedBy>
  <cp:revision>9</cp:revision>
  <dcterms:created xsi:type="dcterms:W3CDTF">2022-10-06T06:37:46Z</dcterms:created>
  <dcterms:modified xsi:type="dcterms:W3CDTF">2022-11-10T09:41:07Z</dcterms:modified>
</cp:coreProperties>
</file>