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71" r:id="rId3"/>
    <p:sldId id="270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279" r:id="rId12"/>
    <p:sldId id="280" r:id="rId13"/>
    <p:sldId id="282" r:id="rId14"/>
    <p:sldId id="283" r:id="rId15"/>
    <p:sldId id="281" r:id="rId16"/>
    <p:sldId id="284" r:id="rId17"/>
    <p:sldId id="286" r:id="rId18"/>
    <p:sldId id="287" r:id="rId19"/>
    <p:sldId id="285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1" r:id="rId33"/>
    <p:sldId id="302" r:id="rId34"/>
    <p:sldId id="30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3D"/>
    <a:srgbClr val="F9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56C9D-4800-A4E4-8707-910A828A1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FA98AA-7505-6862-EEC4-993C4224C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E02CE4-9062-5126-C9C1-C22D386C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27EB9D-186E-507B-28A0-CFE842D2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CCCA58-3E0F-1D60-A665-AC5B6164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5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F7530D-F8E7-8F1E-740D-B7AFEC28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1DB945-DDC8-136B-A962-6A5966F3B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FD57C7-EDB8-8785-DA65-EF343291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5BF1DD-06B1-4F66-72B8-C91BA429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BDAFA9-E2E9-E946-91F5-278BD9C8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0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C72A03D-3371-B2E1-AAAB-A81A7A84B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84681EB-A380-CD1F-8CE1-D4FE9DB20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2D06F-AA56-54C0-0717-A5C1EE5E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14422A-D29E-948C-9FC6-5EA4FAF0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A77EFB-3701-30B6-1B7F-DF9FCA61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6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388CC-9F5A-F5A0-0CF8-A64CC6C5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7D52AB-9447-2CF1-CA43-2B24A085B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397A5E-4489-9EC8-FDB4-D920EEB1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A6158A-7A0B-CB10-BCD6-472FFEB3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962FDF-382A-426C-9E39-D90A350E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7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0313E-A11C-A7BB-178C-50DE3CED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74052D-6F88-245C-E824-EFC01F66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2CCAC5-55F0-EDA7-D214-F5C08C2F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490B0F-A1B5-6A21-4CE6-C5D6328F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E9B456-BE37-4CE4-A2E2-F9E4BE6C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18D15F-8EB2-5450-A5DA-DE091A9F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D565EE-439F-FC7F-EA4A-A89F8FB2C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E5AF60-9000-B92E-7DF7-7932D9862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81BEDC-5BFE-224A-462E-377CAABE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ABE235-2AE7-B8A6-C821-C239A62F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3E5F6D-B36B-D103-B226-93DFD7A2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7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327F5E-BE71-78CF-E7CE-1DE2AA7E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14778C-C76A-D3F2-6F33-61907D16E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B8B8EC-00D5-F13D-25B8-71071CE45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98EC41A-B644-6766-4692-F93BC7797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7659B1-0F49-1197-8125-8C8ECE735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069F680-2C72-5271-443D-0F7DD325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21F70A6-8805-C33B-C520-112BD898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1818B69-9481-DDB5-2E25-B05376BE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7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7BDF7-859F-D705-0C27-BB3E57E6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739276C-2AAD-E828-0242-F63DF540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AF191B3-7AD8-902C-77F2-B3785216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69867C6-7D8B-FE8B-9414-F79D19C4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8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D550BB8-BAFC-259B-5BEE-885F12DD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A92CF2D-4FA5-7DD0-DCC0-67862B18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517DC7-7BB7-1C83-9293-6C7D2D27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6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2D9245-9EC3-E585-C878-8B659A1A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30924D-33E6-4475-5B73-CF3897FA1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24CD47-9051-F5DD-B1F6-44CCF7519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A8A339-0B8D-5993-F3EC-B5EF2C39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A8CA23-8586-DDFE-FCED-F1058F0E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28FA0D-B613-7E38-8E1D-44269484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7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8E71C9-13B3-B0DB-3E98-B79F3100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373D82E-70DB-EA00-E7BE-E958D5365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7B00A0-62EE-A074-8CE2-FB4E16A49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C104B0-941D-7875-9CCF-17511BEC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C71DFC-2E4A-94B2-CA14-08472235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F396FD-EF9A-9CC3-CE1F-3A414291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0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2722EF-F513-3758-F0DB-13B35A23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865C7D-24CC-1500-941C-51CA4A88C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28F9EC-6606-7283-C38A-2FEF9BF4D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593-F0C8-4AE9-9D3C-0A143E5A91E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20BAC8-48E7-D083-EA12-BE3F9B47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567F7E-8A30-012E-4C19-9D71121EC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57EB-8FE2-4C6A-AD92-D83C5154C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3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3">
            <a:extLst>
              <a:ext uri="{FF2B5EF4-FFF2-40B4-BE49-F238E27FC236}">
                <a16:creationId xmlns:a16="http://schemas.microsoft.com/office/drawing/2014/main" xmlns="" id="{5DE03044-35AE-2CDB-C43F-23084BDFF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5662B-A752-EFB5-6641-F4D4DB45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Verdana Pro" panose="020B0604030504040204" pitchFamily="34" charset="0"/>
              </a:rPr>
              <a:t>Словарь биотехнологических терминов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Молекула тРНК, к 3'-концу которой присоединена специфическая аминокислота.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698449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Аминоацил</a:t>
            </a:r>
            <a:r>
              <a:rPr lang="ru-RU" sz="4000" dirty="0">
                <a:latin typeface="Verdana Pro" panose="020B0604030504040204" pitchFamily="34" charset="0"/>
              </a:rPr>
              <a:t>-тРНК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Aminoacyl-tRNA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6146" name="Picture 2" descr="Транспортная РНК">
            <a:extLst>
              <a:ext uri="{FF2B5EF4-FFF2-40B4-BE49-F238E27FC236}">
                <a16:creationId xmlns:a16="http://schemas.microsoft.com/office/drawing/2014/main" xmlns="" id="{C41AE90F-1F56-49A7-DB8E-EAD7E7BF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18" y="3108654"/>
            <a:ext cx="4011306" cy="1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6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Участок рибосомы, связывающий </a:t>
            </a:r>
            <a:r>
              <a:rPr lang="ru-RU" sz="2000" dirty="0" err="1">
                <a:latin typeface="Verdana Pro Light" panose="020B0304030504040204" pitchFamily="34" charset="0"/>
              </a:rPr>
              <a:t>аминоцил</a:t>
            </a:r>
            <a:r>
              <a:rPr lang="ru-RU" sz="2000" dirty="0">
                <a:latin typeface="Verdana Pro Light" panose="020B0304030504040204" pitchFamily="34" charset="0"/>
              </a:rPr>
              <a:t>-тРНК в процессе трансляции.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6964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Аминоацильный</a:t>
            </a:r>
            <a:r>
              <a:rPr lang="ru-RU" sz="4000" dirty="0">
                <a:latin typeface="Verdana Pro" panose="020B0604030504040204" pitchFamily="34" charset="0"/>
              </a:rPr>
              <a:t> сайт, Α-сайт </a:t>
            </a:r>
            <a:endParaRPr lang="en-US" sz="40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/A</a:t>
            </a:r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m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inoacyl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site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7170" name="Picture 2" descr="каким образом молекулы аминокислот собираются в полимерную молекулу белка -  Школьные Знания.com">
            <a:extLst>
              <a:ext uri="{FF2B5EF4-FFF2-40B4-BE49-F238E27FC236}">
                <a16:creationId xmlns:a16="http://schemas.microsoft.com/office/drawing/2014/main" xmlns="" id="{8D0C7FA4-DAC8-4B71-2209-48A68D963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9"/>
          <a:stretch/>
        </p:blipFill>
        <p:spPr bwMode="auto">
          <a:xfrm>
            <a:off x="6100017" y="2758158"/>
            <a:ext cx="4876695" cy="275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4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Verdana Pro Light" panose="020B0304030504040204" pitchFamily="34" charset="0"/>
              </a:rPr>
              <a:t>Мономерная</a:t>
            </a:r>
            <a:r>
              <a:rPr lang="ru-RU" sz="2000" dirty="0">
                <a:latin typeface="Verdana Pro Light" panose="020B0304030504040204" pitchFamily="34" charset="0"/>
              </a:rPr>
              <a:t> единица («строительный блок») белковых молекул.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Аминокислота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Aniino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acid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8194" name="Picture 2" descr="Строение, классификация и номенклатура аминокислот • Химия, Аминокислоты |  Фоксфорд Учебник">
            <a:extLst>
              <a:ext uri="{FF2B5EF4-FFF2-40B4-BE49-F238E27FC236}">
                <a16:creationId xmlns:a16="http://schemas.microsoft.com/office/drawing/2014/main" xmlns="" id="{1B42F52A-FC2F-BCB6-E50B-C0F74EA7F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3"/>
          <a:stretch/>
        </p:blipFill>
        <p:spPr bwMode="auto">
          <a:xfrm>
            <a:off x="7655719" y="2022672"/>
            <a:ext cx="3220752" cy="28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2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9000"/>
            <a:ext cx="4880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Verdana Pro Light" panose="020B0304030504040204" pitchFamily="34" charset="0"/>
              </a:rPr>
              <a:t>Плазмидный</a:t>
            </a:r>
            <a:r>
              <a:rPr lang="ru-RU" sz="2000" dirty="0">
                <a:latin typeface="Verdana Pro Light" panose="020B0304030504040204" pitchFamily="34" charset="0"/>
              </a:rPr>
              <a:t> вектор вируса простого герпеса типа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Ампликон</a:t>
            </a:r>
            <a:r>
              <a:rPr lang="ru-RU" sz="4000" dirty="0">
                <a:latin typeface="Verdana Pro" panose="020B0604030504040204" pitchFamily="34" charset="0"/>
              </a:rPr>
              <a:t>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Amplicon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11266" name="Picture 2" descr="ВИЗУАЛИЗАЦИЯ АМПЛИКОНОВ ПОСЛЕ ПРОВЕДЕНИЯ ПОЛИМЕРАЗНОЙ ЦЕПНОЙ РЕАКЦИ">
            <a:extLst>
              <a:ext uri="{FF2B5EF4-FFF2-40B4-BE49-F238E27FC236}">
                <a16:creationId xmlns:a16="http://schemas.microsoft.com/office/drawing/2014/main" xmlns="" id="{BCDACB77-9BD2-C22B-7051-C781D850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96" y="2936736"/>
            <a:ext cx="37909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5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5561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9000"/>
            <a:ext cx="4880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Микроорганизмы, растущие в отсутствие кислорода.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99367"/>
            <a:ext cx="8882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Verdana Pro" panose="020B0604030504040204" pitchFamily="34" charset="0"/>
              </a:rPr>
              <a:t>Анаэробные микроорганизмы 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Anaerobes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endParaRPr lang="ru-RU" sz="3200" dirty="0">
              <a:solidFill>
                <a:srgbClr val="3D3D3D"/>
              </a:solidFill>
              <a:latin typeface="Verdana Pro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Вещество, синтезируемое одним микроорганизмом и оказывающее ингибирующее действие на другие микроорганизмы и раковые клетки.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Антибиотик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Antibiotic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5DDEB13F-0131-F395-D6DC-A3F5F3F3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31" y="2476230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3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8"/>
            <a:ext cx="48807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Вещество, воспринимаемое организмом как чужеродное и вызывающее специфический иммунный ответ — выработку антител.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Антиген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Antigen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3B05E1-A702-B00E-BCBA-3EFCB5059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968" t="29275" r="4318" b="42173"/>
          <a:stretch/>
        </p:blipFill>
        <p:spPr>
          <a:xfrm>
            <a:off x="6531427" y="3102205"/>
            <a:ext cx="4354288" cy="19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Триплет нуклеотидов в молекуле тРНК, комплементарный нуклеотидам специфического кодона в молекуле мРНК.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46166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Антикодон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/Anti</a:t>
            </a:r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codon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10242" name="Picture 2" descr="тРНК — Википедия">
            <a:extLst>
              <a:ext uri="{FF2B5EF4-FFF2-40B4-BE49-F238E27FC236}">
                <a16:creationId xmlns:a16="http://schemas.microsoft.com/office/drawing/2014/main" xmlns="" id="{0A51DC66-57BF-7C0E-FAAA-3450D368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19" y="2133598"/>
            <a:ext cx="2095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69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Противоположная направленность (5'—»3' и 3'—»5") цепей в </a:t>
            </a:r>
            <a:r>
              <a:rPr lang="ru-RU" sz="2000" dirty="0" err="1">
                <a:latin typeface="Verdana Pro Light" panose="020B0304030504040204" pitchFamily="34" charset="0"/>
              </a:rPr>
              <a:t>двухцепочечных</a:t>
            </a:r>
            <a:r>
              <a:rPr lang="ru-RU" sz="2000" dirty="0">
                <a:latin typeface="Verdana Pro Light" panose="020B0304030504040204" pitchFamily="34" charset="0"/>
              </a:rPr>
              <a:t> молекулах нуклеиновых кислот.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Αнтипараллельная</a:t>
            </a:r>
            <a:r>
              <a:rPr lang="ru-RU" sz="4000" dirty="0">
                <a:latin typeface="Verdana Pro" panose="020B0604030504040204" pitchFamily="34" charset="0"/>
              </a:rPr>
              <a:t> ориентация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Antiparallel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orientation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3" name="Picture 2" descr="ДНК-оригами: как из ДНК делают интересные штуки нанометрового размера / Хабр">
            <a:extLst>
              <a:ext uri="{FF2B5EF4-FFF2-40B4-BE49-F238E27FC236}">
                <a16:creationId xmlns:a16="http://schemas.microsoft.com/office/drawing/2014/main" xmlns="" id="{11766750-0FA0-2F84-F1C9-277E5DEB3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-3913" r="1115"/>
          <a:stretch/>
        </p:blipFill>
        <p:spPr bwMode="auto">
          <a:xfrm>
            <a:off x="7381825" y="1094037"/>
            <a:ext cx="2653493" cy="486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34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РНК-последовательность, комплементарная какому-то участку или всей молекуле специфической мРНК.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«</a:t>
            </a:r>
            <a:r>
              <a:rPr lang="ru-RU" sz="4000" dirty="0" err="1">
                <a:latin typeface="Verdana Pro" panose="020B0604030504040204" pitchFamily="34" charset="0"/>
              </a:rPr>
              <a:t>Антисмысловая</a:t>
            </a:r>
            <a:r>
              <a:rPr lang="ru-RU" sz="4000" dirty="0">
                <a:latin typeface="Verdana Pro" panose="020B0604030504040204" pitchFamily="34" charset="0"/>
              </a:rPr>
              <a:t>» РНК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Antisense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RNA/</a:t>
            </a:r>
          </a:p>
        </p:txBody>
      </p:sp>
      <p:pic>
        <p:nvPicPr>
          <p:cNvPr id="12290" name="Picture 2" descr="НУКЛЕИНОВЫЕ КИСЛОТЫ | Энциклопедия Кругосвет">
            <a:extLst>
              <a:ext uri="{FF2B5EF4-FFF2-40B4-BE49-F238E27FC236}">
                <a16:creationId xmlns:a16="http://schemas.microsoft.com/office/drawing/2014/main" xmlns="" id="{854C13D9-D7CC-E0EC-4629-1B9F19B5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58" y="3162030"/>
            <a:ext cx="3781427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6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112927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9000"/>
            <a:ext cx="98474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Verdana Pro Light" panose="020B0304030504040204" pitchFamily="34" charset="0"/>
              </a:rPr>
              <a:t>1. C</a:t>
            </a:r>
            <a:r>
              <a:rPr lang="ru-RU" sz="2000" dirty="0" err="1">
                <a:latin typeface="Verdana Pro Light" panose="020B0304030504040204" pitchFamily="34" charset="0"/>
              </a:rPr>
              <a:t>интетический</a:t>
            </a:r>
            <a:r>
              <a:rPr lang="ru-RU" sz="2000" dirty="0">
                <a:latin typeface="Verdana Pro Light" panose="020B0304030504040204" pitchFamily="34" charset="0"/>
              </a:rPr>
              <a:t> </a:t>
            </a:r>
            <a:r>
              <a:rPr lang="ru-RU" sz="2000" dirty="0" err="1">
                <a:latin typeface="Verdana Pro Light" panose="020B0304030504040204" pitchFamily="34" charset="0"/>
              </a:rPr>
              <a:t>двухцепочечный</a:t>
            </a:r>
            <a:r>
              <a:rPr lang="ru-RU" sz="2000" dirty="0">
                <a:latin typeface="Verdana Pro Light" panose="020B0304030504040204" pitchFamily="34" charset="0"/>
              </a:rPr>
              <a:t> </a:t>
            </a:r>
            <a:r>
              <a:rPr lang="ru-RU" sz="2000" dirty="0" err="1">
                <a:latin typeface="Verdana Pro Light" panose="020B0304030504040204" pitchFamily="34" charset="0"/>
              </a:rPr>
              <a:t>олигонуклеотид</a:t>
            </a:r>
            <a:r>
              <a:rPr lang="ru-RU" sz="2000" dirty="0">
                <a:latin typeface="Verdana Pro Light" panose="020B0304030504040204" pitchFamily="34" charset="0"/>
              </a:rPr>
              <a:t> с одним тупым концом и одним липким. После пришивания адаптера тупым концом к ДНК-мишени последнюю можно встраивать в подходящий вектор, используя приобретенный ею липкий конец. </a:t>
            </a:r>
            <a:endParaRPr lang="en-US" sz="2000" dirty="0">
              <a:latin typeface="Verdana Pro Light" panose="020B0304030504040204" pitchFamily="34" charset="0"/>
            </a:endParaRPr>
          </a:p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2. Синтетический одноцепочечный </a:t>
            </a:r>
            <a:r>
              <a:rPr lang="ru-RU" sz="2000" dirty="0" err="1">
                <a:latin typeface="Verdana Pro Light" panose="020B0304030504040204" pitchFamily="34" charset="0"/>
              </a:rPr>
              <a:t>олигонуклеотид</a:t>
            </a:r>
            <a:r>
              <a:rPr lang="ru-RU" sz="2000" dirty="0">
                <a:latin typeface="Verdana Pro Light" panose="020B0304030504040204" pitchFamily="34" charset="0"/>
              </a:rPr>
              <a:t>, у которого после </a:t>
            </a:r>
            <a:r>
              <a:rPr lang="ru-RU" sz="2000" dirty="0" err="1">
                <a:latin typeface="Verdana Pro Light" panose="020B0304030504040204" pitchFamily="34" charset="0"/>
              </a:rPr>
              <a:t>самогибридизации</a:t>
            </a:r>
            <a:r>
              <a:rPr lang="ru-RU" sz="2000" dirty="0">
                <a:latin typeface="Verdana Pro Light" panose="020B0304030504040204" pitchFamily="34" charset="0"/>
              </a:rPr>
              <a:t> появляются липкие концы и внутренний сайт для </a:t>
            </a:r>
            <a:r>
              <a:rPr lang="ru-RU" sz="2000" dirty="0" err="1">
                <a:latin typeface="Verdana Pro Light" panose="020B0304030504040204" pitchFamily="34" charset="0"/>
              </a:rPr>
              <a:t>рестрицируюшей</a:t>
            </a:r>
            <a:r>
              <a:rPr lang="ru-RU" sz="2000" dirty="0">
                <a:latin typeface="Verdana Pro Light" panose="020B0304030504040204" pitchFamily="34" charset="0"/>
              </a:rPr>
              <a:t> эндонуклеазы. Когда </a:t>
            </a:r>
            <a:r>
              <a:rPr lang="ru-RU" sz="2000" dirty="0" err="1">
                <a:latin typeface="Verdana Pro Light" panose="020B0304030504040204" pitchFamily="34" charset="0"/>
              </a:rPr>
              <a:t>адаптор</a:t>
            </a:r>
            <a:r>
              <a:rPr lang="ru-RU" sz="2000" dirty="0">
                <a:latin typeface="Verdana Pro Light" panose="020B0304030504040204" pitchFamily="34" charset="0"/>
              </a:rPr>
              <a:t> встраивают в клонирующий вектор, у последнего появляется новый сайт рестрикции. </a:t>
            </a:r>
            <a:endParaRPr lang="en-US" sz="2000" dirty="0">
              <a:latin typeface="Verdana Pro Light" panose="020B03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18223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Verdana Pro" panose="020B0604030504040204" pitchFamily="34" charset="0"/>
              </a:rPr>
              <a:t> </a:t>
            </a:r>
          </a:p>
          <a:p>
            <a:r>
              <a:rPr lang="ru-RU" sz="4000" dirty="0">
                <a:solidFill>
                  <a:schemeClr val="tx1"/>
                </a:solidFill>
                <a:latin typeface="Verdana Pro" panose="020B0604030504040204" pitchFamily="34" charset="0"/>
              </a:rPr>
              <a:t>Адаптер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endParaRPr lang="en-US" sz="72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/Adaptor/</a:t>
            </a:r>
          </a:p>
        </p:txBody>
      </p:sp>
      <p:pic>
        <p:nvPicPr>
          <p:cNvPr id="10242" name="Picture 2" descr="12 методов в картинках: генная инженерия. Часть II: инструменты и техники">
            <a:extLst>
              <a:ext uri="{FF2B5EF4-FFF2-40B4-BE49-F238E27FC236}">
                <a16:creationId xmlns:a16="http://schemas.microsoft.com/office/drawing/2014/main" xmlns="" id="{F4E4AB12-DA79-FBAF-7373-92CAD066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068" y="918146"/>
            <a:ext cx="2256655" cy="25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34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1. Транскрибируемая (кодирующая) цепь в молекуле хромосомной ДНК.</a:t>
            </a:r>
          </a:p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2. Одна из цепей в </a:t>
            </a:r>
            <a:r>
              <a:rPr lang="ru-RU" sz="2000" dirty="0" err="1">
                <a:latin typeface="Verdana Pro Light" panose="020B0304030504040204" pitchFamily="34" charset="0"/>
              </a:rPr>
              <a:t>двухцепочечной</a:t>
            </a:r>
            <a:r>
              <a:rPr lang="ru-RU" sz="2000" dirty="0">
                <a:latin typeface="Verdana Pro Light" panose="020B0304030504040204" pitchFamily="34" charset="0"/>
              </a:rPr>
              <a:t> молекуле ДНК, нуклеотидная последовательность которой комплементарна таковой у соответствующей мРНК.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805792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«</a:t>
            </a:r>
            <a:r>
              <a:rPr lang="ru-RU" sz="4000" dirty="0" err="1">
                <a:latin typeface="Verdana Pro" panose="020B0604030504040204" pitchFamily="34" charset="0"/>
              </a:rPr>
              <a:t>Антисмысловая</a:t>
            </a:r>
            <a:r>
              <a:rPr lang="ru-RU" sz="4000" dirty="0">
                <a:latin typeface="Verdana Pro" panose="020B0604030504040204" pitchFamily="34" charset="0"/>
              </a:rPr>
              <a:t>» цепь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Antisense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chain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13314" name="Picture 2" descr="Addgene: Promoters">
            <a:extLst>
              <a:ext uri="{FF2B5EF4-FFF2-40B4-BE49-F238E27FC236}">
                <a16:creationId xmlns:a16="http://schemas.microsoft.com/office/drawing/2014/main" xmlns="" id="{36C88ECE-BFF7-6AE2-EB7C-480156D7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82" y="3530387"/>
            <a:ext cx="4711130" cy="196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7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Жидкая составляющая крови, содержащая антитела.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649747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Антисыворотка</a:t>
            </a:r>
            <a:endParaRPr lang="ru-RU" sz="40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Antisemit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16386" name="Picture 2" descr="Разница между Сывороткой и Антисывороткой">
            <a:extLst>
              <a:ext uri="{FF2B5EF4-FFF2-40B4-BE49-F238E27FC236}">
                <a16:creationId xmlns:a16="http://schemas.microsoft.com/office/drawing/2014/main" xmlns="" id="{4D36D810-4904-5FB8-6A4D-E4F7B3414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24494" r="53297" b="22753"/>
          <a:stretch/>
        </p:blipFill>
        <p:spPr bwMode="auto">
          <a:xfrm>
            <a:off x="7712764" y="1974960"/>
            <a:ext cx="2842592" cy="29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32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Белок (иммуноглобулин), синтезируемый И-лимфоцитами в ответ на попадание в организм различных антигенов и специфически с ними взаимодействующий.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Антитело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Antibody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7174" name="Picture 6" descr="Антитела ( Ат ). Строение антител. Структура антител. Функционирование  антител. Как устроено антитело?">
            <a:extLst>
              <a:ext uri="{FF2B5EF4-FFF2-40B4-BE49-F238E27FC236}">
                <a16:creationId xmlns:a16="http://schemas.microsoft.com/office/drawing/2014/main" xmlns="" id="{3A845BBF-FDD7-6447-FD73-7E52C993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2" y="2484401"/>
            <a:ext cx="3345938" cy="28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8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Богатый аланином белок, вырабатываемый в печени некоторых водных организмов и предотвращающий замерзание плазмы крови. Обнаружен</a:t>
            </a:r>
            <a:r>
              <a:rPr lang="en-US" sz="2000" dirty="0">
                <a:latin typeface="Verdana Pro Light" panose="020B0304030504040204" pitchFamily="34" charset="0"/>
              </a:rPr>
              <a:t> </a:t>
            </a:r>
            <a:r>
              <a:rPr lang="ru-RU" sz="2000" dirty="0">
                <a:latin typeface="Verdana Pro Light" panose="020B0304030504040204" pitchFamily="34" charset="0"/>
              </a:rPr>
              <a:t>и в клетках насекомых, растений и бактерий, регулируя образование кристаллов льда при низких </a:t>
            </a:r>
            <a:r>
              <a:rPr lang="en-US" sz="2000" dirty="0">
                <a:latin typeface="Verdana Pro Light" panose="020B0304030504040204" pitchFamily="34" charset="0"/>
              </a:rPr>
              <a:t>t</a:t>
            </a:r>
            <a:r>
              <a:rPr lang="ru-RU" sz="2000" dirty="0">
                <a:latin typeface="Verdana Pro Light" panose="020B030403050404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850518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Aнтифризный</a:t>
            </a:r>
            <a:r>
              <a:rPr lang="ru-RU" sz="4000" dirty="0">
                <a:latin typeface="Verdana Pro" panose="020B0604030504040204" pitchFamily="34" charset="0"/>
              </a:rPr>
              <a:t> белок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Antifreeze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protein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12290" name="Picture 2" descr="Об антифризах — белках и не только">
            <a:extLst>
              <a:ext uri="{FF2B5EF4-FFF2-40B4-BE49-F238E27FC236}">
                <a16:creationId xmlns:a16="http://schemas.microsoft.com/office/drawing/2014/main" xmlns="" id="{A4FBC528-747E-1D7E-2901-8081743B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46" y="3143690"/>
            <a:ext cx="4362051" cy="273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16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Синтетический </a:t>
            </a:r>
            <a:r>
              <a:rPr lang="ru-RU" sz="2000" dirty="0" err="1">
                <a:latin typeface="Verdana Pro Light" panose="020B0304030504040204" pitchFamily="34" charset="0"/>
              </a:rPr>
              <a:t>полинуклеотид</a:t>
            </a:r>
            <a:r>
              <a:rPr lang="ru-RU" sz="2000" dirty="0">
                <a:latin typeface="Verdana Pro Light" panose="020B0304030504040204" pitchFamily="34" charset="0"/>
              </a:rPr>
              <a:t>, связывающийся с белком, в норме не взаимодействующим с нуклеиновыми кислотами.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531472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Аптамер</a:t>
            </a:r>
            <a:endParaRPr lang="ru-RU" sz="40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Aptamer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13314" name="Picture 2" descr="Аптамеры – продвинутое ДНК-оружие против SARS-CoV-2">
            <a:extLst>
              <a:ext uri="{FF2B5EF4-FFF2-40B4-BE49-F238E27FC236}">
                <a16:creationId xmlns:a16="http://schemas.microsoft.com/office/drawing/2014/main" xmlns="" id="{FA720811-494B-CFBE-AC71-70D89D35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97" y="2646064"/>
            <a:ext cx="4293348" cy="28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35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9000"/>
            <a:ext cx="4880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Вакцина, приготовленная с использованием ослабленных тем или иным образом микроорганизмов.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87238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Аттенуированная</a:t>
            </a:r>
            <a:r>
              <a:rPr lang="ru-RU" sz="4000" dirty="0">
                <a:latin typeface="Verdana Pro" panose="020B0604030504040204" pitchFamily="34" charset="0"/>
              </a:rPr>
              <a:t> (ослабленная) вакцина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Attenuated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vaccine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15362" name="Picture 2" descr="Различные типы вакцин против COVID-19">
            <a:extLst>
              <a:ext uri="{FF2B5EF4-FFF2-40B4-BE49-F238E27FC236}">
                <a16:creationId xmlns:a16="http://schemas.microsoft.com/office/drawing/2014/main" xmlns="" id="{C621AD29-CDF5-502D-52CE-7B1A7A4B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18" y="3354346"/>
            <a:ext cx="3636756" cy="218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614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Клетки, взятые от данного организма, культивированные, возможно, генетически измененные и вновь введенные в организм-донор.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73025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Аутологичные</a:t>
            </a:r>
            <a:r>
              <a:rPr lang="ru-RU" sz="4000" dirty="0">
                <a:latin typeface="Verdana Pro" panose="020B0604030504040204" pitchFamily="34" charset="0"/>
              </a:rPr>
              <a:t> клетки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Autologous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cells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6263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Любая хромосома, не являющаяся половой. В соматических клетках человека присутствуют 22 пары </a:t>
            </a:r>
            <a:r>
              <a:rPr lang="ru-RU" sz="2000" dirty="0" err="1">
                <a:latin typeface="Verdana Pro Light" panose="020B0304030504040204" pitchFamily="34" charset="0"/>
              </a:rPr>
              <a:t>аутосом</a:t>
            </a:r>
            <a:r>
              <a:rPr lang="ru-RU" sz="2000" dirty="0">
                <a:latin typeface="Verdana Pro Light" panose="020B0304030504040204" pitchFamily="34" charset="0"/>
              </a:rPr>
              <a:t> и одна пара половых хромосом.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Аутосома</a:t>
            </a:r>
            <a:endParaRPr lang="ru-RU" sz="40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Autosome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6146" name="Picture 2" descr="Аутосома - это что такое в биологии?">
            <a:extLst>
              <a:ext uri="{FF2B5EF4-FFF2-40B4-BE49-F238E27FC236}">
                <a16:creationId xmlns:a16="http://schemas.microsoft.com/office/drawing/2014/main" xmlns="" id="{5730CB16-9075-F4A3-5065-BA06D6E6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92" y="2953866"/>
            <a:ext cx="3787158" cy="25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03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Verdana Pro Light" panose="020B0304030504040204" pitchFamily="34" charset="0"/>
              </a:rPr>
              <a:t>He</a:t>
            </a:r>
            <a:r>
              <a:rPr lang="ru-RU" sz="2000" dirty="0">
                <a:latin typeface="Verdana Pro Light" panose="020B0304030504040204" pitchFamily="34" charset="0"/>
              </a:rPr>
              <a:t> </a:t>
            </a:r>
            <a:r>
              <a:rPr lang="ru-RU" sz="2000" dirty="0" err="1">
                <a:latin typeface="Verdana Pro Light" panose="020B0304030504040204" pitchFamily="34" charset="0"/>
              </a:rPr>
              <a:t>cцeпленное</a:t>
            </a:r>
            <a:r>
              <a:rPr lang="ru-RU" sz="2000" dirty="0">
                <a:latin typeface="Verdana Pro Light" panose="020B0304030504040204" pitchFamily="34" charset="0"/>
              </a:rPr>
              <a:t> с полом наследование какого-либо признака.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66366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Aутосомное</a:t>
            </a:r>
            <a:r>
              <a:rPr lang="ru-RU" sz="4000" dirty="0">
                <a:latin typeface="Verdana Pro" panose="020B0604030504040204" pitchFamily="34" charset="0"/>
              </a:rPr>
              <a:t> наследование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Autosoinal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inheritance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5122" name="Picture 2" descr="Аутосомно-рецессивный тип наследования — Википедия">
            <a:extLst>
              <a:ext uri="{FF2B5EF4-FFF2-40B4-BE49-F238E27FC236}">
                <a16:creationId xmlns:a16="http://schemas.microsoft.com/office/drawing/2014/main" xmlns="" id="{0AFBB4D2-7345-87D1-FB14-0994678B8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41" y="2443367"/>
            <a:ext cx="2894660" cy="33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73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Низкомолекулярный белок, компонент более крупного комплекса, участвующего в биосинтезе жирных кислот или полипептидов.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702425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Ацилпереносящий</a:t>
            </a:r>
            <a:r>
              <a:rPr lang="ru-RU" sz="4000" dirty="0">
                <a:latin typeface="Verdana Pro" panose="020B0604030504040204" pitchFamily="34" charset="0"/>
              </a:rPr>
              <a:t> белок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Acyl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carrier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protein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14338" name="Picture 2" descr="БИОСИНТЕЗ ЖИРНЫХ КИСЛОТ И ТРИАЦИЛГЛИЦЕРОЛОВ (ДИНАМИЧЕСКАЯ БИОХИМИЯ)">
            <a:extLst>
              <a:ext uri="{FF2B5EF4-FFF2-40B4-BE49-F238E27FC236}">
                <a16:creationId xmlns:a16="http://schemas.microsoft.com/office/drawing/2014/main" xmlns="" id="{67BDDD39-2473-000C-877F-E250D47D7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346" y="2768235"/>
            <a:ext cx="3654366" cy="295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6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EDB24DC4-6970-933D-B4D0-F61784AA51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19" y="2309812"/>
            <a:ext cx="2038350" cy="2238375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392584"/>
            <a:ext cx="4880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604020202020204" pitchFamily="34" charset="0"/>
              </a:rPr>
              <a:t>Пуриновое основание, комплементарное тимину и урацилу. Одно из азотистых оснований, входящих в состав ДНК и РНК.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09647"/>
            <a:ext cx="43009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Аденин, </a:t>
            </a:r>
            <a:r>
              <a:rPr lang="en-US" sz="4000" dirty="0">
                <a:latin typeface="Verdana Pro" panose="020B0604030504040204" pitchFamily="34" charset="0"/>
              </a:rPr>
              <a:t>A </a:t>
            </a:r>
            <a:endParaRPr lang="ru-RU" sz="40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Adenine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1753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8002" y="3428999"/>
            <a:ext cx="4880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Микроорганизмы, растущие только в присутствии кислорода.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Аэробы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Aerobes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79330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Растение с очень небольшим геномом, использующееся в качестве модельной системы для изучения процессов роста и развития.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33392"/>
            <a:ext cx="81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Arabidopsis</a:t>
            </a:r>
            <a:r>
              <a:rPr lang="ru-RU" sz="4000" dirty="0">
                <a:latin typeface="Verdana Pro" panose="020B0604030504040204" pitchFamily="34" charset="0"/>
              </a:rPr>
              <a:t> </a:t>
            </a:r>
            <a:r>
              <a:rPr lang="ru-RU" sz="4000" dirty="0" err="1">
                <a:latin typeface="Verdana Pro" panose="020B0604030504040204" pitchFamily="34" charset="0"/>
              </a:rPr>
              <a:t>fhaliana</a:t>
            </a:r>
            <a:endParaRPr lang="ru-RU" sz="4000" dirty="0">
              <a:latin typeface="Verdana Pro" panose="020B0604030504040204" pitchFamily="34" charset="0"/>
            </a:endParaRPr>
          </a:p>
        </p:txBody>
      </p:sp>
      <p:pic>
        <p:nvPicPr>
          <p:cNvPr id="4098" name="Picture 2" descr="Arabidopsis thaliana Calflora">
            <a:extLst>
              <a:ext uri="{FF2B5EF4-FFF2-40B4-BE49-F238E27FC236}">
                <a16:creationId xmlns:a16="http://schemas.microsoft.com/office/drawing/2014/main" xmlns="" id="{F3896957-8B15-23CC-BA06-7ABF41C5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02" y="3267427"/>
            <a:ext cx="2486338" cy="16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5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Челночный вектор на основе генома </a:t>
            </a:r>
            <a:r>
              <a:rPr lang="ru-RU" sz="2000" dirty="0" err="1">
                <a:latin typeface="Verdana Pro Light" panose="020B0304030504040204" pitchFamily="34" charset="0"/>
              </a:rPr>
              <a:t>AcMNPV</a:t>
            </a:r>
            <a:r>
              <a:rPr lang="ru-RU" sz="2000" dirty="0">
                <a:latin typeface="Verdana Pro Light" panose="020B0304030504040204" pitchFamily="34" charset="0"/>
              </a:rPr>
              <a:t>, способный существовать в клетках </a:t>
            </a:r>
            <a:r>
              <a:rPr lang="ru-RU" sz="2000" dirty="0" err="1">
                <a:latin typeface="Verdana Pro Light" panose="020B0304030504040204" pitchFamily="34" charset="0"/>
              </a:rPr>
              <a:t>E.coli</a:t>
            </a:r>
            <a:r>
              <a:rPr lang="ru-RU" sz="2000" dirty="0">
                <a:latin typeface="Verdana Pro Light" panose="020B0304030504040204" pitchFamily="34" charset="0"/>
              </a:rPr>
              <a:t> и клетках насекомых.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Бакмида</a:t>
            </a:r>
            <a:endParaRPr lang="ru-RU" sz="40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Bacmid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3074" name="Picture 2" descr="Презентация на тему: Система Bac-to-Bac">
            <a:extLst>
              <a:ext uri="{FF2B5EF4-FFF2-40B4-BE49-F238E27FC236}">
                <a16:creationId xmlns:a16="http://schemas.microsoft.com/office/drawing/2014/main" xmlns="" id="{DFBCA8BB-548E-BD23-A225-D8F0DBE3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1" y="2346383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14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0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Вирус, инфицирующий бактерии.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75013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Бактериофаг (фаг)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Bacteriophage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2050" name="Picture 2" descr="Реальная наука #20. Бактериофаги и русский ботокс. - Реальная наука - Уфа -  UTV">
            <a:extLst>
              <a:ext uri="{FF2B5EF4-FFF2-40B4-BE49-F238E27FC236}">
                <a16:creationId xmlns:a16="http://schemas.microsoft.com/office/drawing/2014/main" xmlns="" id="{63FC68FA-33F9-DD24-AF72-56D43F376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3"/>
          <a:stretch/>
        </p:blipFill>
        <p:spPr bwMode="auto">
          <a:xfrm>
            <a:off x="7100416" y="2474672"/>
            <a:ext cx="3232400" cy="27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71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9000"/>
            <a:ext cx="4880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Вещество, синтезируемое одним микроорганизмом и убивающее клетки другого микроорганизма.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err="1">
                <a:latin typeface="Verdana Pro" panose="020B0604030504040204" pitchFamily="34" charset="0"/>
              </a:rPr>
              <a:t>Бактериоцин</a:t>
            </a:r>
            <a:endParaRPr lang="ru-RU" sz="40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Bacterio</a:t>
            </a:r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ci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n/</a:t>
            </a:r>
          </a:p>
        </p:txBody>
      </p:sp>
      <p:pic>
        <p:nvPicPr>
          <p:cNvPr id="1026" name="Picture 2" descr="Бактериоцины — ноухау биомедицины">
            <a:extLst>
              <a:ext uri="{FF2B5EF4-FFF2-40B4-BE49-F238E27FC236}">
                <a16:creationId xmlns:a16="http://schemas.microsoft.com/office/drawing/2014/main" xmlns="" id="{76E3F9C7-D403-DF8E-FE15-39734B57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19" y="2590799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5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9"/>
            <a:ext cx="48807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Verdana Pro Light" panose="020B0304030504040204" pitchFamily="34" charset="0"/>
              </a:rPr>
              <a:t>1. </a:t>
            </a:r>
            <a:r>
              <a:rPr lang="ru-RU" sz="2000" dirty="0">
                <a:latin typeface="Verdana Pro Light" panose="020B0304030504040204" pitchFamily="34" charset="0"/>
              </a:rPr>
              <a:t>Вещество, стимулирующее транскрипцию специфического гена или оперона. </a:t>
            </a:r>
            <a:endParaRPr lang="en-US" sz="2000" dirty="0">
              <a:latin typeface="Verdana Pro Light" panose="020B0304030504040204" pitchFamily="34" charset="0"/>
            </a:endParaRPr>
          </a:p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2. Белок, связывающийся с оператором и ускоряющий транскрипцию; используется также название «</a:t>
            </a:r>
            <a:r>
              <a:rPr lang="ru-RU" sz="2000" dirty="0" err="1">
                <a:latin typeface="Verdana Pro Light" panose="020B0304030504040204" pitchFamily="34" charset="0"/>
              </a:rPr>
              <a:t>активаторный</a:t>
            </a:r>
            <a:r>
              <a:rPr lang="ru-RU" sz="2000" dirty="0">
                <a:latin typeface="Verdana Pro Light" panose="020B0304030504040204" pitchFamily="34" charset="0"/>
              </a:rPr>
              <a:t> белок».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Активатор </a:t>
            </a:r>
            <a:endParaRPr lang="en-US" sz="40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Activator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108BD28-CE9C-87A8-7D6A-430405BB9C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9" y="3018293"/>
            <a:ext cx="5000625" cy="2657475"/>
          </a:xfrm>
        </p:spPr>
      </p:pic>
    </p:spTree>
    <p:extLst>
      <p:ext uri="{BB962C8B-B14F-4D97-AF65-F5344CB8AC3E}">
        <p14:creationId xmlns:p14="http://schemas.microsoft.com/office/powerpoint/2010/main" val="60729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69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9000"/>
            <a:ext cx="4880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Белок мышечных волокон. Входит в состав актомиозина — основного сократительного мышечного белка.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473783"/>
            <a:ext cx="6096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Актин</a:t>
            </a:r>
            <a:r>
              <a:rPr lang="en-US" sz="7200" dirty="0">
                <a:latin typeface="Verdana Pro" panose="020B0604030504040204" pitchFamily="34" charset="0"/>
              </a:rPr>
              <a:t> </a:t>
            </a:r>
            <a:endParaRPr lang="ru-RU" sz="72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Actine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3074" name="Picture 2" descr="Актин — Википедия">
            <a:extLst>
              <a:ext uri="{FF2B5EF4-FFF2-40B4-BE49-F238E27FC236}">
                <a16:creationId xmlns:a16="http://schemas.microsoft.com/office/drawing/2014/main" xmlns="" id="{3836F730-933C-83DD-1D3B-8ED29ABC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52" y="1473783"/>
            <a:ext cx="4414438" cy="39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77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9000"/>
            <a:ext cx="4880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Одна из двух (или нескольких) альтернативных структурных форм гена.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6096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Аллель</a:t>
            </a:r>
            <a:endParaRPr lang="ru-RU" sz="72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Allele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8194" name="Picture 2" descr="ГЕНЕТИКА ОКРАСОВ КОШЕК ДЛЯ ЧАЙНИКОВГЕНЕТИКА ОКРАСОВ КОШЕК ДЛЯ ЧАЙНИКОВ">
            <a:extLst>
              <a:ext uri="{FF2B5EF4-FFF2-40B4-BE49-F238E27FC236}">
                <a16:creationId xmlns:a16="http://schemas.microsoft.com/office/drawing/2014/main" xmlns="" id="{D5C81358-6DBD-3151-F8C7-18A54A77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31" y="2461177"/>
            <a:ext cx="4412560" cy="26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5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4918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9000"/>
            <a:ext cx="48807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Регуляция активности фермента, осуществляемая </a:t>
            </a:r>
            <a:r>
              <a:rPr lang="ru-RU" sz="2000" dirty="0" err="1">
                <a:latin typeface="Verdana Pro Light" panose="020B0304030504040204" pitchFamily="34" charset="0"/>
              </a:rPr>
              <a:t>эффекторной</a:t>
            </a:r>
            <a:r>
              <a:rPr lang="ru-RU" sz="2000" dirty="0">
                <a:latin typeface="Verdana Pro Light" panose="020B0304030504040204" pitchFamily="34" charset="0"/>
              </a:rPr>
              <a:t> молекулой, которая связывается с участком в молекуле фермента, удаленным от активного центра.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772645"/>
            <a:ext cx="70143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Аллостерическая регуляция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Allosteric regulation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9218" name="Picture 2" descr="Регуляция действия ферментов">
            <a:extLst>
              <a:ext uri="{FF2B5EF4-FFF2-40B4-BE49-F238E27FC236}">
                <a16:creationId xmlns:a16="http://schemas.microsoft.com/office/drawing/2014/main" xmlns="" id="{7E686697-D042-70C8-91BF-744A5D0B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34" y="2713871"/>
            <a:ext cx="3952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3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71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9000"/>
            <a:ext cx="4880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Полисахарид, синтезируемый различными водорослями и бактериями; состоит из остатков ß-D-</a:t>
            </a:r>
            <a:r>
              <a:rPr lang="ru-RU" sz="2000" dirty="0" err="1">
                <a:latin typeface="Verdana Pro Light" panose="020B0304030504040204" pitchFamily="34" charset="0"/>
              </a:rPr>
              <a:t>маннуроната</a:t>
            </a:r>
            <a:r>
              <a:rPr lang="ru-RU" sz="2000" dirty="0">
                <a:latin typeface="Verdana Pro Light" panose="020B0304030504040204" pitchFamily="34" charset="0"/>
              </a:rPr>
              <a:t> и </a:t>
            </a:r>
            <a:r>
              <a:rPr lang="ru-RU" sz="2000" dirty="0" err="1">
                <a:latin typeface="Verdana Pro Light" panose="020B0304030504040204" pitchFamily="34" charset="0"/>
              </a:rPr>
              <a:t>ct</a:t>
            </a:r>
            <a:r>
              <a:rPr lang="ru-RU" sz="2000" dirty="0">
                <a:latin typeface="Verdana Pro Light" panose="020B0304030504040204" pitchFamily="34" charset="0"/>
              </a:rPr>
              <a:t>-L-</a:t>
            </a:r>
            <a:r>
              <a:rPr lang="ru-RU" sz="2000" dirty="0" err="1">
                <a:latin typeface="Verdana Pro Light" panose="020B0304030504040204" pitchFamily="34" charset="0"/>
              </a:rPr>
              <a:t>гулуроната</a:t>
            </a:r>
            <a:r>
              <a:rPr lang="ru-RU" sz="2000" dirty="0">
                <a:latin typeface="Verdana Pro Light" panose="020B030403050404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8" y="1605906"/>
            <a:ext cx="6096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Альгинат</a:t>
            </a:r>
            <a:r>
              <a:rPr lang="ru-RU" sz="7200" dirty="0"/>
              <a:t> </a:t>
            </a: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en-US" sz="2800" dirty="0">
                <a:solidFill>
                  <a:srgbClr val="3D3D3D"/>
                </a:solidFill>
                <a:latin typeface="Verdana Pro" panose="020B0604030504040204" pitchFamily="34" charset="0"/>
              </a:rPr>
              <a:t>Alginate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4098" name="Picture 2" descr="Альгинат натрия Е401 (вытяжка из водорослей)">
            <a:extLst>
              <a:ext uri="{FF2B5EF4-FFF2-40B4-BE49-F238E27FC236}">
                <a16:creationId xmlns:a16="http://schemas.microsoft.com/office/drawing/2014/main" xmlns="" id="{47CCECE8-536A-5499-BE7D-21090E19B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r="49832" b="50000"/>
          <a:stretch/>
        </p:blipFill>
        <p:spPr bwMode="auto">
          <a:xfrm>
            <a:off x="8557442" y="2452292"/>
            <a:ext cx="2254100" cy="20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Альгинат натрия Е401 (вытяжка из водорослей)">
            <a:extLst>
              <a:ext uri="{FF2B5EF4-FFF2-40B4-BE49-F238E27FC236}">
                <a16:creationId xmlns:a16="http://schemas.microsoft.com/office/drawing/2014/main" xmlns="" id="{12483077-2028-6033-50F5-1EEB99552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9" t="57280" r="3720" b="11926"/>
          <a:stretch/>
        </p:blipFill>
        <p:spPr bwMode="auto">
          <a:xfrm>
            <a:off x="6765253" y="2894609"/>
            <a:ext cx="1780932" cy="11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4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ED915-6CE6-E388-BEE6-FA204315895E}"/>
              </a:ext>
            </a:extLst>
          </p:cNvPr>
          <p:cNvSpPr/>
          <p:nvPr/>
        </p:nvSpPr>
        <p:spPr>
          <a:xfrm>
            <a:off x="870857" y="745669"/>
            <a:ext cx="10450286" cy="536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F9CDFB-170A-D9EF-91D2-29CDA67B80E5}"/>
              </a:ext>
            </a:extLst>
          </p:cNvPr>
          <p:cNvSpPr txBox="1"/>
          <p:nvPr/>
        </p:nvSpPr>
        <p:spPr>
          <a:xfrm>
            <a:off x="1215288" y="3428998"/>
            <a:ext cx="48807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 Pro Light" panose="020B0304030504040204" pitchFamily="34" charset="0"/>
              </a:rPr>
              <a:t>Соединение экзонов данного гена в разных комбинациях с образованием различающихся зрелых молекул мРНК.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178C6E-34AD-908D-8CE4-7FE40554485B}"/>
              </a:ext>
            </a:extLst>
          </p:cNvPr>
          <p:cNvSpPr txBox="1"/>
          <p:nvPr/>
        </p:nvSpPr>
        <p:spPr>
          <a:xfrm>
            <a:off x="1215287" y="1772645"/>
            <a:ext cx="994635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latin typeface="Verdana Pro" panose="020B0604030504040204" pitchFamily="34" charset="0"/>
              </a:rPr>
              <a:t>Альтернативный сплайсинг</a:t>
            </a:r>
            <a:endParaRPr lang="en-US" sz="4000" dirty="0">
              <a:latin typeface="Verdana Pro" panose="020B0604030504040204" pitchFamily="34" charset="0"/>
            </a:endParaRPr>
          </a:p>
          <a:p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Alternative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 </a:t>
            </a:r>
            <a:r>
              <a:rPr lang="ru-RU" sz="2800" dirty="0" err="1">
                <a:solidFill>
                  <a:srgbClr val="3D3D3D"/>
                </a:solidFill>
                <a:latin typeface="Verdana Pro" panose="020B0604030504040204" pitchFamily="34" charset="0"/>
              </a:rPr>
              <a:t>splicing</a:t>
            </a:r>
            <a:r>
              <a:rPr lang="ru-RU" sz="2800" dirty="0">
                <a:solidFill>
                  <a:srgbClr val="3D3D3D"/>
                </a:solidFill>
                <a:latin typeface="Verdana Pro" panose="020B0604030504040204" pitchFamily="34" charset="0"/>
              </a:rPr>
              <a:t>/</a:t>
            </a:r>
          </a:p>
        </p:txBody>
      </p:sp>
      <p:pic>
        <p:nvPicPr>
          <p:cNvPr id="5122" name="Picture 2" descr="Альтернативная «сварка» мРНК: как из одного гена получается несколько белков">
            <a:extLst>
              <a:ext uri="{FF2B5EF4-FFF2-40B4-BE49-F238E27FC236}">
                <a16:creationId xmlns:a16="http://schemas.microsoft.com/office/drawing/2014/main" xmlns="" id="{71C3B84E-8707-786D-EEBB-9820A6E29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86" y="2709016"/>
            <a:ext cx="3680171" cy="27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18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732</Words>
  <Application>Microsoft Office PowerPoint</Application>
  <PresentationFormat>Широкоэкранный</PresentationFormat>
  <Paragraphs>102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Verdana Pro</vt:lpstr>
      <vt:lpstr>Verdana Pro Light</vt:lpstr>
      <vt:lpstr>Тема Office</vt:lpstr>
      <vt:lpstr>Словарь биотехнологических терминов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Veronika Davydova</dc:creator>
  <cp:lastModifiedBy>User</cp:lastModifiedBy>
  <cp:revision>7</cp:revision>
  <dcterms:created xsi:type="dcterms:W3CDTF">2022-09-20T13:31:31Z</dcterms:created>
  <dcterms:modified xsi:type="dcterms:W3CDTF">2022-11-10T09:41:44Z</dcterms:modified>
</cp:coreProperties>
</file>