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Montserrat Black" panose="020B0604020202020204" charset="-52"/>
      <p:bold r:id="rId11"/>
      <p:boldItalic r:id="rId12"/>
    </p:embeddedFont>
    <p:embeddedFont>
      <p:font typeface="Montserrat Light" panose="020B0604020202020204" charset="-52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90548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845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40e6584252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40e6584252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5045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6186a0b5f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6186a0b5f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44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6186a0b5f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6186a0b5f4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963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6186a0b5f4_0_2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6186a0b5f4_0_2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8174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6186a0b5f4_0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6186a0b5f4_0_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109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6186a0b5f4_0_7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6186a0b5f4_0_7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5087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6186a0b5f4_0_9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6186a0b5f4_0_9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10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AUTOLAYOU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2" name="Google Shape;52;p13"/>
          <p:cNvCxnSpPr/>
          <p:nvPr/>
        </p:nvCxnSpPr>
        <p:spPr>
          <a:xfrm>
            <a:off x="3293700" y="1293450"/>
            <a:ext cx="2556600" cy="2556600"/>
          </a:xfrm>
          <a:prstGeom prst="straightConnector1">
            <a:avLst/>
          </a:prstGeom>
          <a:noFill/>
          <a:ln w="9525" cap="flat" cmpd="sng">
            <a:solidFill>
              <a:srgbClr val="F6F2D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3" name="Google Shape;53;p13"/>
          <p:cNvSpPr/>
          <p:nvPr/>
        </p:nvSpPr>
        <p:spPr>
          <a:xfrm>
            <a:off x="311700" y="1832850"/>
            <a:ext cx="8512200" cy="147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2077250"/>
            <a:ext cx="8512200" cy="5910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450700" y="2778650"/>
            <a:ext cx="4242600" cy="400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rgbClr val="F6F2D2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1">
  <p:cSld name="AUTOLAYOUT_1">
    <p:bg>
      <p:bgPr>
        <a:solidFill>
          <a:srgbClr val="FFFFFF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4"/>
          <p:cNvSpPr/>
          <p:nvPr/>
        </p:nvSpPr>
        <p:spPr>
          <a:xfrm>
            <a:off x="0" y="4665575"/>
            <a:ext cx="9144000" cy="477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14"/>
          <p:cNvCxnSpPr/>
          <p:nvPr/>
        </p:nvCxnSpPr>
        <p:spPr>
          <a:xfrm>
            <a:off x="1128750" y="1995025"/>
            <a:ext cx="6886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128750" y="2225463"/>
            <a:ext cx="6886500" cy="219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2">
  <p:cSld name="AUTOLAYOUT_2">
    <p:bg>
      <p:bgPr>
        <a:solidFill>
          <a:srgbClr val="FFFFFF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6" name="Google Shape;66;p15"/>
          <p:cNvCxnSpPr/>
          <p:nvPr/>
        </p:nvCxnSpPr>
        <p:spPr>
          <a:xfrm>
            <a:off x="858825" y="549150"/>
            <a:ext cx="7416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67;p15"/>
          <p:cNvCxnSpPr/>
          <p:nvPr/>
        </p:nvCxnSpPr>
        <p:spPr>
          <a:xfrm>
            <a:off x="863850" y="4594350"/>
            <a:ext cx="7416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814025" y="945000"/>
            <a:ext cx="7515900" cy="32535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 sz="2400">
                <a:solidFill>
                  <a:schemeClr val="lt1"/>
                </a:solidFill>
              </a:defRPr>
            </a:lvl1pPr>
            <a:lvl2pPr marL="914400" lvl="1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2pPr>
            <a:lvl3pPr marL="1371600" lvl="2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3pPr>
            <a:lvl4pPr marL="1828800" lvl="3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4pPr>
            <a:lvl5pPr marL="2286000" lvl="4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5pPr>
            <a:lvl6pPr marL="2743200" lvl="5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6pPr>
            <a:lvl7pPr marL="3200400" lvl="6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000">
                <a:solidFill>
                  <a:schemeClr val="lt1"/>
                </a:solidFill>
              </a:defRPr>
            </a:lvl7pPr>
            <a:lvl8pPr marL="3657600" lvl="7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000">
                <a:solidFill>
                  <a:schemeClr val="lt1"/>
                </a:solidFill>
              </a:defRPr>
            </a:lvl8pPr>
            <a:lvl9pPr marL="4114800" lvl="8" indent="-355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3">
  <p:cSld name="AUTOLAYOUT_3">
    <p:bg>
      <p:bgPr>
        <a:solidFill>
          <a:srgbClr val="FFFFFF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2" name="Google Shape;72;p16"/>
          <p:cNvCxnSpPr/>
          <p:nvPr/>
        </p:nvCxnSpPr>
        <p:spPr>
          <a:xfrm rot="10800000">
            <a:off x="2152475" y="2633250"/>
            <a:ext cx="48198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2093075" y="584425"/>
            <a:ext cx="4948200" cy="1885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2093075" y="2834825"/>
            <a:ext cx="4938600" cy="1553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4">
  <p:cSld name="AUTOLAYOUT_4">
    <p:bg>
      <p:bgPr>
        <a:solidFill>
          <a:srgbClr val="FFFFFF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8" name="Google Shape;78;p17"/>
          <p:cNvCxnSpPr/>
          <p:nvPr/>
        </p:nvCxnSpPr>
        <p:spPr>
          <a:xfrm>
            <a:off x="831620" y="615325"/>
            <a:ext cx="5948700" cy="0"/>
          </a:xfrm>
          <a:prstGeom prst="straightConnector1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832600" y="2623081"/>
            <a:ext cx="5810400" cy="17388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●"/>
              <a:defRPr sz="1600"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400"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 sz="1400"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1pPr>
            <a:lvl2pPr lvl="1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2pPr>
            <a:lvl3pPr lvl="2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3pPr>
            <a:lvl4pPr lvl="3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4pPr>
            <a:lvl5pPr lvl="4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5pPr>
            <a:lvl6pPr lvl="5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6pPr>
            <a:lvl7pPr lvl="6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7pPr>
            <a:lvl8pPr lvl="7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8pPr>
            <a:lvl9pPr lvl="8" algn="r" rtl="0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 5">
  <p:cSld name="AUTOLAYOUT_5">
    <p:bg>
      <p:bgPr>
        <a:solidFill>
          <a:srgbClr val="FFFFFF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8"/>
          <p:cNvSpPr/>
          <p:nvPr/>
        </p:nvSpPr>
        <p:spPr>
          <a:xfrm>
            <a:off x="188400" y="188400"/>
            <a:ext cx="8767200" cy="47667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282600" y="282600"/>
            <a:ext cx="8578800" cy="457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6" name="Google Shape;86;p18"/>
          <p:cNvCxnSpPr/>
          <p:nvPr/>
        </p:nvCxnSpPr>
        <p:spPr>
          <a:xfrm>
            <a:off x="282600" y="460727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7" name="Google Shape;87;p18"/>
          <p:cNvCxnSpPr/>
          <p:nvPr/>
        </p:nvCxnSpPr>
        <p:spPr>
          <a:xfrm>
            <a:off x="8438400" y="536225"/>
            <a:ext cx="423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705600" y="1415400"/>
            <a:ext cx="3394200" cy="2249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4252525" y="836250"/>
            <a:ext cx="4185900" cy="3408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●"/>
              <a:defRPr sz="1200">
                <a:solidFill>
                  <a:schemeClr val="dk2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○"/>
              <a:defRPr sz="1200">
                <a:solidFill>
                  <a:schemeClr val="dk2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2077250"/>
            <a:ext cx="8512200" cy="59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 Black"/>
                <a:ea typeface="Montserrat Black"/>
                <a:cs typeface="Montserrat Black"/>
                <a:sym typeface="Montserrat Black"/>
              </a:rPr>
              <a:t>Термины</a:t>
            </a:r>
            <a:endParaRPr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lt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Конъюга́ция</a:t>
            </a:r>
            <a:endParaRPr>
              <a:solidFill>
                <a:schemeClr val="lt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71875"/>
            <a:ext cx="3020125" cy="273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4700">
            <a:off x="7638350" y="3774000"/>
            <a:ext cx="1809025" cy="1809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/>
        </p:nvSpPr>
        <p:spPr>
          <a:xfrm>
            <a:off x="3939725" y="1863750"/>
            <a:ext cx="39582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однонаправленный перенос части генетического материала (плазмид или бактериальной хромосомы) при непосредственном контакте двух бактериальных клеток.</a:t>
            </a:r>
            <a:endParaRPr sz="1600">
              <a:solidFill>
                <a:schemeClr val="lt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1128750" y="394200"/>
            <a:ext cx="6886500" cy="141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0">
                <a:latin typeface="Montserrat Black"/>
                <a:ea typeface="Montserrat Black"/>
                <a:cs typeface="Montserrat Black"/>
                <a:sym typeface="Montserrat Black"/>
              </a:rPr>
              <a:t>Корепрессор</a:t>
            </a:r>
            <a:endParaRPr b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1128750" y="2225463"/>
            <a:ext cx="6886500" cy="21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вещество, которое ингибирует экспрессию генов. Для прокариот корепрессорами являются низкомолекулярные вещества или малые молекулы, тогда как в эукариотах, корепрессорами являются белки</a:t>
            </a:r>
            <a:endParaRPr sz="2000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0" y="1495425"/>
            <a:ext cx="4191000" cy="3648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/>
          <p:nvPr/>
        </p:nvSpPr>
        <p:spPr>
          <a:xfrm>
            <a:off x="731900" y="670800"/>
            <a:ext cx="30000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500">
                <a:solidFill>
                  <a:schemeClr val="dk1"/>
                </a:solidFill>
                <a:latin typeface="Montserrat Black"/>
                <a:ea typeface="Montserrat Black"/>
                <a:cs typeface="Montserrat Black"/>
                <a:sym typeface="Montserrat Black"/>
              </a:rPr>
              <a:t>Космиды</a:t>
            </a:r>
            <a:endParaRPr sz="2500">
              <a:solidFill>
                <a:schemeClr val="dk1"/>
              </a:solidFill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731900" y="1240200"/>
            <a:ext cx="3354600" cy="32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плазмиды, содержащие фрагмент ДНК фага лямбда включая cos-участок. Вместе с системами упаковки в фаговые частицы in vitro используются как векторные молекулы для клонирования генов и при построении геномных библиотек</a:t>
            </a:r>
            <a:endParaRPr sz="1800"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18" name="Google Shape;118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9950" y="0"/>
            <a:ext cx="1544050" cy="1544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814025" y="945000"/>
            <a:ext cx="7515900" cy="165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700">
                <a:latin typeface="Montserrat Black"/>
                <a:ea typeface="Montserrat Black"/>
                <a:cs typeface="Montserrat Black"/>
                <a:sym typeface="Montserrat Black"/>
              </a:rPr>
              <a:t>Корончатый галл </a:t>
            </a:r>
            <a:r>
              <a:rPr lang="ru" sz="1700">
                <a:latin typeface="Montserrat Light"/>
                <a:ea typeface="Montserrat Light"/>
                <a:cs typeface="Montserrat Light"/>
                <a:sym typeface="Montserrat Light"/>
              </a:rPr>
              <a:t>выглядит как объемный бурый бородавчатый нарост, располагающийся на основании ствола или на корнях. Это повреждение вызвано бактериями и может создавать угрозу для дерева или кустарника, если распространяется циркулярно вокруг всего ствола</a:t>
            </a:r>
            <a:endParaRPr sz="17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24" name="Google Shape;124;p23"/>
          <p:cNvPicPr preferRelativeResize="0"/>
          <p:nvPr/>
        </p:nvPicPr>
        <p:blipFill rotWithShape="1">
          <a:blip r:embed="rId3">
            <a:alphaModFix/>
          </a:blip>
          <a:srcRect l="7146" r="5057"/>
          <a:stretch/>
        </p:blipFill>
        <p:spPr>
          <a:xfrm>
            <a:off x="3348725" y="2595000"/>
            <a:ext cx="2446500" cy="18315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2093075" y="584425"/>
            <a:ext cx="4948200" cy="188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0">
                <a:latin typeface="Montserrat Black"/>
                <a:ea typeface="Montserrat Black"/>
                <a:cs typeface="Montserrat Black"/>
                <a:sym typeface="Montserrat Black"/>
              </a:rPr>
              <a:t>Косупрессия</a:t>
            </a:r>
            <a:endParaRPr b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2093075" y="2834825"/>
            <a:ext cx="4938600" cy="155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500">
                <a:latin typeface="Montserrat Light"/>
                <a:ea typeface="Montserrat Light"/>
                <a:cs typeface="Montserrat Light"/>
                <a:sym typeface="Montserrat Light"/>
              </a:rPr>
              <a:t>подавление экспрессии специфического клеточного гена, осуществляющееся в результате экспрессии искусственного внесенного трансгена или вирусной инфекции; К. может быть как транскрипционная, так и посттранскрипционная</a:t>
            </a:r>
            <a:endParaRPr sz="1500"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15925" y="3268575"/>
            <a:ext cx="2386275" cy="238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832600" y="844000"/>
            <a:ext cx="5810400" cy="15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Montserrat Black"/>
                <a:ea typeface="Montserrat Black"/>
                <a:cs typeface="Montserrat Black"/>
                <a:sym typeface="Montserrat Black"/>
              </a:rPr>
              <a:t>Кофактор</a:t>
            </a:r>
            <a:endParaRPr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1"/>
          </p:nvPr>
        </p:nvSpPr>
        <p:spPr>
          <a:xfrm>
            <a:off x="832600" y="1702350"/>
            <a:ext cx="31053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latin typeface="Montserrat Light"/>
                <a:ea typeface="Montserrat Light"/>
                <a:cs typeface="Montserrat Light"/>
                <a:sym typeface="Montserrat Light"/>
              </a:rPr>
              <a:t>небольшое небелковое соединение, которое присоединяется к функциональному участку белка и участвует в его биологической деятельности. Такие белки обычно являются ферментами, поэтому кофакторы называют «молекулами-помощниками», которые участвуют в биохимических превращениях</a:t>
            </a:r>
            <a:endParaRPr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37760" y="803875"/>
            <a:ext cx="5206239" cy="429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632725" y="2317500"/>
            <a:ext cx="3619800" cy="44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900" b="0">
                <a:latin typeface="Montserrat Black"/>
                <a:ea typeface="Montserrat Black"/>
                <a:cs typeface="Montserrat Black"/>
                <a:sym typeface="Montserrat Black"/>
              </a:rPr>
              <a:t>Коферментация</a:t>
            </a:r>
            <a:endParaRPr sz="2900" b="0">
              <a:latin typeface="Montserrat Black"/>
              <a:ea typeface="Montserrat Black"/>
              <a:cs typeface="Montserrat Black"/>
              <a:sym typeface="Montserrat Black"/>
            </a:endParaRPr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1"/>
          </p:nvPr>
        </p:nvSpPr>
        <p:spPr>
          <a:xfrm>
            <a:off x="4252525" y="836250"/>
            <a:ext cx="4185900" cy="34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одновременное выращивание двух или нескольких штаммов или видов микроорганизмов в одном биореакторе. К. используется для получения биогаза из органических веществ, в основном сапропеля и отходов различных отраслей народного хозяйства. В данном случае целью коферментации является снижение загрязнения окружающей среды и использование энергетического потенциала органических остатков.</a:t>
            </a:r>
            <a:endParaRPr>
              <a:solidFill>
                <a:schemeClr val="dk1"/>
              </a:solidFill>
              <a:latin typeface="Montserrat Light"/>
              <a:ea typeface="Montserrat Light"/>
              <a:cs typeface="Montserrat Light"/>
              <a:sym typeface="Montserrat Light"/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3795" y="3553225"/>
            <a:ext cx="1309525" cy="130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Экран (16:9)</PresentationFormat>
  <Paragraphs>14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Montserrat Black</vt:lpstr>
      <vt:lpstr>Montserrat Light</vt:lpstr>
      <vt:lpstr>Arial</vt:lpstr>
      <vt:lpstr>Simple Light</vt:lpstr>
      <vt:lpstr>Термины</vt:lpstr>
      <vt:lpstr>Конъюга́ция</vt:lpstr>
      <vt:lpstr>Корепрессор</vt:lpstr>
      <vt:lpstr>Презентация PowerPoint</vt:lpstr>
      <vt:lpstr>Презентация PowerPoint</vt:lpstr>
      <vt:lpstr>Косупрессия</vt:lpstr>
      <vt:lpstr>Кофактор</vt:lpstr>
      <vt:lpstr>Коферментация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Термины</dc:title>
  <cp:lastModifiedBy>User</cp:lastModifiedBy>
  <cp:revision>1</cp:revision>
  <dcterms:modified xsi:type="dcterms:W3CDTF">2022-11-10T09:41:53Z</dcterms:modified>
</cp:coreProperties>
</file>