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BAF178D6-45B7-4138-A983-C06FD8FED8BA}" type="datetimeFigureOut">
              <a:rPr lang="ru-RU" smtClean="0"/>
              <a:pPr/>
              <a:t>10.11.2022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A559FCD-F29F-4A64-A42A-830B431F64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78D6-45B7-4138-A983-C06FD8FED8BA}" type="datetimeFigureOut">
              <a:rPr lang="ru-RU" smtClean="0"/>
              <a:pPr/>
              <a:t>10.11.2022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59FCD-F29F-4A64-A42A-830B431F64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78D6-45B7-4138-A983-C06FD8FED8BA}" type="datetimeFigureOut">
              <a:rPr lang="ru-RU" smtClean="0"/>
              <a:pPr/>
              <a:t>10.11.2022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59FCD-F29F-4A64-A42A-830B431F64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78D6-45B7-4138-A983-C06FD8FED8BA}" type="datetimeFigureOut">
              <a:rPr lang="ru-RU" smtClean="0"/>
              <a:pPr/>
              <a:t>10.11.2022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59FCD-F29F-4A64-A42A-830B431F64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BAF178D6-45B7-4138-A983-C06FD8FED8BA}" type="datetimeFigureOut">
              <a:rPr lang="ru-RU" smtClean="0"/>
              <a:pPr/>
              <a:t>10.11.2022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A559FCD-F29F-4A64-A42A-830B431F64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78D6-45B7-4138-A983-C06FD8FED8BA}" type="datetimeFigureOut">
              <a:rPr lang="ru-RU" smtClean="0"/>
              <a:pPr/>
              <a:t>10.11.2022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6A559FCD-F29F-4A64-A42A-830B431F64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hee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78D6-45B7-4138-A983-C06FD8FED8BA}" type="datetimeFigureOut">
              <a:rPr lang="ru-RU" smtClean="0"/>
              <a:pPr/>
              <a:t>10.11.2022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6A559FCD-F29F-4A64-A42A-830B431F64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78D6-45B7-4138-A983-C06FD8FED8BA}" type="datetimeFigureOut">
              <a:rPr lang="ru-RU" smtClean="0"/>
              <a:pPr/>
              <a:t>10.11.2022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59FCD-F29F-4A64-A42A-830B431F64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hee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78D6-45B7-4138-A983-C06FD8FED8BA}" type="datetimeFigureOut">
              <a:rPr lang="ru-RU" smtClean="0"/>
              <a:pPr/>
              <a:t>10.11.2022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59FCD-F29F-4A64-A42A-830B431F64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BAF178D6-45B7-4138-A983-C06FD8FED8BA}" type="datetimeFigureOut">
              <a:rPr lang="ru-RU" smtClean="0"/>
              <a:pPr/>
              <a:t>10.11.2022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A559FCD-F29F-4A64-A42A-830B431F64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BAF178D6-45B7-4138-A983-C06FD8FED8BA}" type="datetimeFigureOut">
              <a:rPr lang="ru-RU" smtClean="0"/>
              <a:pPr/>
              <a:t>10.11.2022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A559FCD-F29F-4A64-A42A-830B431F64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ru-RU"/>
          </a:p>
        </p:txBody>
      </p:sp>
    </p:spTree>
  </p:cSld>
  <p:clrMapOvr>
    <a:masterClrMapping/>
  </p:clrMapOvr>
  <p:transition>
    <p:whee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AF178D6-45B7-4138-A983-C06FD8FED8BA}" type="datetimeFigureOut">
              <a:rPr lang="ru-RU" smtClean="0"/>
              <a:pPr/>
              <a:t>10.11.2022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6A559FCD-F29F-4A64-A42A-830B431F64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heel/>
  </p:transition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C%D1%83%D1%82%D0%B0%D1%86%D0%B8%D1%8F" TargetMode="External"/><Relationship Id="rId2" Type="http://schemas.openxmlformats.org/officeDocument/2006/relationships/hyperlink" Target="http://www.myshared.ru/slide/download/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atlas.ru/blog/chto-takoie-ghienietichieskaia-mutatsiia/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5064224"/>
          </a:xfrm>
        </p:spPr>
        <p:txBody>
          <a:bodyPr>
            <a:normAutofit/>
          </a:bodyPr>
          <a:lstStyle/>
          <a:p>
            <a:r>
              <a:rPr lang="ru-RU" sz="6600" b="1" dirty="0"/>
              <a:t>Мутационная</a:t>
            </a:r>
            <a:br>
              <a:rPr lang="ru-RU" sz="6600" b="1" dirty="0"/>
            </a:br>
            <a:r>
              <a:rPr lang="ru-RU" sz="6600" b="1" dirty="0"/>
              <a:t>изменчивость</a:t>
            </a:r>
            <a:r>
              <a:rPr lang="ru-RU" sz="1600" b="1" dirty="0"/>
              <a:t/>
            </a:r>
            <a:br>
              <a:rPr lang="ru-RU" sz="1600" b="1" dirty="0"/>
            </a:br>
            <a:r>
              <a:rPr lang="ru-RU" sz="1600" b="1" dirty="0"/>
              <a:t/>
            </a:r>
            <a:br>
              <a:rPr lang="ru-RU" sz="1600" b="1" dirty="0"/>
            </a:br>
            <a:r>
              <a:rPr lang="ru-RU" sz="1600" b="1" dirty="0"/>
              <a:t/>
            </a:r>
            <a:br>
              <a:rPr lang="ru-RU" sz="1600" b="1" dirty="0"/>
            </a:br>
            <a:r>
              <a:rPr lang="ru-RU" sz="1600" b="1" dirty="0"/>
              <a:t/>
            </a:r>
            <a:br>
              <a:rPr lang="ru-RU" sz="1600" b="1" dirty="0"/>
            </a:br>
            <a:r>
              <a:rPr lang="ru-RU" sz="1600" b="1" dirty="0"/>
              <a:t/>
            </a:r>
            <a:br>
              <a:rPr lang="ru-RU" sz="1600" b="1" dirty="0"/>
            </a:br>
            <a:r>
              <a:rPr lang="ru-RU" sz="1600" b="1" dirty="0"/>
              <a:t/>
            </a:r>
            <a:br>
              <a:rPr lang="ru-RU" sz="1600" b="1" dirty="0"/>
            </a:br>
            <a:r>
              <a:rPr lang="ru-RU" sz="1600" b="1"/>
              <a:t/>
            </a:r>
            <a:br>
              <a:rPr lang="ru-RU" sz="1600" b="1"/>
            </a:br>
            <a:endParaRPr lang="ru-RU" sz="6600" dirty="0"/>
          </a:p>
        </p:txBody>
      </p:sp>
    </p:spTree>
  </p:cSld>
  <p:clrMapOvr>
    <a:masterClrMapping/>
  </p:clrMapOvr>
  <p:transition>
    <p:whee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53536"/>
            <a:ext cx="9001156" cy="1143000"/>
          </a:xfrm>
        </p:spPr>
        <p:txBody>
          <a:bodyPr>
            <a:noAutofit/>
          </a:bodyPr>
          <a:lstStyle/>
          <a:p>
            <a:r>
              <a:rPr lang="ru-RU" sz="3600" dirty="0"/>
              <a:t>По уровню наследственного материала, в котором произошла мутация, выделяют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Генные мутации</a:t>
            </a:r>
          </a:p>
          <a:p>
            <a:r>
              <a:rPr lang="ru-RU" sz="4400" dirty="0"/>
              <a:t>Хромосомные мутации</a:t>
            </a:r>
          </a:p>
          <a:p>
            <a:r>
              <a:rPr lang="ru-RU" sz="4400" dirty="0"/>
              <a:t>Геномные мутации</a:t>
            </a:r>
          </a:p>
        </p:txBody>
      </p:sp>
    </p:spTree>
  </p:cSld>
  <p:clrMapOvr>
    <a:masterClrMapping/>
  </p:clrMapOvr>
  <p:transition>
    <p:whee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Генные мутации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736"/>
            <a:ext cx="8715436" cy="5429264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Это изменения структуры генов. </a:t>
            </a:r>
          </a:p>
          <a:p>
            <a:r>
              <a:rPr lang="ru-RU" dirty="0"/>
              <a:t>Поскольку ген представляет собой участок молекулы ДНК, то генная мутация представляет собой изменения в нуклеотидном составе этого участка. </a:t>
            </a:r>
          </a:p>
          <a:p>
            <a:r>
              <a:rPr lang="ru-RU" dirty="0"/>
              <a:t>Генные мутации могут происходить в результате: </a:t>
            </a:r>
          </a:p>
          <a:p>
            <a:pPr marL="542925" indent="0">
              <a:buNone/>
            </a:pPr>
            <a:r>
              <a:rPr lang="ru-RU" dirty="0"/>
              <a:t>1) замены одного или нескольких нуклеотидов на другие; </a:t>
            </a:r>
          </a:p>
          <a:p>
            <a:pPr marL="542925" indent="0">
              <a:buNone/>
            </a:pPr>
            <a:r>
              <a:rPr lang="ru-RU" dirty="0"/>
              <a:t>2) вставки нуклеотидов; </a:t>
            </a:r>
          </a:p>
          <a:p>
            <a:pPr marL="542925" indent="0">
              <a:buNone/>
            </a:pPr>
            <a:r>
              <a:rPr lang="ru-RU" dirty="0"/>
              <a:t>3) потери нуклеотидов; </a:t>
            </a:r>
          </a:p>
          <a:p>
            <a:pPr marL="542925" indent="0">
              <a:buNone/>
            </a:pPr>
            <a:r>
              <a:rPr lang="ru-RU" dirty="0"/>
              <a:t>4) удвоения нуклеотидов; </a:t>
            </a:r>
          </a:p>
          <a:p>
            <a:pPr marL="542925" indent="0">
              <a:buNone/>
            </a:pPr>
            <a:r>
              <a:rPr lang="ru-RU" dirty="0"/>
              <a:t>5) изменения порядка чередования нуклеотидов. </a:t>
            </a:r>
          </a:p>
          <a:p>
            <a:r>
              <a:rPr lang="ru-RU" dirty="0"/>
              <a:t>Эти мутации приводят к изменению аминокислотного состава полипептидной цепи и, следовательно, к изменению функциональной активности белковой молекулы. Благодаря генным мутациям возникают множественные аллели одного и того же гена.</a:t>
            </a:r>
          </a:p>
          <a:p>
            <a:r>
              <a:rPr lang="ru-RU" dirty="0"/>
              <a:t>Заболевания, причиной которых являются генные мутации, называются генными (</a:t>
            </a:r>
            <a:r>
              <a:rPr lang="ru-RU" dirty="0" err="1"/>
              <a:t>фенилкетонурия</a:t>
            </a:r>
            <a:r>
              <a:rPr lang="ru-RU" dirty="0"/>
              <a:t>, </a:t>
            </a:r>
            <a:r>
              <a:rPr lang="ru-RU" dirty="0" err="1"/>
              <a:t>серповидноклеточная</a:t>
            </a:r>
            <a:r>
              <a:rPr lang="ru-RU" dirty="0"/>
              <a:t> анемия, гемофилия и т.д.). Наследование генных болезней подчиняется законам Менделя.</a:t>
            </a:r>
          </a:p>
          <a:p>
            <a:endParaRPr lang="ru-RU" dirty="0"/>
          </a:p>
        </p:txBody>
      </p:sp>
    </p:spTree>
  </p:cSld>
  <p:clrMapOvr>
    <a:masterClrMapping/>
  </p:clrMapOvr>
  <p:transition>
    <p:whee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Хромосомные мутации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00175"/>
            <a:ext cx="8643998" cy="2928957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Это изменения структуры хромосом. Перестройки могут осуществляться как в пределах одной хромосомы — </a:t>
            </a:r>
            <a:r>
              <a:rPr lang="ru-RU" dirty="0" err="1"/>
              <a:t>внутрихромосомные</a:t>
            </a:r>
            <a:r>
              <a:rPr lang="ru-RU" dirty="0"/>
              <a:t> мутации (</a:t>
            </a:r>
            <a:r>
              <a:rPr lang="ru-RU" dirty="0" err="1"/>
              <a:t>делеция</a:t>
            </a:r>
            <a:r>
              <a:rPr lang="ru-RU" dirty="0"/>
              <a:t>, инверсия, дупликация, </a:t>
            </a:r>
            <a:r>
              <a:rPr lang="ru-RU" dirty="0" err="1"/>
              <a:t>инсерция</a:t>
            </a:r>
            <a:r>
              <a:rPr lang="ru-RU" dirty="0"/>
              <a:t>), так и между хромосомами — </a:t>
            </a:r>
            <a:r>
              <a:rPr lang="ru-RU" dirty="0" err="1"/>
              <a:t>межхромосомные</a:t>
            </a:r>
            <a:r>
              <a:rPr lang="ru-RU" dirty="0"/>
              <a:t> мутации (</a:t>
            </a:r>
            <a:r>
              <a:rPr lang="ru-RU" dirty="0" err="1"/>
              <a:t>транслокация</a:t>
            </a:r>
            <a:r>
              <a:rPr lang="ru-RU" dirty="0"/>
              <a:t>).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fig2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9058" y="3857628"/>
            <a:ext cx="4608817" cy="2714644"/>
          </a:xfrm>
          <a:prstGeom prst="rect">
            <a:avLst/>
          </a:prstGeom>
        </p:spPr>
      </p:pic>
    </p:spTree>
  </p:cSld>
  <p:clrMapOvr>
    <a:masterClrMapping/>
  </p:clrMapOvr>
  <p:transition>
    <p:whee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472518" cy="1143000"/>
          </a:xfrm>
        </p:spPr>
        <p:txBody>
          <a:bodyPr>
            <a:normAutofit/>
          </a:bodyPr>
          <a:lstStyle/>
          <a:p>
            <a:r>
              <a:rPr lang="ru-RU" dirty="0" err="1"/>
              <a:t>Внутрихромосомные</a:t>
            </a:r>
            <a:r>
              <a:rPr lang="ru-RU" dirty="0"/>
              <a:t> мутации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00175"/>
            <a:ext cx="8643998" cy="3500461"/>
          </a:xfrm>
        </p:spPr>
        <p:txBody>
          <a:bodyPr>
            <a:normAutofit/>
          </a:bodyPr>
          <a:lstStyle/>
          <a:p>
            <a:r>
              <a:rPr lang="ru-RU" sz="3600" b="1" dirty="0" err="1"/>
              <a:t>Делеция</a:t>
            </a:r>
            <a:r>
              <a:rPr lang="ru-RU" sz="3600" dirty="0"/>
              <a:t> — утрата участка хромосомы</a:t>
            </a:r>
          </a:p>
          <a:p>
            <a:r>
              <a:rPr lang="ru-RU" sz="3600" b="1" dirty="0"/>
              <a:t>Инверсия</a:t>
            </a:r>
            <a:r>
              <a:rPr lang="ru-RU" sz="3600" dirty="0"/>
              <a:t> — поворот участка хромосомы на 180°  </a:t>
            </a:r>
          </a:p>
          <a:p>
            <a:r>
              <a:rPr lang="ru-RU" sz="3600" b="1" dirty="0"/>
              <a:t>Дупликация</a:t>
            </a:r>
            <a:r>
              <a:rPr lang="ru-RU" sz="3600" dirty="0"/>
              <a:t> — удвоение одного и того же участка хромосомы </a:t>
            </a:r>
          </a:p>
          <a:p>
            <a:r>
              <a:rPr lang="ru-RU" sz="3600" b="1" dirty="0" err="1"/>
              <a:t>Инсерция</a:t>
            </a:r>
            <a:r>
              <a:rPr lang="ru-RU" sz="3600" dirty="0"/>
              <a:t> — перестановка участка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heel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Внутрихромосомные</a:t>
            </a:r>
            <a:r>
              <a:rPr lang="ru-RU" b="1" dirty="0"/>
              <a:t> мутации</a:t>
            </a:r>
            <a:endParaRPr lang="ru-RU" dirty="0"/>
          </a:p>
        </p:txBody>
      </p:sp>
      <p:pic>
        <p:nvPicPr>
          <p:cNvPr id="6" name="Содержимое 5" descr="Image 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3037" y="1643049"/>
            <a:ext cx="8483805" cy="3214711"/>
          </a:xfr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357158" y="5286388"/>
            <a:ext cx="8429684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b="1" dirty="0"/>
              <a:t>1 — пара хромосом; 2 — </a:t>
            </a:r>
            <a:r>
              <a:rPr lang="ru-RU" b="1" dirty="0" err="1"/>
              <a:t>делеция</a:t>
            </a:r>
            <a:r>
              <a:rPr lang="ru-RU" b="1" dirty="0"/>
              <a:t>; 3 — дупликация; 4, 5 — инверсия; 6 — </a:t>
            </a:r>
            <a:r>
              <a:rPr lang="ru-RU" b="1" dirty="0" err="1"/>
              <a:t>инсерция</a:t>
            </a:r>
            <a:r>
              <a:rPr lang="ru-RU" b="1" dirty="0"/>
              <a:t>.</a:t>
            </a:r>
          </a:p>
          <a:p>
            <a:pPr algn="just"/>
            <a:endParaRPr lang="ru-RU" b="1" dirty="0"/>
          </a:p>
        </p:txBody>
      </p:sp>
    </p:spTree>
  </p:cSld>
  <p:clrMapOvr>
    <a:masterClrMapping/>
  </p:clrMapOvr>
  <p:transition>
    <p:wheel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Геномные мутации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71612"/>
            <a:ext cx="8643998" cy="5143536"/>
          </a:xfrm>
        </p:spPr>
        <p:txBody>
          <a:bodyPr>
            <a:normAutofit fontScale="85000" lnSpcReduction="10000"/>
          </a:bodyPr>
          <a:lstStyle/>
          <a:p>
            <a:r>
              <a:rPr lang="ru-RU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Геномной мутацией </a:t>
            </a:r>
            <a:r>
              <a:rPr lang="ru-RU" dirty="0"/>
              <a:t>называется изменение числа хромосом. Геномные мутации возникают в результате нарушения нормального хода митоза или мейоза.</a:t>
            </a:r>
          </a:p>
          <a:p>
            <a:r>
              <a:rPr lang="ru-RU" b="1" dirty="0" err="1"/>
              <a:t>Гаплоидия</a:t>
            </a:r>
            <a:r>
              <a:rPr lang="ru-RU" dirty="0"/>
              <a:t> - уменьшение числа полных гаплоидных наборов хромосом.</a:t>
            </a:r>
          </a:p>
          <a:p>
            <a:r>
              <a:rPr lang="ru-RU" b="1" dirty="0"/>
              <a:t>Полиплоидия</a:t>
            </a:r>
            <a:r>
              <a:rPr lang="ru-RU" dirty="0"/>
              <a:t> - увеличение числа полных гаплоидных наборов хромосом: </a:t>
            </a:r>
            <a:r>
              <a:rPr lang="ru-RU" dirty="0" err="1"/>
              <a:t>триплоиды</a:t>
            </a:r>
            <a:r>
              <a:rPr lang="ru-RU" dirty="0"/>
              <a:t> (3</a:t>
            </a:r>
            <a:r>
              <a:rPr lang="ru-RU" i="1" dirty="0"/>
              <a:t>n</a:t>
            </a:r>
            <a:r>
              <a:rPr lang="ru-RU" dirty="0"/>
              <a:t>), </a:t>
            </a:r>
            <a:r>
              <a:rPr lang="ru-RU" dirty="0" err="1"/>
              <a:t>тетраплоиды</a:t>
            </a:r>
            <a:r>
              <a:rPr lang="ru-RU" dirty="0"/>
              <a:t> (4</a:t>
            </a:r>
            <a:r>
              <a:rPr lang="ru-RU" i="1" dirty="0"/>
              <a:t>n</a:t>
            </a:r>
            <a:r>
              <a:rPr lang="ru-RU" dirty="0"/>
              <a:t>) и т.д.</a:t>
            </a:r>
          </a:p>
          <a:p>
            <a:r>
              <a:rPr lang="ru-RU" b="1" dirty="0" err="1"/>
              <a:t>Гетероплоидия</a:t>
            </a:r>
            <a:r>
              <a:rPr lang="ru-RU" dirty="0"/>
              <a:t> (</a:t>
            </a:r>
            <a:r>
              <a:rPr lang="ru-RU" b="1" dirty="0"/>
              <a:t>анеуплоидия</a:t>
            </a:r>
            <a:r>
              <a:rPr lang="ru-RU" dirty="0"/>
              <a:t>) - некратное увеличение или уменьшение числа хромосом. Чаще всего наблюдается уменьшение или увеличение числа хромосом на одну (реже две и более).</a:t>
            </a:r>
          </a:p>
          <a:p>
            <a:endParaRPr lang="ru-RU" dirty="0"/>
          </a:p>
        </p:txBody>
      </p:sp>
    </p:spTree>
  </p:cSld>
  <p:clrMapOvr>
    <a:masterClrMapping/>
  </p:clrMapOvr>
  <p:transition>
    <p:wheel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D4A6755-47BB-5CDB-2F84-E2563ABB0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Литература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62A2D05-40FD-D3A7-EF65-8C40EEAE555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http://www.myshared.ru/slide/download/</a:t>
            </a:r>
            <a:endParaRPr lang="ru-RU" dirty="0"/>
          </a:p>
          <a:p>
            <a:r>
              <a:rPr lang="en-US" dirty="0">
                <a:hlinkClick r:id="rId3"/>
              </a:rPr>
              <a:t>https://ru.wikipedia.org/wiki/%D0%9C%D1%83%D1%82%D0%B0%D1%86%D0%B8%D1%8F</a:t>
            </a:r>
            <a:endParaRPr lang="ru-RU" dirty="0"/>
          </a:p>
          <a:p>
            <a:r>
              <a:rPr lang="en-US" dirty="0">
                <a:hlinkClick r:id="rId4"/>
              </a:rPr>
              <a:t>https://atlas.ru/blog/chto-takoie-ghienietichieskaia-mutatsiia/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3024865"/>
      </p:ext>
    </p:extLst>
  </p:cSld>
  <p:clrMapOvr>
    <a:masterClrMapping/>
  </p:clrMapOvr>
  <p:transition>
    <p:wheel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F7E7B7A-EEF1-35AD-2753-080D16BF6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3391806"/>
          </a:xfrm>
        </p:spPr>
        <p:txBody>
          <a:bodyPr>
            <a:normAutofit/>
          </a:bodyPr>
          <a:lstStyle/>
          <a:p>
            <a:r>
              <a:rPr lang="ru-RU" sz="6000" dirty="0"/>
              <a:t>ОТ Души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819312692"/>
      </p:ext>
    </p:extLst>
  </p:cSld>
  <p:clrMapOvr>
    <a:masterClrMapping/>
  </p:clrMapOvr>
  <p:transition>
    <p:whee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Изменчивость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3140085"/>
          </a:xfrm>
        </p:spPr>
        <p:txBody>
          <a:bodyPr/>
          <a:lstStyle/>
          <a:p>
            <a:r>
              <a:rPr lang="ru-RU" dirty="0"/>
              <a:t>Это способность живых организмов приобретать новые признаки и свойства. Благодаря изменчивости, организмы могут приспосабливаться к изменяющимся условиям среды обитания.</a:t>
            </a: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4357694"/>
            <a:ext cx="3200400" cy="2133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hee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Формы изменчивости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46236"/>
            <a:ext cx="8715436" cy="4997473"/>
          </a:xfrm>
        </p:spPr>
        <p:txBody>
          <a:bodyPr>
            <a:normAutofit fontScale="77500" lnSpcReduction="20000"/>
          </a:bodyPr>
          <a:lstStyle/>
          <a:p>
            <a:r>
              <a:rPr lang="ru-RU" sz="3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Наследственная</a:t>
            </a:r>
            <a:r>
              <a:rPr lang="ru-RU" sz="36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или </a:t>
            </a:r>
            <a:r>
              <a:rPr lang="ru-RU" sz="3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генотипическая</a:t>
            </a:r>
            <a:r>
              <a:rPr lang="ru-RU" sz="36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3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изменчивость</a:t>
            </a:r>
            <a:r>
              <a:rPr lang="ru-RU" sz="36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/>
              <a:t>- изменения признаков организма, обусловленные изменением генотипа. Она, в свою очередь, подразделяется на комбинативную и мутационную. Комбинативная изменчивость возникает вследствие перекомбинации наследственного материала (генов и хромосом) во время гаметогенеза и полового размножения. Мутационная изменчивость возникает в результате изменения структуры наследственного материала.</a:t>
            </a:r>
          </a:p>
          <a:p>
            <a:r>
              <a:rPr lang="ru-RU" sz="3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Ненаследственная, или фенотипическая, или </a:t>
            </a:r>
            <a:r>
              <a:rPr lang="ru-RU" sz="3600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модификационная</a:t>
            </a:r>
            <a:r>
              <a:rPr lang="ru-RU" sz="3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изменчивость </a:t>
            </a:r>
            <a:r>
              <a:rPr lang="ru-RU" dirty="0"/>
              <a:t>— изменения признаков организма, не обусловленные изменением генотипа.</a:t>
            </a:r>
          </a:p>
          <a:p>
            <a:endParaRPr lang="ru-RU" dirty="0"/>
          </a:p>
        </p:txBody>
      </p:sp>
    </p:spTree>
  </p:cSld>
  <p:clrMapOvr>
    <a:masterClrMapping/>
  </p:clrMapOvr>
  <p:transition>
    <p:whee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/>
              <a:t>Мутации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7"/>
            <a:ext cx="8229600" cy="3143272"/>
          </a:xfrm>
        </p:spPr>
        <p:txBody>
          <a:bodyPr/>
          <a:lstStyle/>
          <a:p>
            <a:r>
              <a:rPr lang="ru-RU" dirty="0"/>
              <a:t>Это  стойкие внезапно возникшие изменения структуры наследственного материала на различных уровнях его организации, приводящие к изменению тех или иных признаков организма.</a:t>
            </a:r>
          </a:p>
          <a:p>
            <a:endParaRPr lang="ru-RU" dirty="0"/>
          </a:p>
        </p:txBody>
      </p:sp>
      <p:pic>
        <p:nvPicPr>
          <p:cNvPr id="4" name="Рисунок 3" descr="021660925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14546" y="4071943"/>
            <a:ext cx="4640106" cy="26448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hee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Мутационная теория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736"/>
            <a:ext cx="8715436" cy="5214974"/>
          </a:xfrm>
        </p:spPr>
        <p:txBody>
          <a:bodyPr>
            <a:noAutofit/>
          </a:bodyPr>
          <a:lstStyle/>
          <a:p>
            <a:pPr marL="180975" lvl="0" indent="-180975">
              <a:buFont typeface="+mj-lt"/>
              <a:buAutoNum type="arabicPeriod"/>
            </a:pPr>
            <a:r>
              <a:rPr lang="ru-RU" sz="2400" b="1" dirty="0"/>
              <a:t>Мутации возникают внезапно, скачкообразно, без всяких переходов.</a:t>
            </a:r>
          </a:p>
          <a:p>
            <a:pPr marL="180975" lvl="0" indent="-180975">
              <a:buFont typeface="+mj-lt"/>
              <a:buAutoNum type="arabicPeriod"/>
            </a:pPr>
            <a:r>
              <a:rPr lang="ru-RU" sz="2400" b="1" dirty="0"/>
              <a:t>Мутации наследственны, т.е. стойко передаются из поколения в поколение.</a:t>
            </a:r>
          </a:p>
          <a:p>
            <a:pPr marL="180975" lvl="0" indent="-180975">
              <a:buFont typeface="+mj-lt"/>
              <a:buAutoNum type="arabicPeriod"/>
            </a:pPr>
            <a:r>
              <a:rPr lang="ru-RU" sz="2400" b="1" dirty="0"/>
              <a:t>Мутации не образуют непрерывных рядов, не группируются вокруг среднего типа (как при </a:t>
            </a:r>
            <a:r>
              <a:rPr lang="ru-RU" sz="2400" b="1" dirty="0" err="1"/>
              <a:t>модификационной</a:t>
            </a:r>
            <a:r>
              <a:rPr lang="ru-RU" sz="2400" b="1" dirty="0"/>
              <a:t> изменчивости), они являются качественными изменениями.</a:t>
            </a:r>
          </a:p>
          <a:p>
            <a:pPr marL="180975" lvl="0" indent="-180975">
              <a:buFont typeface="+mj-lt"/>
              <a:buAutoNum type="arabicPeriod"/>
            </a:pPr>
            <a:r>
              <a:rPr lang="ru-RU" sz="2400" b="1" dirty="0"/>
              <a:t>Мутации </a:t>
            </a:r>
            <a:r>
              <a:rPr lang="ru-RU" sz="2400" b="1" dirty="0" err="1"/>
              <a:t>ненаправленны</a:t>
            </a:r>
            <a:r>
              <a:rPr lang="ru-RU" sz="2400" b="1" dirty="0"/>
              <a:t> - </a:t>
            </a:r>
            <a:r>
              <a:rPr lang="ru-RU" sz="2400" b="1" dirty="0" err="1"/>
              <a:t>мутировать</a:t>
            </a:r>
            <a:r>
              <a:rPr lang="ru-RU" sz="2400" b="1" dirty="0"/>
              <a:t> может любой локус, вызывая изменения как незначительных, так и жизненно важных признаков в любом направлении.</a:t>
            </a:r>
          </a:p>
          <a:p>
            <a:pPr marL="180975" lvl="0" indent="-180975">
              <a:buFont typeface="+mj-lt"/>
              <a:buAutoNum type="arabicPeriod"/>
            </a:pPr>
            <a:r>
              <a:rPr lang="ru-RU" sz="2400" b="1" dirty="0"/>
              <a:t>Одни и те же мутации могут возникать повторно.</a:t>
            </a:r>
          </a:p>
          <a:p>
            <a:pPr marL="180975" lvl="0" indent="-180975">
              <a:buFont typeface="+mj-lt"/>
              <a:buAutoNum type="arabicPeriod"/>
            </a:pPr>
            <a:r>
              <a:rPr lang="ru-RU" sz="2400" b="1" dirty="0"/>
              <a:t>Мутации индивидуальны, то есть возникают у отдельных особей.</a:t>
            </a:r>
          </a:p>
        </p:txBody>
      </p:sp>
    </p:spTree>
  </p:cSld>
  <p:clrMapOvr>
    <a:masterClrMapping/>
  </p:clrMapOvr>
  <p:transition>
    <p:whee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/>
              <a:t>Процесс возникновения мутаций называют </a:t>
            </a:r>
            <a:r>
              <a:rPr lang="ru-RU" sz="3600" b="1" dirty="0"/>
              <a:t>мутагенезом</a:t>
            </a:r>
            <a:r>
              <a:rPr lang="ru-RU" sz="3600" dirty="0"/>
              <a:t>, а факторы среды, вызывающие появление мутаций, — </a:t>
            </a:r>
            <a:r>
              <a:rPr lang="ru-RU" sz="3600" b="1" dirty="0"/>
              <a:t>мутагенами</a:t>
            </a:r>
            <a:r>
              <a:rPr lang="ru-RU" sz="3600" dirty="0"/>
              <a:t>.</a:t>
            </a:r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4500570"/>
            <a:ext cx="3048000" cy="2000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hee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 типу клеток, в которых мутации произошли, различают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428736"/>
            <a:ext cx="8572560" cy="5143535"/>
          </a:xfrm>
        </p:spPr>
        <p:txBody>
          <a:bodyPr>
            <a:normAutofit lnSpcReduction="10000"/>
          </a:bodyPr>
          <a:lstStyle/>
          <a:p>
            <a:r>
              <a:rPr lang="ru-RU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Генеративные</a:t>
            </a:r>
            <a:r>
              <a:rPr lang="ru-RU" dirty="0"/>
              <a:t> мутации возникают в половых клетках, не влияют на признаки данного организма, проявляются только в следующем поколении.</a:t>
            </a:r>
          </a:p>
          <a:p>
            <a:r>
              <a:rPr lang="ru-RU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Соматические</a:t>
            </a:r>
            <a:r>
              <a:rPr lang="ru-RU" dirty="0"/>
              <a:t> мутации возникают в соматических клетках, проявляются у данного организма и не передаются потомству при половом размножении. Сохранить соматические мутации можно только путем бесполого размножения (прежде всего вегетативного).</a:t>
            </a:r>
          </a:p>
        </p:txBody>
      </p:sp>
    </p:spTree>
  </p:cSld>
  <p:clrMapOvr>
    <a:masterClrMapping/>
  </p:clrMapOvr>
  <p:transition>
    <p:whee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 адаптивному значению мутации бывают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46237"/>
            <a:ext cx="8715436" cy="4526280"/>
          </a:xfrm>
        </p:spPr>
        <p:txBody>
          <a:bodyPr/>
          <a:lstStyle/>
          <a:p>
            <a:r>
              <a:rPr lang="ru-RU" b="1" dirty="0"/>
              <a:t>Полезные</a:t>
            </a:r>
            <a:r>
              <a:rPr lang="ru-RU" dirty="0"/>
              <a:t> - повышают жизнеспособность.</a:t>
            </a:r>
          </a:p>
          <a:p>
            <a:r>
              <a:rPr lang="ru-RU" b="1" dirty="0"/>
              <a:t>Летальные</a:t>
            </a:r>
            <a:r>
              <a:rPr lang="ru-RU" dirty="0"/>
              <a:t> - вызывают гибель.</a:t>
            </a:r>
          </a:p>
          <a:p>
            <a:r>
              <a:rPr lang="ru-RU" b="1" dirty="0"/>
              <a:t>Полулетальные</a:t>
            </a:r>
            <a:r>
              <a:rPr lang="ru-RU" dirty="0"/>
              <a:t> - снижают жизнеспособность.</a:t>
            </a:r>
          </a:p>
          <a:p>
            <a:r>
              <a:rPr lang="ru-RU" b="1" dirty="0"/>
              <a:t>Нейтральные</a:t>
            </a:r>
            <a:r>
              <a:rPr lang="ru-RU" dirty="0"/>
              <a:t> - не влияют на жизнеспособность особей.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4214818"/>
            <a:ext cx="2905112" cy="21788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hee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 характеру проявления мутации могут быть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00174"/>
            <a:ext cx="8715436" cy="5143535"/>
          </a:xfrm>
        </p:spPr>
        <p:txBody>
          <a:bodyPr>
            <a:normAutofit fontScale="92500" lnSpcReduction="20000"/>
          </a:bodyPr>
          <a:lstStyle/>
          <a:p>
            <a:r>
              <a:rPr lang="ru-RU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Доминантными</a:t>
            </a:r>
            <a:r>
              <a:rPr lang="ru-RU" b="1" dirty="0"/>
              <a:t> </a:t>
            </a:r>
            <a:r>
              <a:rPr lang="ru-RU" dirty="0"/>
              <a:t>(проявляющимися чаще). </a:t>
            </a:r>
          </a:p>
          <a:p>
            <a:r>
              <a:rPr lang="ru-RU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Рецессивными</a:t>
            </a:r>
            <a:r>
              <a:rPr lang="ru-RU" b="1" dirty="0"/>
              <a:t> </a:t>
            </a:r>
            <a:r>
              <a:rPr lang="ru-RU" dirty="0"/>
              <a:t>(проявляющиеся реже). </a:t>
            </a:r>
          </a:p>
          <a:p>
            <a:r>
              <a:rPr lang="ru-RU" dirty="0"/>
              <a:t>Если доминантная мутация является вредной, то она может вызвать гибель ее обладателя на ранних этапах онтогенеза. </a:t>
            </a:r>
          </a:p>
          <a:p>
            <a:r>
              <a:rPr lang="ru-RU" dirty="0"/>
              <a:t>Рецессивные мутации не проявляются у </a:t>
            </a:r>
            <a:r>
              <a:rPr lang="ru-RU" dirty="0" err="1"/>
              <a:t>гетерозигот</a:t>
            </a:r>
            <a:r>
              <a:rPr lang="ru-RU" dirty="0"/>
              <a:t>, поэтому длительное время сохраняются в популяции в «скрытом» состоянии и образуют резерв наследственной изменчивости. </a:t>
            </a:r>
          </a:p>
          <a:p>
            <a:r>
              <a:rPr lang="ru-RU" dirty="0"/>
              <a:t>При изменении условий среды обитания носители таких мутаций могут получить преимущество в борьбе за существование.</a:t>
            </a:r>
          </a:p>
          <a:p>
            <a:endParaRPr lang="ru-RU" dirty="0"/>
          </a:p>
        </p:txBody>
      </p:sp>
    </p:spTree>
  </p:cSld>
  <p:clrMapOvr>
    <a:masterClrMapping/>
  </p:clrMapOvr>
  <p:transition>
    <p:wheel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61</TotalTime>
  <Words>700</Words>
  <Application>Microsoft Office PowerPoint</Application>
  <PresentationFormat>Экран (4:3)</PresentationFormat>
  <Paragraphs>64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Cambria</vt:lpstr>
      <vt:lpstr>Rockwell</vt:lpstr>
      <vt:lpstr>Wingdings 2</vt:lpstr>
      <vt:lpstr>Литейная</vt:lpstr>
      <vt:lpstr>Мутационная изменчивость       </vt:lpstr>
      <vt:lpstr>Изменчивость</vt:lpstr>
      <vt:lpstr>Формы изменчивости</vt:lpstr>
      <vt:lpstr>Мутации</vt:lpstr>
      <vt:lpstr>Мутационная теория</vt:lpstr>
      <vt:lpstr>Презентация PowerPoint</vt:lpstr>
      <vt:lpstr>По типу клеток, в которых мутации произошли, различают</vt:lpstr>
      <vt:lpstr>По адаптивному значению мутации бывают</vt:lpstr>
      <vt:lpstr>По характеру проявления мутации могут быть</vt:lpstr>
      <vt:lpstr>По уровню наследственного материала, в котором произошла мутация, выделяют</vt:lpstr>
      <vt:lpstr>Генные мутации</vt:lpstr>
      <vt:lpstr>Хромосомные мутации</vt:lpstr>
      <vt:lpstr>Внутрихромосомные мутации </vt:lpstr>
      <vt:lpstr>Внутрихромосомные мутации</vt:lpstr>
      <vt:lpstr>Геномные мутации</vt:lpstr>
      <vt:lpstr>Литература</vt:lpstr>
      <vt:lpstr>ОТ Души за Внимание!</vt:lpstr>
    </vt:vector>
  </TitlesOfParts>
  <Company>*Питер-Company*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Изменчивость</dc:title>
  <dc:creator>Дмитрий Каленюк</dc:creator>
  <cp:lastModifiedBy>User</cp:lastModifiedBy>
  <cp:revision>8</cp:revision>
  <dcterms:created xsi:type="dcterms:W3CDTF">2012-01-06T10:53:12Z</dcterms:created>
  <dcterms:modified xsi:type="dcterms:W3CDTF">2022-11-10T09:42:32Z</dcterms:modified>
</cp:coreProperties>
</file>