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B2B57-CB42-E7C3-9DF7-EDB2AB7BF6D2}" v="108" dt="2022-09-14T06:30:56.916"/>
    <p1510:client id="{123099CD-F1EC-4851-B935-864BC6B27D00}" v="114" dt="2022-09-14T01:57:09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F132D62-2EF0-4BAB-9353-30490D85A3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F07834-7785-4497-BECB-B2798C35ED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C200D-AAE5-495E-9E09-E744409B2211}" type="datetime1">
              <a:rPr lang="ru-RU" smtClean="0"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BF834F-FDC1-4C6C-B183-F82AE031AA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3E1254-CA3D-4098-8AF4-00B03A309F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CC362-EBEA-4D84-8389-B46CB9C3D7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9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B26D1-E076-46D5-AFD4-12CE75717161}" type="datetime1">
              <a:rPr lang="ru-RU" smtClean="0"/>
              <a:pPr/>
              <a:t>13.09.2022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AEA97-5FF3-42FA-98D4-16F90E748231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70967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AEA97-5FF3-42FA-98D4-16F90E7482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61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3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4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2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1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6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6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7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9/13/2022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6140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67" r:id="rId5"/>
    <p:sldLayoutId id="2147483872" r:id="rId6"/>
    <p:sldLayoutId id="2147483868" r:id="rId7"/>
    <p:sldLayoutId id="2147483869" r:id="rId8"/>
    <p:sldLayoutId id="2147483870" r:id="rId9"/>
    <p:sldLayoutId id="2147483871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opedia.su/4_10306_izmenchivost-mikroorganizmov-dokazatelstva-mutatsionnoy-prirodi-izmeneniya-nasledstvennih-priznakov-u-bakteriy.html" TargetMode="External"/><Relationship Id="rId2" Type="http://schemas.openxmlformats.org/officeDocument/2006/relationships/hyperlink" Target="https://studwood.net/1598127/meditsina/dokazatelstva_spontannoy_prirody_mutatsiy_bakteri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hem21.info/info/1624580/" TargetMode="External"/><Relationship Id="rId4" Type="http://schemas.openxmlformats.org/officeDocument/2006/relationships/hyperlink" Target="https://polit.ru/article/2010/06/10/bacteriu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53200" y="540000"/>
            <a:ext cx="4500561" cy="4259814"/>
          </a:xfrm>
        </p:spPr>
        <p:txBody>
          <a:bodyPr rtlCol="0">
            <a:normAutofit/>
          </a:bodyPr>
          <a:lstStyle/>
          <a:p>
            <a:r>
              <a:rPr lang="ru-RU" sz="5500" b="0">
                <a:latin typeface="Times New Roman"/>
                <a:cs typeface="Times New Roman"/>
              </a:rPr>
              <a:t>Исследования механизмов мутаций в «фаговой группе»</a:t>
            </a:r>
            <a:endParaRPr lang="ru-RU" sz="55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7AF231-444C-44D0-B791-BAFE395E3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1" y="3600"/>
            <a:ext cx="7266875" cy="6854400"/>
            <a:chOff x="4925125" y="3600"/>
            <a:chExt cx="7266875" cy="68544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152793A-5125-41FA-AEF6-96C5463D0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5125" y="10980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3C1632F-098D-4A05-B248-04B7ABFE0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05686" y="6531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A85C0F5-DDEB-454E-A0E4-B6F0FB4CA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3760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2">
            <a:extLst>
              <a:ext uri="{FF2B5EF4-FFF2-40B4-BE49-F238E27FC236}">
                <a16:creationId xmlns:a16="http://schemas.microsoft.com/office/drawing/2014/main" id="{B379D91D-EEFC-6B4A-2B44-37E4180575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243" r="15664" b="-5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5FE118-3E8D-DE82-EEAE-0C8EE87A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Мутация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F03B9-28EB-1EFD-4900-8DDC6E10D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9875" indent="-269875"/>
            <a:r>
              <a:rPr lang="ru-RU" dirty="0">
                <a:ea typeface="+mn-lt"/>
                <a:cs typeface="+mn-lt"/>
              </a:rPr>
              <a:t>Термин «мутация» введен Г. Де Фризом (1901), изучавшим изменчивость и наследственность у растений и определившим мутацию как «скачкообразное изменение наследственного признака». Это понятие М. </a:t>
            </a:r>
            <a:r>
              <a:rPr lang="ru-RU" dirty="0" err="1">
                <a:ea typeface="+mn-lt"/>
                <a:cs typeface="+mn-lt"/>
              </a:rPr>
              <a:t>Бейеринк</a:t>
            </a:r>
            <a:r>
              <a:rPr lang="ru-RU" dirty="0">
                <a:ea typeface="+mn-lt"/>
                <a:cs typeface="+mn-lt"/>
              </a:rPr>
              <a:t> в 1912 году распространил и на бактерии.</a:t>
            </a:r>
            <a:endParaRPr lang="ru-RU" dirty="0"/>
          </a:p>
          <a:p>
            <a:pPr marL="269875" indent="-269875"/>
            <a:r>
              <a:rPr lang="ru-RU" dirty="0">
                <a:ea typeface="+mn-lt"/>
                <a:cs typeface="+mn-lt"/>
              </a:rPr>
              <a:t>Мутация - событие редкое. В мутантной популяции по конкретному признаку (гену) является одна клетка из 104-1010 клеток.</a:t>
            </a:r>
            <a:endParaRPr lang="ru-RU" dirty="0"/>
          </a:p>
          <a:p>
            <a:pPr marL="269875" indent="-269875"/>
            <a:r>
              <a:rPr lang="ru-RU" dirty="0">
                <a:ea typeface="+mn-lt"/>
                <a:cs typeface="+mn-lt"/>
              </a:rPr>
              <a:t>В результате постановки ряда экспериментов были получены данные, свидетельствующие о том, что у бактерий мутации носят спонтанный и ненаправленный характер. К их числу относятся, прежде всего, эксперименты </a:t>
            </a:r>
            <a:r>
              <a:rPr lang="ru-RU" sz="2400" b="1" i="1" dirty="0">
                <a:ea typeface="+mn-lt"/>
                <a:cs typeface="+mn-lt"/>
              </a:rPr>
              <a:t>С. Лурия, М. Дельбрюка, Г. </a:t>
            </a:r>
            <a:r>
              <a:rPr lang="ru-RU" sz="2400" b="1" i="1" err="1">
                <a:ea typeface="+mn-lt"/>
                <a:cs typeface="+mn-lt"/>
              </a:rPr>
              <a:t>Ньюкомба</a:t>
            </a:r>
            <a:r>
              <a:rPr lang="ru-RU" sz="2400" b="1" i="1" dirty="0">
                <a:ea typeface="+mn-lt"/>
                <a:cs typeface="+mn-lt"/>
              </a:rPr>
              <a:t> и супругов </a:t>
            </a:r>
            <a:r>
              <a:rPr lang="ru-RU" sz="2400" b="1" i="1" err="1">
                <a:ea typeface="+mn-lt"/>
                <a:cs typeface="+mn-lt"/>
              </a:rPr>
              <a:t>Ледерберг</a:t>
            </a:r>
            <a:r>
              <a:rPr lang="ru-RU" sz="2400" b="1" i="1" dirty="0">
                <a:ea typeface="+mn-lt"/>
                <a:cs typeface="+mn-lt"/>
              </a:rPr>
              <a:t>.</a:t>
            </a:r>
            <a:endParaRPr lang="ru-RU" sz="2400" b="1" i="1"/>
          </a:p>
        </p:txBody>
      </p:sp>
    </p:spTree>
    <p:extLst>
      <p:ext uri="{BB962C8B-B14F-4D97-AF65-F5344CB8AC3E}">
        <p14:creationId xmlns:p14="http://schemas.microsoft.com/office/powerpoint/2010/main" val="128658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C8C0F4-5C44-4C3F-B321-5CB3E2BAB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87A62DB-71D7-497D-BE1C-933ECB515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25125" y="3600"/>
            <a:ext cx="7266875" cy="6854400"/>
            <a:chOff x="4925125" y="3600"/>
            <a:chExt cx="7266875" cy="68544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DAC2767-A7E3-4697-90F6-443A58314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5125" y="10980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B23E396-A746-411A-8709-32ABC4DDE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05686" y="6531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135C986-CB82-4211-A910-D232B9BCA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3760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7F2C8F-CC11-4A18-AA7E-AE8C022CD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6000" y="1"/>
            <a:ext cx="6858000" cy="6857999"/>
          </a:xfrm>
          <a:custGeom>
            <a:avLst/>
            <a:gdLst>
              <a:gd name="connsiteX0" fmla="*/ 3428961 w 6858000"/>
              <a:gd name="connsiteY0" fmla="*/ 0 h 6857999"/>
              <a:gd name="connsiteX1" fmla="*/ 3429042 w 6858000"/>
              <a:gd name="connsiteY1" fmla="*/ 0 h 6857999"/>
              <a:gd name="connsiteX2" fmla="*/ 3605457 w 6858000"/>
              <a:gd name="connsiteY2" fmla="*/ 4461 h 6857999"/>
              <a:gd name="connsiteX3" fmla="*/ 6858000 w 6858000"/>
              <a:gd name="connsiteY3" fmla="*/ 3429000 h 6857999"/>
              <a:gd name="connsiteX4" fmla="*/ 3429001 w 6858000"/>
              <a:gd name="connsiteY4" fmla="*/ 6857999 h 6857999"/>
              <a:gd name="connsiteX5" fmla="*/ 0 w 6858000"/>
              <a:gd name="connsiteY5" fmla="*/ 3429000 h 6857999"/>
              <a:gd name="connsiteX6" fmla="*/ 3252545 w 6858000"/>
              <a:gd name="connsiteY6" fmla="*/ 44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6857999">
                <a:moveTo>
                  <a:pt x="3428961" y="0"/>
                </a:moveTo>
                <a:lnTo>
                  <a:pt x="3429042" y="0"/>
                </a:lnTo>
                <a:lnTo>
                  <a:pt x="3605457" y="4461"/>
                </a:lnTo>
                <a:cubicBezTo>
                  <a:pt x="5417236" y="96300"/>
                  <a:pt x="6858000" y="1594396"/>
                  <a:pt x="6858000" y="3429000"/>
                </a:cubicBezTo>
                <a:cubicBezTo>
                  <a:pt x="6858000" y="5322784"/>
                  <a:pt x="5322784" y="6857999"/>
                  <a:pt x="3429001" y="6857999"/>
                </a:cubicBezTo>
                <a:cubicBezTo>
                  <a:pt x="1535216" y="6857999"/>
                  <a:pt x="0" y="5322784"/>
                  <a:pt x="0" y="3429000"/>
                </a:cubicBezTo>
                <a:cubicBezTo>
                  <a:pt x="0" y="1594396"/>
                  <a:pt x="1440765" y="96300"/>
                  <a:pt x="3252545" y="4461"/>
                </a:cubicBezTo>
                <a:close/>
              </a:path>
            </a:pathLst>
          </a:custGeom>
          <a:solidFill>
            <a:srgbClr val="FFFFFF"/>
          </a:solidFill>
          <a:effectLst>
            <a:softEdge rad="1016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61541-E1C5-D6A1-3822-B537C9F1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21819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/>
              <a:t>Экспериментальная система: возникновение мутантов бактерии E. coli, устойчивых к фагу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4C5FE2-150D-A171-CCDC-23DED46ACBC4}"/>
              </a:ext>
            </a:extLst>
          </p:cNvPr>
          <p:cNvSpPr txBox="1"/>
          <p:nvPr/>
        </p:nvSpPr>
        <p:spPr>
          <a:xfrm>
            <a:off x="550863" y="2947121"/>
            <a:ext cx="4500562" cy="33616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70000" defTabSz="9144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spc="50"/>
              <a:t>Однако может случится так что бактерия будет устойчива к мутация. Природа этой устойчивости для нас не очень важна, но самый простой пример механизма устойчивости — это когда специальные рецепторные молекулы, находящиеся на поверхности чувствительной клетки, изменяются таким образом, что вирус больше не способен узнать, присоединиться к клетке. 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1DD3EDB-6530-285C-B00E-1E0397F051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5000" y="2304000"/>
            <a:ext cx="3600000" cy="224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5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A10581-08F2-4D9E-8CB4-07ECFEE95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9E2092A-4250-4BDD-AC6C-CA57E30DD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7266875" cy="6858000"/>
            <a:chOff x="0" y="0"/>
            <a:chExt cx="7266875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A1EE7D2-EB27-4C6C-8E54-CBCDDCA17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600"/>
              <a:ext cx="7266875" cy="6854400"/>
            </a:xfrm>
            <a:custGeom>
              <a:avLst/>
              <a:gdLst>
                <a:gd name="connsiteX0" fmla="*/ 3839675 w 7266875"/>
                <a:gd name="connsiteY0" fmla="*/ 0 h 6854400"/>
                <a:gd name="connsiteX1" fmla="*/ 7266875 w 7266875"/>
                <a:gd name="connsiteY1" fmla="*/ 3427200 h 6854400"/>
                <a:gd name="connsiteX2" fmla="*/ 3839675 w 7266875"/>
                <a:gd name="connsiteY2" fmla="*/ 6854400 h 6854400"/>
                <a:gd name="connsiteX3" fmla="*/ 3489264 w 7266875"/>
                <a:gd name="connsiteY3" fmla="*/ 6836706 h 6854400"/>
                <a:gd name="connsiteX4" fmla="*/ 3327588 w 7266875"/>
                <a:gd name="connsiteY4" fmla="*/ 6816161 h 6854400"/>
                <a:gd name="connsiteX5" fmla="*/ 3174464 w 7266875"/>
                <a:gd name="connsiteY5" fmla="*/ 6839531 h 6854400"/>
                <a:gd name="connsiteX6" fmla="*/ 2880000 w 7266875"/>
                <a:gd name="connsiteY6" fmla="*/ 6854400 h 6854400"/>
                <a:gd name="connsiteX7" fmla="*/ 0 w 7266875"/>
                <a:gd name="connsiteY7" fmla="*/ 3974400 h 6854400"/>
                <a:gd name="connsiteX8" fmla="*/ 226325 w 7266875"/>
                <a:gd name="connsiteY8" fmla="*/ 2853374 h 6854400"/>
                <a:gd name="connsiteX9" fmla="*/ 258015 w 7266875"/>
                <a:gd name="connsiteY9" fmla="*/ 2787590 h 6854400"/>
                <a:gd name="connsiteX10" fmla="*/ 224445 w 7266875"/>
                <a:gd name="connsiteY10" fmla="*/ 2657030 h 6854400"/>
                <a:gd name="connsiteX11" fmla="*/ 180561 w 7266875"/>
                <a:gd name="connsiteY11" fmla="*/ 2221714 h 6854400"/>
                <a:gd name="connsiteX12" fmla="*/ 2340561 w 7266875"/>
                <a:gd name="connsiteY12" fmla="*/ 61714 h 6854400"/>
                <a:gd name="connsiteX13" fmla="*/ 2828370 w 7266875"/>
                <a:gd name="connsiteY13" fmla="*/ 117025 h 6854400"/>
                <a:gd name="connsiteX14" fmla="*/ 2891183 w 7266875"/>
                <a:gd name="connsiteY14" fmla="*/ 134017 h 6854400"/>
                <a:gd name="connsiteX15" fmla="*/ 2983165 w 7266875"/>
                <a:gd name="connsiteY15" fmla="*/ 107897 h 6854400"/>
                <a:gd name="connsiteX16" fmla="*/ 3839675 w 7266875"/>
                <a:gd name="connsiteY16" fmla="*/ 0 h 685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266875" h="6854400">
                  <a:moveTo>
                    <a:pt x="3839675" y="0"/>
                  </a:moveTo>
                  <a:cubicBezTo>
                    <a:pt x="5732465" y="0"/>
                    <a:pt x="7266875" y="1534410"/>
                    <a:pt x="7266875" y="3427200"/>
                  </a:cubicBezTo>
                  <a:cubicBezTo>
                    <a:pt x="7266875" y="5319990"/>
                    <a:pt x="5732465" y="6854400"/>
                    <a:pt x="3839675" y="6854400"/>
                  </a:cubicBezTo>
                  <a:cubicBezTo>
                    <a:pt x="3721376" y="6854400"/>
                    <a:pt x="3604476" y="6848406"/>
                    <a:pt x="3489264" y="6836706"/>
                  </a:cubicBezTo>
                  <a:lnTo>
                    <a:pt x="3327588" y="6816161"/>
                  </a:lnTo>
                  <a:lnTo>
                    <a:pt x="3174464" y="6839531"/>
                  </a:lnTo>
                  <a:cubicBezTo>
                    <a:pt x="3077646" y="6849363"/>
                    <a:pt x="2979412" y="6854400"/>
                    <a:pt x="2880000" y="6854400"/>
                  </a:cubicBezTo>
                  <a:cubicBezTo>
                    <a:pt x="1289420" y="6854400"/>
                    <a:pt x="0" y="5564980"/>
                    <a:pt x="0" y="3974400"/>
                  </a:cubicBezTo>
                  <a:cubicBezTo>
                    <a:pt x="0" y="3576755"/>
                    <a:pt x="80589" y="3197933"/>
                    <a:pt x="226325" y="2853374"/>
                  </a:cubicBezTo>
                  <a:lnTo>
                    <a:pt x="258015" y="2787590"/>
                  </a:lnTo>
                  <a:lnTo>
                    <a:pt x="224445" y="2657030"/>
                  </a:lnTo>
                  <a:cubicBezTo>
                    <a:pt x="195672" y="2516419"/>
                    <a:pt x="180561" y="2370831"/>
                    <a:pt x="180561" y="2221714"/>
                  </a:cubicBezTo>
                  <a:cubicBezTo>
                    <a:pt x="180561" y="1028779"/>
                    <a:pt x="1147626" y="61714"/>
                    <a:pt x="2340561" y="61714"/>
                  </a:cubicBezTo>
                  <a:cubicBezTo>
                    <a:pt x="2508318" y="61714"/>
                    <a:pt x="2671608" y="80838"/>
                    <a:pt x="2828370" y="117025"/>
                  </a:cubicBezTo>
                  <a:lnTo>
                    <a:pt x="2891183" y="134017"/>
                  </a:lnTo>
                  <a:lnTo>
                    <a:pt x="2983165" y="107897"/>
                  </a:lnTo>
                  <a:cubicBezTo>
                    <a:pt x="3256928" y="37461"/>
                    <a:pt x="3543927" y="0"/>
                    <a:pt x="3839675" y="0"/>
                  </a:cubicBez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73CF8FD-0917-4279-B6E7-120EE392F7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94400"/>
              <a:ext cx="5760000" cy="5760000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3A3FA15-CF3D-4F2B-BB5C-18E5DB305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0561" y="61714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776AED5-83E6-4A3D-B609-7CCABAD440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2475" y="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B05D9-4120-CEC9-56EE-01B7F844E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833015"/>
            <a:ext cx="5958000" cy="5202026"/>
          </a:xfrm>
        </p:spPr>
        <p:txBody>
          <a:bodyPr anchor="ctr">
            <a:normAutofit/>
          </a:bodyPr>
          <a:lstStyle/>
          <a:p>
            <a:pPr algn="ctr"/>
            <a:r>
              <a:rPr lang="ru-RU" sz="5500"/>
              <a:t>Флуктуационный тест Лурия и Дельбрука </a:t>
            </a:r>
            <a:r>
              <a:rPr lang="ru-RU" sz="5500">
                <a:ea typeface="+mj-lt"/>
                <a:cs typeface="+mj-lt"/>
              </a:rPr>
              <a:t>1943 г.</a:t>
            </a:r>
            <a:endParaRPr lang="ru-RU" sz="5500"/>
          </a:p>
          <a:p>
            <a:pPr algn="ctr"/>
            <a:endParaRPr lang="ru-RU" sz="55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116B23-86B0-C835-A306-6F511BB6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4062" y="540347"/>
            <a:ext cx="4537075" cy="5760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69875" indent="-269875">
              <a:lnSpc>
                <a:spcPct val="115000"/>
              </a:lnSpc>
            </a:pPr>
            <a:r>
              <a:rPr lang="ru-RU" dirty="0">
                <a:ea typeface="+mn-lt"/>
                <a:cs typeface="+mn-lt"/>
              </a:rPr>
              <a:t>Метод, получивший название флуктуационный тест Лурии и Дельбрюка, достаточно прост: использовали чашки Петри с питательной средой, бактериофагами и чувствительными к фагу бактериями. Проводили серию испытаний, в ходе которых на эти чашки высевали одинаковое количество бактерий, изначально чувствительных к бактериофагу. В течение непродолжительного времени большая часть бактерий </a:t>
            </a:r>
            <a:r>
              <a:rPr lang="ru-RU" dirty="0" err="1">
                <a:ea typeface="+mn-lt"/>
                <a:cs typeface="+mn-lt"/>
              </a:rPr>
              <a:t>лизировалась</a:t>
            </a:r>
            <a:r>
              <a:rPr lang="ru-RU" dirty="0">
                <a:ea typeface="+mn-lt"/>
                <a:cs typeface="+mn-lt"/>
              </a:rPr>
              <a:t> фагом, но некоторые выживали и начинали делиться, образуя колонии. Эти колонии состояли из мутантов, устойчивых к фагу.</a:t>
            </a:r>
            <a:endParaRPr lang="ru-RU">
              <a:ea typeface="+mn-lt"/>
              <a:cs typeface="+mn-lt"/>
            </a:endParaRPr>
          </a:p>
          <a:p>
            <a:pPr marL="269875" indent="-269875">
              <a:lnSpc>
                <a:spcPct val="115000"/>
              </a:lnSpc>
            </a:pPr>
            <a:endParaRPr lang="ru-RU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93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D2FD795-8DF5-44F0-8664-4D8F626DD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6B683D-13FA-4605-8648-01FC9C82F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52A959-AA36-4E4C-940B-F33A7BE0A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FFC38A9-EA65-4BD6-A6E1-CAD07CCB8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9E36CA9-9013-4306-B36F-2E349B6FE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E8D3FFE-4362-43F6-99D3-1B83F7AD5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7AA39D6-8796-468A-8C18-D17C0BBF21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5967788-298A-4B75-B02F-0625E5F848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D0FB4E1-29BE-427B-9999-B25351A07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9914662-C165-4AD1-89C0-F6C47C1090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84C8199-BC83-4D02-8937-CF9AB0F4CF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A28F3F3-1D22-45C2-8627-C7E4E74BD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D8267F7-1115-4F9A-BEF5-BB6664BCF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F1D06EF-EA7C-6CBD-24B2-2249361D0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1692632"/>
            <a:ext cx="6049714" cy="346346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6B351A6-0EBC-5401-D125-4F80953B4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1953" y="1642326"/>
            <a:ext cx="4537073" cy="33616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9875" indent="-269875">
              <a:lnSpc>
                <a:spcPct val="115000"/>
              </a:lnSpc>
            </a:pPr>
            <a:r>
              <a:rPr lang="ru-RU" dirty="0">
                <a:ea typeface="+mn-lt"/>
                <a:cs typeface="+mn-lt"/>
              </a:rPr>
              <a:t>Необходимо в ходе эксперимента проверить эти две гипотезы</a:t>
            </a:r>
            <a:endParaRPr lang="ru-RU">
              <a:ea typeface="+mn-lt"/>
              <a:cs typeface="+mn-lt"/>
            </a:endParaRPr>
          </a:p>
          <a:p>
            <a:pPr marL="269875" indent="-269875">
              <a:lnSpc>
                <a:spcPct val="115000"/>
              </a:lnSpc>
            </a:pPr>
            <a:r>
              <a:rPr lang="ru-RU" dirty="0">
                <a:ea typeface="+mn-lt"/>
                <a:cs typeface="+mn-lt"/>
              </a:rPr>
              <a:t>Проверке подлежали две распространенные в то время гипотезы:</a:t>
            </a:r>
            <a:endParaRPr lang="ru-RU"/>
          </a:p>
          <a:p>
            <a:pPr marL="269875" indent="-269875">
              <a:lnSpc>
                <a:spcPct val="115000"/>
              </a:lnSpc>
            </a:pPr>
            <a:r>
              <a:rPr lang="ru-RU" dirty="0">
                <a:ea typeface="+mn-lt"/>
                <a:cs typeface="+mn-lt"/>
              </a:rPr>
              <a:t>1. Мутации происходят спонтанно, независимо от внешней среды.</a:t>
            </a:r>
            <a:endParaRPr lang="ru-RU"/>
          </a:p>
          <a:p>
            <a:pPr marL="269875" indent="-269875">
              <a:lnSpc>
                <a:spcPct val="115000"/>
              </a:lnSpc>
            </a:pPr>
            <a:r>
              <a:rPr lang="ru-RU" dirty="0">
                <a:ea typeface="+mn-lt"/>
                <a:cs typeface="+mn-lt"/>
              </a:rPr>
              <a:t>2. Мутации возникают как результат приспособления к среде.</a:t>
            </a:r>
            <a:endParaRPr lang="ru-RU"/>
          </a:p>
          <a:p>
            <a:pPr marL="269875" indent="-269875">
              <a:lnSpc>
                <a:spcPct val="115000"/>
              </a:lnSpc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58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7F6730-8F76-4239-8CBA-B914B02A7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07FBF4-4B89-4AE1-955F-071EF00F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B9882E-119A-40EB-84F9-597469A5D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DBDEE55-09BD-4DA8-8701-E4CA98BAB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F00923E-9D72-4A0E-9F4B-9434FF5DF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1F48387-6E8C-4241-AB6C-A5B60A714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D19383F-3752-462E-AC8F-6BE570F950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4D01CAA-04BC-4A82-A43A-4F5FB273F6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551CBD5-99DC-4E2E-841D-10446CB44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094599C-EEC6-41EB-B1C5-CC6875162E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315DC4-0D9F-48E8-A2A1-AC40E6095C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AF94D83-376D-415E-9249-407F4EEEB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60A8458-D6B6-45BF-912C-2B2EBCBF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0">
                <a:schemeClr val="bg2">
                  <a:alpha val="40000"/>
                </a:schemeClr>
              </a:gs>
            </a:gsLst>
            <a:lin ang="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F0F8D-3C9D-5810-50AE-D27B43BF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5912725"/>
          </a:xfrm>
        </p:spPr>
        <p:txBody>
          <a:bodyPr anchor="t">
            <a:normAutofit/>
          </a:bodyPr>
          <a:lstStyle/>
          <a:p>
            <a:r>
              <a:rPr lang="ru-RU" dirty="0"/>
              <a:t>Метод реплик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D648D0-8969-FC0E-48AC-78D24DFFE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5125"/>
            <a:ext cx="6408738" cy="57552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9875" indent="-269875">
              <a:lnSpc>
                <a:spcPct val="115000"/>
              </a:lnSpc>
            </a:pPr>
            <a:r>
              <a:rPr lang="ru-RU" dirty="0">
                <a:ea typeface="+mn-lt"/>
                <a:cs typeface="+mn-lt"/>
              </a:rPr>
              <a:t>Оригинальный опыт Лурии -- Дельбрюка был усовершенствован в 1952 г. супругами Дж. и Э. </a:t>
            </a:r>
            <a:r>
              <a:rPr lang="ru-RU" dirty="0" err="1">
                <a:ea typeface="+mn-lt"/>
                <a:cs typeface="+mn-lt"/>
              </a:rPr>
              <a:t>Ледерберг</a:t>
            </a:r>
            <a:r>
              <a:rPr lang="ru-RU" dirty="0">
                <a:ea typeface="+mn-lt"/>
                <a:cs typeface="+mn-lt"/>
              </a:rPr>
              <a:t> с помощью метода реплик. заключается в том, что с исходной чашки Петри, где на твердой среде растут колонии бактерий, делается отпечаток на ворсистую ткань, а затем с ткани бактерии переносятся на несколько других чашек, где рисунок их расположения оказывается тем же, что на исходной чашке. Размножившиеся клетки рассевали на свежей питательной среде в чашках и после инкубации переносили с помощью стерильного бархатного штампа в две чашки (с обычной средой и со средой, засеянной фагом) . Такую процедуру повторяли многократно, и в итоге была получена суспензия фагоустойчивых мутантов, никогда не имевших контакта с фагом. Этот эксперимент явился еще одним доказательством мутационной природы изменчивости у бактерий.</a:t>
            </a:r>
            <a:endParaRPr lang="ru-RU">
              <a:ea typeface="+mn-lt"/>
              <a:cs typeface="+mn-lt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44A1626-EB18-FB71-D14C-A7EA80226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622" y="2578570"/>
            <a:ext cx="4914378" cy="358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A4D96-DC82-E7A5-1264-CA214865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09DB21-C73F-385F-7151-0464A4B0B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69875" indent="-269875"/>
            <a:r>
              <a:rPr lang="ru-RU" dirty="0">
                <a:ea typeface="+mn-lt"/>
                <a:cs typeface="+mn-lt"/>
                <a:hlinkClick r:id="rId2"/>
              </a:rPr>
              <a:t>https://studwood.net/1598127/meditsina/dokazatelstva_spontannoy_prirody_mutatsiy_bakteriy</a:t>
            </a:r>
            <a:endParaRPr lang="ru-RU">
              <a:ea typeface="+mn-lt"/>
              <a:cs typeface="+mn-lt"/>
            </a:endParaRPr>
          </a:p>
          <a:p>
            <a:pPr marL="269875" indent="-269875"/>
            <a:r>
              <a:rPr lang="ru-RU" dirty="0">
                <a:ea typeface="+mn-lt"/>
                <a:cs typeface="+mn-lt"/>
                <a:hlinkClick r:id="rId3"/>
              </a:rPr>
              <a:t>https://studopedia.su/4_10306_izmenchivost-mikroorganizmov-dokazatelstva-mutatsionnoy-prirodi-izmeneniya-nasledstvennih-priznakov-u-bakteriy.html</a:t>
            </a:r>
            <a:endParaRPr lang="ru-RU" dirty="0">
              <a:ea typeface="+mn-lt"/>
              <a:cs typeface="+mn-lt"/>
            </a:endParaRPr>
          </a:p>
          <a:p>
            <a:pPr marL="269875" indent="-269875"/>
            <a:r>
              <a:rPr lang="ru-RU" dirty="0">
                <a:ea typeface="+mn-lt"/>
                <a:cs typeface="+mn-lt"/>
                <a:hlinkClick r:id="rId4"/>
              </a:rPr>
              <a:t>https://polit.ru/article/2010/06/10/bacterium/</a:t>
            </a:r>
            <a:endParaRPr lang="ru-RU" dirty="0">
              <a:ea typeface="+mn-lt"/>
              <a:cs typeface="+mn-lt"/>
            </a:endParaRPr>
          </a:p>
          <a:p>
            <a:pPr marL="269875" indent="-269875"/>
            <a:r>
              <a:rPr lang="ru-RU" dirty="0">
                <a:ea typeface="+mn-lt"/>
                <a:cs typeface="+mn-lt"/>
                <a:hlinkClick r:id="rId5"/>
              </a:rPr>
              <a:t>https://www.chem21.info/info/1624580/</a:t>
            </a:r>
            <a:endParaRPr lang="ru-RU" dirty="0">
              <a:ea typeface="+mn-lt"/>
              <a:cs typeface="+mn-lt"/>
            </a:endParaRPr>
          </a:p>
          <a:p>
            <a:pPr marL="269875" indent="-269875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830657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DarkSeedLeftStep">
      <a:dk1>
        <a:srgbClr val="000000"/>
      </a:dk1>
      <a:lt1>
        <a:srgbClr val="FFFFFF"/>
      </a:lt1>
      <a:dk2>
        <a:srgbClr val="223C26"/>
      </a:dk2>
      <a:lt2>
        <a:srgbClr val="E8E2E2"/>
      </a:lt2>
      <a:accent1>
        <a:srgbClr val="46AEB3"/>
      </a:accent1>
      <a:accent2>
        <a:srgbClr val="3BB185"/>
      </a:accent2>
      <a:accent3>
        <a:srgbClr val="48B65F"/>
      </a:accent3>
      <a:accent4>
        <a:srgbClr val="53B13B"/>
      </a:accent4>
      <a:accent5>
        <a:srgbClr val="86AE44"/>
      </a:accent5>
      <a:accent6>
        <a:srgbClr val="A9A438"/>
      </a:accent6>
      <a:hlink>
        <a:srgbClr val="5B8E2F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1</Words>
  <Application>Microsoft Office PowerPoint</Application>
  <PresentationFormat>Широкоэкранный</PresentationFormat>
  <Paragraphs>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GlowVTI</vt:lpstr>
      <vt:lpstr>Исследования механизмов мутаций в «фаговой группе»</vt:lpstr>
      <vt:lpstr>Мутация</vt:lpstr>
      <vt:lpstr>Экспериментальная система: возникновение мутантов бактерии E. coli, устойчивых к фагу</vt:lpstr>
      <vt:lpstr>Флуктуационный тест Лурия и Дельбрука 1943 г. </vt:lpstr>
      <vt:lpstr>Презентация PowerPoint</vt:lpstr>
      <vt:lpstr>Метод реплик </vt:lpstr>
      <vt:lpstr>Литература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57</cp:revision>
  <dcterms:created xsi:type="dcterms:W3CDTF">2022-09-14T01:41:40Z</dcterms:created>
  <dcterms:modified xsi:type="dcterms:W3CDTF">2022-09-14T06:37:32Z</dcterms:modified>
</cp:coreProperties>
</file>