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012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1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1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5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7393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73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8479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3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0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1BE4249-C0D0-4B06-8692-E8BB871AF64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0027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42B0DB6-F5C7-45FB-8CF3-31B45F9C2DA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5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802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B%D1%8C%D0%B1%D1%83%D0%BC%D0%B8%D0%BD" TargetMode="External"/><Relationship Id="rId13" Type="http://schemas.openxmlformats.org/officeDocument/2006/relationships/hyperlink" Target="http://ru.wikipedia.org/wiki/%D0%9C%D1%83%D0%BB%D1%8C%D0%B4%D0%B5%D1%80,_%D0%93%D0%B5%D1%80%D1%80%D0%B8%D1%82_%D0%AF%D0%BD" TargetMode="External"/><Relationship Id="rId3" Type="http://schemas.openxmlformats.org/officeDocument/2006/relationships/hyperlink" Target="http://ru.wikipedia.org/wiki/XVIII_%D0%B2%D0%B5%D0%BA" TargetMode="External"/><Relationship Id="rId7" Type="http://schemas.openxmlformats.org/officeDocument/2006/relationships/hyperlink" Target="http://ru.wikipedia.org/wiki/%D0%9A%D0%B8%D1%81%D0%BB%D0%BE%D1%82%D1%8B" TargetMode="External"/><Relationship Id="rId12" Type="http://schemas.openxmlformats.org/officeDocument/2006/relationships/hyperlink" Target="http://ru.wikipedia.org/wiki/%D0%9F%D1%88%D0%B5%D0%BD%D0%B8%D1%86%D0%B0" TargetMode="External"/><Relationship Id="rId2" Type="http://schemas.openxmlformats.org/officeDocument/2006/relationships/hyperlink" Target="http://ru.wikipedia.org/wiki/%D0%9C%D0%BE%D0%BB%D0%B5%D0%BA%D1%83%D0%BB%D0%B0" TargetMode="External"/><Relationship Id="rId16" Type="http://schemas.openxmlformats.org/officeDocument/2006/relationships/hyperlink" Target="http://ru.wikipedia.org/wiki/%D0%91%D0%B5%D1%80%D1%86%D0%B5%D0%BB%D0%B8%D1%83%D1%81,_%D0%99%D1%91%D0%BD%D1%81_%D0%AF%D0%BA%D0%BE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5%D0%BD%D0%B0%D1%82%D1%83%D1%80%D0%B0%D1%86%D0%B8%D1%8F_%D0%B1%D0%B5%D0%BB%D0%BA%D0%BE%D0%B2" TargetMode="External"/><Relationship Id="rId11" Type="http://schemas.openxmlformats.org/officeDocument/2006/relationships/hyperlink" Target="http://ru.wikipedia.org/wiki/%D0%93%D0%BB%D1%8E%D1%82%D0%B5%D0%BD" TargetMode="External"/><Relationship Id="rId5" Type="http://schemas.openxmlformats.org/officeDocument/2006/relationships/hyperlink" Target="http://ru.wikipedia.org/wiki/%D0%9A%D0%BE%D0%B0%D0%B3%D1%83%D0%BB%D1%8F%D1%86%D0%B8%D1%8F" TargetMode="External"/><Relationship Id="rId15" Type="http://schemas.openxmlformats.org/officeDocument/2006/relationships/hyperlink" Target="http://ru.wikipedia.org/wiki/1838_%D0%B3%D0%BE%D0%B4" TargetMode="External"/><Relationship Id="rId10" Type="http://schemas.openxmlformats.org/officeDocument/2006/relationships/hyperlink" Target="http://ru.wikipedia.org/wiki/%D0%9A%D1%80%D0%BE%D0%B2%D1%8C" TargetMode="External"/><Relationship Id="rId4" Type="http://schemas.openxmlformats.org/officeDocument/2006/relationships/hyperlink" Target="http://ru.wikipedia.org/wiki/%D0%A4%D1%83%D1%80%D0%BA%D1%80%D1%83%D0%B0,_%D0%90%D0%BD%D1%82%D1%83%D0%B0%D0%BD_%D0%A4%D1%80%D0%B0%D0%BD%D1%81%D1%83%D0%B0" TargetMode="External"/><Relationship Id="rId9" Type="http://schemas.openxmlformats.org/officeDocument/2006/relationships/hyperlink" Target="http://ru.wikipedia.org/wiki/%D0%A4%D0%B8%D0%B1%D1%80%D0%B8%D0%BD" TargetMode="External"/><Relationship Id="rId14" Type="http://schemas.openxmlformats.org/officeDocument/2006/relationships/hyperlink" Target="http://ru.wikipedia.org/wiki/%D0%AD%D0%BC%D0%BF%D0%B8%D1%80%D0%B8%D1%87%D0%B5%D1%81%D0%BA%D0%B0%D1%8F_%D1%84%D0%BE%D1%80%D0%BC%D1%83%D0%BB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4/4d/Amino-veresterung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A2ABEE-C6CB-BC69-4DA5-1EA0256E44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Стабилизация белков</a:t>
            </a:r>
            <a:endParaRPr lang="x-none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431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A8E1D1-208C-FC27-DBAE-534C9E44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внимание!!!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913CDB-7082-95EE-FD8D-B207B6A5E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716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EFB5D6-F604-90A8-37A7-CC8D75FC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изучения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DDBCEC-84BA-0D89-08DC-76B4C156E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Белки были выделены в отдельный класс биологических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молекул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в </a:t>
            </a: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XVIII</a:t>
            </a:r>
            <a:r>
              <a:rPr lang="en-US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веке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в результате работ французского химика </a:t>
            </a:r>
            <a:r>
              <a:rPr lang="ru-RU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Антуана</a:t>
            </a:r>
            <a:r>
              <a:rPr lang="ru-RU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Фуркруа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и других учёных, в которых было отмечено свойство белков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коагулировать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денатурировать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) под воздействием нагревания или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кислот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 В то время были исследованы такие белки, как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альбумин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(«яичный белок»),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фибрин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(белок из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крови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) и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глютен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из зерна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пшеницы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 Голландский химик </a:t>
            </a:r>
            <a:r>
              <a:rPr lang="ru-RU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Геррит</a:t>
            </a:r>
            <a:r>
              <a:rPr lang="ru-RU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Мульдер</a:t>
            </a:r>
            <a:r>
              <a:rPr lang="ru-RU" b="0" i="0" u="none" strike="noStrike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провёл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 анализ состава белков и выдвинул гипотезу, что практически все белки имеют сходную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эмпирическую формулу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 Термин «протеин» для обозначения подобных молекул был предложен в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1838 году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сотрудником </a:t>
            </a:r>
            <a:r>
              <a:rPr lang="ru-RU" b="0" i="0" u="none" strike="noStrike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Мульдера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Якобом</a:t>
            </a:r>
            <a:r>
              <a:rPr lang="ru-RU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Берцелиусом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</a:t>
            </a:r>
            <a:endParaRPr lang="x-none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9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0C9E1C-EDAE-BB57-B201-DDE422FE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Классификация белков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EA2FBB-8A43-787A-2E88-2AA3E0B11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101983"/>
          </a:xfrm>
        </p:spPr>
        <p:txBody>
          <a:bodyPr>
            <a:normAutofit fontScale="25000" lnSpcReduction="20000"/>
          </a:bodyPr>
          <a:lstStyle/>
          <a:p>
            <a:pPr fontAlgn="ctr"/>
            <a:endParaRPr lang="ru-RU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sz="64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химическому строению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-простые;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-сложные;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2.</a:t>
            </a:r>
            <a:r>
              <a:rPr lang="ru-RU" sz="64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выполняемой функции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-белки-ферменты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-белки-гормоны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-белки-рецепторы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-структурные белки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-защитные белки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сократительные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белки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3.</a:t>
            </a:r>
            <a:r>
              <a:rPr lang="ru-RU" sz="64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форме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глобулярные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фибриллярные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6472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1ED3AA-D8A2-7CAA-DD61-FBEF8F11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</a:t>
            </a:r>
            <a:r>
              <a:rPr lang="ru-RU" dirty="0" err="1"/>
              <a:t>пептидной</a:t>
            </a:r>
            <a:r>
              <a:rPr lang="ru-RU" dirty="0"/>
              <a:t> связи</a:t>
            </a:r>
            <a:endParaRPr lang="x-none" dirty="0"/>
          </a:p>
        </p:txBody>
      </p:sp>
      <p:pic>
        <p:nvPicPr>
          <p:cNvPr id="5" name="Picture 5" descr="Файл:Amino-veresterung.jpg">
            <a:hlinkClick r:id="rId2"/>
            <a:extLst>
              <a:ext uri="{FF2B5EF4-FFF2-40B4-BE49-F238E27FC236}">
                <a16:creationId xmlns:a16="http://schemas.microsoft.com/office/drawing/2014/main" xmlns="" id="{05124F47-96E0-D447-673F-C8EFF6B820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29040" y="3226300"/>
            <a:ext cx="7731125" cy="2072647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90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FC9691-4E93-7063-AEDE-42C0A3DD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белков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D2EE94-B340-D62A-99BB-02CF81283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063" y="2169507"/>
            <a:ext cx="7729728" cy="3101983"/>
          </a:xfrm>
        </p:spPr>
        <p:txBody>
          <a:bodyPr>
            <a:normAutofit fontScale="25000" lnSpcReduction="20000"/>
          </a:bodyPr>
          <a:lstStyle/>
          <a:p>
            <a:r>
              <a:rPr lang="ru-RU" sz="108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молекулярной массе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-низкомолекулярные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-высокомолекулярные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2.</a:t>
            </a:r>
            <a:r>
              <a:rPr lang="ru-RU" sz="108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локализации в клетке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108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цитоплазматические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108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лизосомальные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-ядерные и т.д.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3.</a:t>
            </a:r>
            <a:r>
              <a:rPr lang="ru-RU" sz="108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локализации в организме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 крови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 печени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 сердца и т.д.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1453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9399D1-F1B4-966A-0CB9-671D7520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231136" y="947239"/>
            <a:ext cx="7729728" cy="10812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Особенности первичной структуры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6C2BC7-712C-10E1-D6C7-8499EA993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 остове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цепи чередуются жесткие структуры (плоские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пептидные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группы) с относительно подвижными участками (-СН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R), 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которые способны вращаться вокруг связей.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Такие особенности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цепи влияют на укладку ее в пространстве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6301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6E9B10-053B-42A0-2814-FB2B7F4A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Пептидная</a:t>
            </a:r>
            <a:r>
              <a:rPr lang="ru-RU" dirty="0"/>
              <a:t> связь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F7414A-38F9-6E2A-3D8A-C3C094996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Пептидная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связь – образуется при взаимодействии аминогруппы одной аминокислоты с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карбоксильной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группой другой аминокислоты с выделением молекулы воды.  Это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ковалентная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связь. Основу цепи составляет повторяющаяся последовательность - 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CO-NH-CH-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CH3                                                 CH2 - OH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I                                      I                                 -  H2O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H2N – CH – COOH   +  H2N – CH – COOH                   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аланин                          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серин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CH3                               CH2 – OH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 I                          I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H2N – CH – CO - NH – CH – COOH                   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           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аланилсерин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8958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451FC1-653A-F088-179D-5893F526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</a:t>
            </a:r>
            <a:r>
              <a:rPr lang="ru-RU" dirty="0" err="1"/>
              <a:t>пептидной</a:t>
            </a:r>
            <a:r>
              <a:rPr lang="ru-RU" dirty="0"/>
              <a:t> связи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3F659F-3CF4-ABEE-C27B-12F11B663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u="none" strike="noStrike" dirty="0">
                <a:solidFill>
                  <a:srgbClr val="6F2926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Компланарность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– все атомы, входящие в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пептидную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группу находятся в одной плоскости;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•Способность существовать в 2-х 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резонансных формах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кето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 или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енольной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форме);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Транс-положение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заместителей по отношению к С-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N-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связи;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•Способность к образованию 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водородных связей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причем каждая из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пептидных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 может образовывать 2 водородные связи с др.группами, в т.ч. 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пептидными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Исключение составляют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пептидные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группы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пролина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гидроксипролина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 Они способны образовать только 1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пептидную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связь.  Это сказывается на формировании вторичной структуры белка. В местах нахождения данных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амк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полипептидная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цепь легко изгибается, т.к. не удерживается, как обычно, 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водородной связью.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1185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89FDFA-B2E4-2E94-E38E-8C8A741B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Вторичная структура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0B5FFB-3916-8F55-A152-8A821127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Вторичная  структура это пространственная конфигурация </a:t>
            </a:r>
            <a:r>
              <a:rPr lang="ru-RU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полипептидных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цепей, которые стремятся уменьшить свободную энергию, то есть способ скручивания </a:t>
            </a:r>
            <a:r>
              <a:rPr lang="ru-RU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полипептидных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цепей в пространстве. 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Различаем </a:t>
            </a:r>
            <a:r>
              <a:rPr lang="el-GR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α -</a:t>
            </a:r>
            <a:r>
              <a:rPr lang="ru-RU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спирализацию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и </a:t>
            </a:r>
            <a:r>
              <a:rPr lang="el-GR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β – 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структуру, беспорядочный клубок.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fontAlgn="ctr"/>
            <a:endParaRPr lang="ru-RU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31712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0</TotalTime>
  <Words>160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Gill Sans MT</vt:lpstr>
      <vt:lpstr>Impact</vt:lpstr>
      <vt:lpstr>Эмблема</vt:lpstr>
      <vt:lpstr>Стабилизация белков</vt:lpstr>
      <vt:lpstr>История изучения </vt:lpstr>
      <vt:lpstr>Классификация белков</vt:lpstr>
      <vt:lpstr>Образование пептидной связи</vt:lpstr>
      <vt:lpstr>Классификация белков </vt:lpstr>
      <vt:lpstr>Особенности первичной структуры</vt:lpstr>
      <vt:lpstr>Пептидная связь</vt:lpstr>
      <vt:lpstr>Особенности пептидной связи </vt:lpstr>
      <vt:lpstr>Вторичная структура 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Стабилизация белков</dc:title>
  <dc:creator>Madina Munzhanova</dc:creator>
  <cp:lastModifiedBy>User</cp:lastModifiedBy>
  <cp:revision>6</cp:revision>
  <dcterms:created xsi:type="dcterms:W3CDTF">2022-10-26T06:45:20Z</dcterms:created>
  <dcterms:modified xsi:type="dcterms:W3CDTF">2022-11-10T09:42:18Z</dcterms:modified>
</cp:coreProperties>
</file>